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9.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0.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1.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2.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7" r:id="rId3"/>
    <p:sldMasterId id="2147483700" r:id="rId4"/>
    <p:sldMasterId id="2147483712" r:id="rId5"/>
    <p:sldMasterId id="2147483724" r:id="rId6"/>
    <p:sldMasterId id="2147483740" r:id="rId7"/>
    <p:sldMasterId id="2147483753" r:id="rId8"/>
    <p:sldMasterId id="2147483766" r:id="rId9"/>
    <p:sldMasterId id="2147483778" r:id="rId10"/>
    <p:sldMasterId id="2147483796" r:id="rId11"/>
    <p:sldMasterId id="2147483808" r:id="rId12"/>
    <p:sldMasterId id="2147483820" r:id="rId13"/>
  </p:sldMasterIdLst>
  <p:notesMasterIdLst>
    <p:notesMasterId r:id="rId153"/>
  </p:notesMasterIdLst>
  <p:sldIdLst>
    <p:sldId id="260" r:id="rId14"/>
    <p:sldId id="261" r:id="rId15"/>
    <p:sldId id="262" r:id="rId16"/>
    <p:sldId id="263" r:id="rId17"/>
    <p:sldId id="264" r:id="rId18"/>
    <p:sldId id="265"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266" r:id="rId148"/>
    <p:sldId id="267" r:id="rId149"/>
    <p:sldId id="268" r:id="rId150"/>
    <p:sldId id="269" r:id="rId151"/>
    <p:sldId id="270" r:id="rId15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644" y="40"/>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slide" Target="slides/slide125.xml"/><Relationship Id="rId107" Type="http://schemas.openxmlformats.org/officeDocument/2006/relationships/slide" Target="slides/slide94.xml"/><Relationship Id="rId11" Type="http://schemas.openxmlformats.org/officeDocument/2006/relationships/slideMaster" Target="slideMasters/slideMaster11.xml"/><Relationship Id="rId32" Type="http://schemas.openxmlformats.org/officeDocument/2006/relationships/slide" Target="slides/slide19.xml"/><Relationship Id="rId53" Type="http://schemas.openxmlformats.org/officeDocument/2006/relationships/slide" Target="slides/slide40.xml"/><Relationship Id="rId74" Type="http://schemas.openxmlformats.org/officeDocument/2006/relationships/slide" Target="slides/slide61.xml"/><Relationship Id="rId128" Type="http://schemas.openxmlformats.org/officeDocument/2006/relationships/slide" Target="slides/slide115.xml"/><Relationship Id="rId149" Type="http://schemas.openxmlformats.org/officeDocument/2006/relationships/slide" Target="slides/slide136.xml"/><Relationship Id="rId5" Type="http://schemas.openxmlformats.org/officeDocument/2006/relationships/slideMaster" Target="slideMasters/slideMaster5.xml"/><Relationship Id="rId95" Type="http://schemas.openxmlformats.org/officeDocument/2006/relationships/slide" Target="slides/slide82.xml"/><Relationship Id="rId22" Type="http://schemas.openxmlformats.org/officeDocument/2006/relationships/slide" Target="slides/slide9.xml"/><Relationship Id="rId43" Type="http://schemas.openxmlformats.org/officeDocument/2006/relationships/slide" Target="slides/slide30.xml"/><Relationship Id="rId64" Type="http://schemas.openxmlformats.org/officeDocument/2006/relationships/slide" Target="slides/slide51.xml"/><Relationship Id="rId118" Type="http://schemas.openxmlformats.org/officeDocument/2006/relationships/slide" Target="slides/slide105.xml"/><Relationship Id="rId139" Type="http://schemas.openxmlformats.org/officeDocument/2006/relationships/slide" Target="slides/slide126.xml"/><Relationship Id="rId80" Type="http://schemas.openxmlformats.org/officeDocument/2006/relationships/slide" Target="slides/slide67.xml"/><Relationship Id="rId85" Type="http://schemas.openxmlformats.org/officeDocument/2006/relationships/slide" Target="slides/slide72.xml"/><Relationship Id="rId150" Type="http://schemas.openxmlformats.org/officeDocument/2006/relationships/slide" Target="slides/slide137.xml"/><Relationship Id="rId155" Type="http://schemas.openxmlformats.org/officeDocument/2006/relationships/viewProps" Target="viewProps.xml"/><Relationship Id="rId12" Type="http://schemas.openxmlformats.org/officeDocument/2006/relationships/slideMaster" Target="slideMasters/slideMaster12.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124" Type="http://schemas.openxmlformats.org/officeDocument/2006/relationships/slide" Target="slides/slide111.xml"/><Relationship Id="rId129" Type="http://schemas.openxmlformats.org/officeDocument/2006/relationships/slide" Target="slides/slide116.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40" Type="http://schemas.openxmlformats.org/officeDocument/2006/relationships/slide" Target="slides/slide127.xml"/><Relationship Id="rId145" Type="http://schemas.openxmlformats.org/officeDocument/2006/relationships/slide" Target="slides/slide132.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119" Type="http://schemas.openxmlformats.org/officeDocument/2006/relationships/slide" Target="slides/slide106.xml"/><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130" Type="http://schemas.openxmlformats.org/officeDocument/2006/relationships/slide" Target="slides/slide117.xml"/><Relationship Id="rId135" Type="http://schemas.openxmlformats.org/officeDocument/2006/relationships/slide" Target="slides/slide122.xml"/><Relationship Id="rId151" Type="http://schemas.openxmlformats.org/officeDocument/2006/relationships/slide" Target="slides/slide138.xml"/><Relationship Id="rId156" Type="http://schemas.openxmlformats.org/officeDocument/2006/relationships/theme" Target="theme/theme1.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slide" Target="slides/slide107.xml"/><Relationship Id="rId125" Type="http://schemas.openxmlformats.org/officeDocument/2006/relationships/slide" Target="slides/slide112.xml"/><Relationship Id="rId141" Type="http://schemas.openxmlformats.org/officeDocument/2006/relationships/slide" Target="slides/slide128.xml"/><Relationship Id="rId146" Type="http://schemas.openxmlformats.org/officeDocument/2006/relationships/slide" Target="slides/slide133.xml"/><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131" Type="http://schemas.openxmlformats.org/officeDocument/2006/relationships/slide" Target="slides/slide118.xml"/><Relationship Id="rId136" Type="http://schemas.openxmlformats.org/officeDocument/2006/relationships/slide" Target="slides/slide123.xml"/><Relationship Id="rId157" Type="http://schemas.openxmlformats.org/officeDocument/2006/relationships/tableStyles" Target="tableStyles.xml"/><Relationship Id="rId61" Type="http://schemas.openxmlformats.org/officeDocument/2006/relationships/slide" Target="slides/slide48.xml"/><Relationship Id="rId82" Type="http://schemas.openxmlformats.org/officeDocument/2006/relationships/slide" Target="slides/slide69.xml"/><Relationship Id="rId152" Type="http://schemas.openxmlformats.org/officeDocument/2006/relationships/slide" Target="slides/slide13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slide" Target="slides/slide134.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3" Type="http://schemas.openxmlformats.org/officeDocument/2006/relationships/slideMaster" Target="slideMasters/slideMaster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137" Type="http://schemas.openxmlformats.org/officeDocument/2006/relationships/slide" Target="slides/slide124.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3" Type="http://schemas.openxmlformats.org/officeDocument/2006/relationships/notesMaster" Target="notesMasters/notesMaster1.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10.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slide" Target="slides/slide130.xml"/><Relationship Id="rId148" Type="http://schemas.openxmlformats.org/officeDocument/2006/relationships/slide" Target="slides/slide135.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3.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54" Type="http://schemas.openxmlformats.org/officeDocument/2006/relationships/presProps" Target="presProps.xml"/><Relationship Id="rId16" Type="http://schemas.openxmlformats.org/officeDocument/2006/relationships/slide" Target="slides/slide3.xml"/><Relationship Id="rId37" Type="http://schemas.openxmlformats.org/officeDocument/2006/relationships/slide" Target="slides/slide24.xml"/><Relationship Id="rId58" Type="http://schemas.openxmlformats.org/officeDocument/2006/relationships/slide" Target="slides/slide45.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44" Type="http://schemas.openxmlformats.org/officeDocument/2006/relationships/slide" Target="slides/slide131.xml"/><Relationship Id="rId90" Type="http://schemas.openxmlformats.org/officeDocument/2006/relationships/slide" Target="slides/slide77.xml"/><Relationship Id="rId27" Type="http://schemas.openxmlformats.org/officeDocument/2006/relationships/slide" Target="slides/slide14.xml"/><Relationship Id="rId48" Type="http://schemas.openxmlformats.org/officeDocument/2006/relationships/slide" Target="slides/slide35.xml"/><Relationship Id="rId69" Type="http://schemas.openxmlformats.org/officeDocument/2006/relationships/slide" Target="slides/slide56.xml"/><Relationship Id="rId113" Type="http://schemas.openxmlformats.org/officeDocument/2006/relationships/slide" Target="slides/slide100.xml"/><Relationship Id="rId134" Type="http://schemas.openxmlformats.org/officeDocument/2006/relationships/slide" Target="slides/slide1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B1181E-197F-4550-96E0-84494C51002F}" type="datetimeFigureOut">
              <a:rPr lang="zh-TW" altLang="en-US" smtClean="0"/>
              <a:t>2020/3/10</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521CFE-08F9-4D29-BD23-779331AF52A0}" type="slidenum">
              <a:rPr lang="zh-TW" altLang="en-US" smtClean="0"/>
              <a:t>‹#›</a:t>
            </a:fld>
            <a:endParaRPr lang="zh-TW" altLang="en-US"/>
          </a:p>
        </p:txBody>
      </p:sp>
    </p:spTree>
    <p:extLst>
      <p:ext uri="{BB962C8B-B14F-4D97-AF65-F5344CB8AC3E}">
        <p14:creationId xmlns:p14="http://schemas.microsoft.com/office/powerpoint/2010/main" val="195191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a:defRPr/>
            </a:pPr>
            <a:fld id="{FB991AC0-0BCD-43AC-A8BF-1978223F92E5}" type="slidenum">
              <a:rPr lang="en-US" smtClean="0">
                <a:solidFill>
                  <a:prstClr val="black"/>
                </a:solidFill>
              </a:rPr>
              <a:pPr>
                <a:defRPr/>
              </a:pPr>
              <a:t>4</a:t>
            </a:fld>
            <a:endParaRPr lang="en-US">
              <a:solidFill>
                <a:prstClr val="black"/>
              </a:solidFill>
            </a:endParaRPr>
          </a:p>
        </p:txBody>
      </p:sp>
    </p:spTree>
    <p:extLst>
      <p:ext uri="{BB962C8B-B14F-4D97-AF65-F5344CB8AC3E}">
        <p14:creationId xmlns:p14="http://schemas.microsoft.com/office/powerpoint/2010/main" val="3372951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40C699-0679-4E65-82DF-79ECD81635BE}" type="slidenum">
              <a:rPr lang="en-US" altLang="zh-TW">
                <a:solidFill>
                  <a:prstClr val="black"/>
                </a:solidFill>
              </a:rPr>
              <a:pPr/>
              <a:t>7</a:t>
            </a:fld>
            <a:endParaRPr lang="en-US" altLang="zh-TW">
              <a:solidFill>
                <a:prstClr val="black"/>
              </a:solidFill>
            </a:endParaRPr>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endParaRPr lang="en-US" altLang="zh-TW"/>
          </a:p>
        </p:txBody>
      </p:sp>
    </p:spTree>
    <p:extLst>
      <p:ext uri="{BB962C8B-B14F-4D97-AF65-F5344CB8AC3E}">
        <p14:creationId xmlns:p14="http://schemas.microsoft.com/office/powerpoint/2010/main" val="72976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fontAlgn="base">
              <a:spcBef>
                <a:spcPct val="0"/>
              </a:spcBef>
              <a:spcAft>
                <a:spcPct val="0"/>
              </a:spcAft>
              <a:defRPr/>
            </a:pPr>
            <a:fld id="{45DF2DB8-7A96-44C1-BD7F-C1E7F62F2F6D}" type="slidenum">
              <a:rPr lang="en-US" altLang="zh-TW" smtClean="0">
                <a:solidFill>
                  <a:srgbClr val="000000"/>
                </a:solidFill>
              </a:rPr>
              <a:pPr fontAlgn="base">
                <a:spcBef>
                  <a:spcPct val="0"/>
                </a:spcBef>
                <a:spcAft>
                  <a:spcPct val="0"/>
                </a:spcAft>
                <a:defRPr/>
              </a:pPr>
              <a:t>135</a:t>
            </a:fld>
            <a:endParaRPr lang="en-US" altLang="zh-TW" smtClean="0">
              <a:solidFill>
                <a:srgbClr val="000000"/>
              </a:solidFill>
            </a:endParaRPr>
          </a:p>
        </p:txBody>
      </p:sp>
      <p:sp>
        <p:nvSpPr>
          <p:cNvPr id="2129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zh-TW" dirty="0" smtClean="0"/>
          </a:p>
        </p:txBody>
      </p:sp>
    </p:spTree>
    <p:extLst>
      <p:ext uri="{BB962C8B-B14F-4D97-AF65-F5344CB8AC3E}">
        <p14:creationId xmlns:p14="http://schemas.microsoft.com/office/powerpoint/2010/main" val="887349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5" name="頁尾版面配置區 4"/>
          <p:cNvSpPr>
            <a:spLocks noGrp="1"/>
          </p:cNvSpPr>
          <p:nvPr>
            <p:ph type="ftr" sz="quarter" idx="11"/>
          </p:nvPr>
        </p:nvSpPr>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6" name="投影片編號版面配置區 5"/>
          <p:cNvSpPr>
            <a:spLocks noGrp="1"/>
          </p:cNvSpPr>
          <p:nvPr>
            <p:ph type="sldNum" sz="quarter" idx="12"/>
          </p:nvPr>
        </p:nvSpPr>
        <p:spPr/>
        <p:txBody>
          <a:bodyPr/>
          <a:lstStyle>
            <a:lvl1pPr>
              <a:defRPr/>
            </a:lvl1pPr>
          </a:lstStyle>
          <a:p>
            <a:pPr eaLnBrk="0" fontAlgn="base" hangingPunct="0">
              <a:spcBef>
                <a:spcPct val="0"/>
              </a:spcBef>
              <a:spcAft>
                <a:spcPct val="0"/>
              </a:spcAft>
              <a:defRPr/>
            </a:pPr>
            <a:fld id="{5B1FFADC-A0CC-46FB-92D4-19D091ACC72E}" type="slidenum">
              <a:rPr lang="en-US" altLang="zh-TW">
                <a:solidFill>
                  <a:srgbClr val="000000"/>
                </a:solidFill>
                <a:latin typeface="Calibri" panose="020F0502020204030204" pitchFamily="34" charset="0"/>
              </a:rPr>
              <a:pPr eaLnBrk="0" fontAlgn="base" hangingPunct="0">
                <a:spcBef>
                  <a:spcPct val="0"/>
                </a:spcBef>
                <a:spcAft>
                  <a:spcPct val="0"/>
                </a:spcAft>
                <a:defRPr/>
              </a:pPr>
              <a:t>‹#›</a:t>
            </a:fld>
            <a:endParaRPr lang="en-US" altLang="zh-TW">
              <a:solidFill>
                <a:srgbClr val="000000"/>
              </a:solidFill>
              <a:latin typeface="Calibri" panose="020F0502020204030204" pitchFamily="34" charset="0"/>
            </a:endParaRPr>
          </a:p>
        </p:txBody>
      </p:sp>
    </p:spTree>
    <p:extLst>
      <p:ext uri="{BB962C8B-B14F-4D97-AF65-F5344CB8AC3E}">
        <p14:creationId xmlns:p14="http://schemas.microsoft.com/office/powerpoint/2010/main" val="1407769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5" name="頁尾版面配置區 4"/>
          <p:cNvSpPr>
            <a:spLocks noGrp="1"/>
          </p:cNvSpPr>
          <p:nvPr>
            <p:ph type="ftr" sz="quarter" idx="11"/>
          </p:nvPr>
        </p:nvSpPr>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6" name="投影片編號版面配置區 5"/>
          <p:cNvSpPr>
            <a:spLocks noGrp="1"/>
          </p:cNvSpPr>
          <p:nvPr>
            <p:ph type="sldNum" sz="quarter" idx="12"/>
          </p:nvPr>
        </p:nvSpPr>
        <p:spPr/>
        <p:txBody>
          <a:bodyPr/>
          <a:lstStyle>
            <a:lvl1pPr>
              <a:defRPr/>
            </a:lvl1pPr>
          </a:lstStyle>
          <a:p>
            <a:pPr eaLnBrk="0" fontAlgn="base" hangingPunct="0">
              <a:spcBef>
                <a:spcPct val="0"/>
              </a:spcBef>
              <a:spcAft>
                <a:spcPct val="0"/>
              </a:spcAft>
              <a:defRPr/>
            </a:pPr>
            <a:fld id="{3F049DC5-71FF-4AD1-B773-C72BB28A8658}" type="slidenum">
              <a:rPr lang="en-US" altLang="zh-TW">
                <a:solidFill>
                  <a:srgbClr val="000000"/>
                </a:solidFill>
                <a:latin typeface="Calibri" panose="020F0502020204030204" pitchFamily="34" charset="0"/>
              </a:rPr>
              <a:pPr eaLnBrk="0" fontAlgn="base" hangingPunct="0">
                <a:spcBef>
                  <a:spcPct val="0"/>
                </a:spcBef>
                <a:spcAft>
                  <a:spcPct val="0"/>
                </a:spcAft>
                <a:defRPr/>
              </a:pPr>
              <a:t>‹#›</a:t>
            </a:fld>
            <a:endParaRPr lang="en-US" altLang="zh-TW">
              <a:solidFill>
                <a:srgbClr val="000000"/>
              </a:solidFill>
              <a:latin typeface="Calibri" panose="020F0502020204030204" pitchFamily="34" charset="0"/>
            </a:endParaRPr>
          </a:p>
        </p:txBody>
      </p:sp>
    </p:spTree>
    <p:extLst>
      <p:ext uri="{BB962C8B-B14F-4D97-AF65-F5344CB8AC3E}">
        <p14:creationId xmlns:p14="http://schemas.microsoft.com/office/powerpoint/2010/main" val="8292257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eaLnBrk="0" fontAlgn="base" hangingPunct="0">
              <a:spcBef>
                <a:spcPct val="0"/>
              </a:spcBef>
              <a:spcAft>
                <a:spcPct val="0"/>
              </a:spcAft>
              <a:defRPr/>
            </a:pPr>
            <a:fld id="{3A08E0C2-333A-4F80-82F8-E5CAE6C28C59}" type="datetimeFigureOut">
              <a:rPr lang="zh-TW" altLang="en-US" smtClean="0">
                <a:solidFill>
                  <a:prstClr val="black">
                    <a:tint val="75000"/>
                  </a:prstClr>
                </a:solidFill>
              </a:rPr>
              <a:pPr eaLnBrk="0" fontAlgn="base" hangingPunct="0">
                <a:spcBef>
                  <a:spcPct val="0"/>
                </a:spcBef>
                <a:spcAft>
                  <a:spcPct val="0"/>
                </a:spcAft>
                <a:def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pPr eaLnBrk="0" fontAlgn="base" hangingPunct="0">
              <a:spcBef>
                <a:spcPct val="0"/>
              </a:spcBef>
              <a:spcAft>
                <a:spcPct val="0"/>
              </a:spcAft>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pPr eaLnBrk="0" fontAlgn="base" hangingPunct="0">
              <a:spcBef>
                <a:spcPct val="0"/>
              </a:spcBef>
              <a:spcAft>
                <a:spcPct val="0"/>
              </a:spcAft>
              <a:defRPr/>
            </a:pPr>
            <a:fld id="{823B5078-8307-4F1D-866B-D3BE991AB97B}" type="slidenum">
              <a:rPr lang="zh-TW" altLang="en-US" smtClean="0">
                <a:solidFill>
                  <a:prstClr val="black">
                    <a:tint val="75000"/>
                  </a:prstClr>
                </a:solidFill>
              </a:rPr>
              <a:pPr eaLnBrk="0" fontAlgn="base" hangingPunct="0">
                <a:spcBef>
                  <a:spcPct val="0"/>
                </a:spcBef>
                <a:spcAft>
                  <a:spcPct val="0"/>
                </a:spcAft>
                <a:defRPr/>
              </a:pPr>
              <a:t>‹#›</a:t>
            </a:fld>
            <a:endParaRPr lang="zh-TW" altLang="en-US">
              <a:solidFill>
                <a:prstClr val="black">
                  <a:tint val="75000"/>
                </a:prstClr>
              </a:solidFill>
            </a:endParaRPr>
          </a:p>
        </p:txBody>
      </p:sp>
    </p:spTree>
    <p:extLst>
      <p:ext uri="{BB962C8B-B14F-4D97-AF65-F5344CB8AC3E}">
        <p14:creationId xmlns:p14="http://schemas.microsoft.com/office/powerpoint/2010/main" val="304531928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pPr eaLnBrk="0" fontAlgn="base" hangingPunct="0">
              <a:spcBef>
                <a:spcPct val="0"/>
              </a:spcBef>
              <a:spcAft>
                <a:spcPct val="0"/>
              </a:spcAft>
              <a:defRPr/>
            </a:pPr>
            <a:fld id="{3A08E0C2-333A-4F80-82F8-E5CAE6C28C59}" type="datetimeFigureOut">
              <a:rPr lang="zh-TW" altLang="en-US" smtClean="0">
                <a:solidFill>
                  <a:prstClr val="black">
                    <a:tint val="75000"/>
                  </a:prstClr>
                </a:solidFill>
              </a:rPr>
              <a:pPr eaLnBrk="0" fontAlgn="base" hangingPunct="0">
                <a:spcBef>
                  <a:spcPct val="0"/>
                </a:spcBef>
                <a:spcAft>
                  <a:spcPct val="0"/>
                </a:spcAft>
                <a:def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pPr eaLnBrk="0" fontAlgn="base" hangingPunct="0">
              <a:spcBef>
                <a:spcPct val="0"/>
              </a:spcBef>
              <a:spcAft>
                <a:spcPct val="0"/>
              </a:spcAft>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pPr eaLnBrk="0" fontAlgn="base" hangingPunct="0">
              <a:spcBef>
                <a:spcPct val="0"/>
              </a:spcBef>
              <a:spcAft>
                <a:spcPct val="0"/>
              </a:spcAft>
              <a:defRPr/>
            </a:pPr>
            <a:fld id="{823B5078-8307-4F1D-866B-D3BE991AB97B}" type="slidenum">
              <a:rPr lang="zh-TW" altLang="en-US" smtClean="0">
                <a:solidFill>
                  <a:prstClr val="black">
                    <a:tint val="75000"/>
                  </a:prstClr>
                </a:solidFill>
              </a:rPr>
              <a:pPr eaLnBrk="0" fontAlgn="base" hangingPunct="0">
                <a:spcBef>
                  <a:spcPct val="0"/>
                </a:spcBef>
                <a:spcAft>
                  <a:spcPct val="0"/>
                </a:spcAft>
                <a:defRPr/>
              </a:pPr>
              <a:t>‹#›</a:t>
            </a:fld>
            <a:endParaRPr lang="zh-TW" altLang="en-US">
              <a:solidFill>
                <a:prstClr val="black">
                  <a:tint val="75000"/>
                </a:prstClr>
              </a:solidFill>
            </a:endParaRPr>
          </a:p>
        </p:txBody>
      </p:sp>
    </p:spTree>
    <p:extLst>
      <p:ext uri="{BB962C8B-B14F-4D97-AF65-F5344CB8AC3E}">
        <p14:creationId xmlns:p14="http://schemas.microsoft.com/office/powerpoint/2010/main" val="115374931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pPr eaLnBrk="0" fontAlgn="base" hangingPunct="0">
              <a:spcBef>
                <a:spcPct val="0"/>
              </a:spcBef>
              <a:spcAft>
                <a:spcPct val="0"/>
              </a:spcAft>
              <a:defRPr/>
            </a:pPr>
            <a:fld id="{3A08E0C2-333A-4F80-82F8-E5CAE6C28C59}" type="datetimeFigureOut">
              <a:rPr lang="zh-TW" altLang="en-US" smtClean="0">
                <a:solidFill>
                  <a:prstClr val="black">
                    <a:tint val="75000"/>
                  </a:prstClr>
                </a:solidFill>
              </a:rPr>
              <a:pPr eaLnBrk="0" fontAlgn="base" hangingPunct="0">
                <a:spcBef>
                  <a:spcPct val="0"/>
                </a:spcBef>
                <a:spcAft>
                  <a:spcPct val="0"/>
                </a:spcAft>
                <a:defRPr/>
              </a:pPr>
              <a:t>2020/3/10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pPr eaLnBrk="0" fontAlgn="base" hangingPunct="0">
              <a:spcBef>
                <a:spcPct val="0"/>
              </a:spcBef>
              <a:spcAft>
                <a:spcPct val="0"/>
              </a:spcAft>
              <a:defRPr/>
            </a:pPr>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pPr eaLnBrk="0" fontAlgn="base" hangingPunct="0">
              <a:spcBef>
                <a:spcPct val="0"/>
              </a:spcBef>
              <a:spcAft>
                <a:spcPct val="0"/>
              </a:spcAft>
              <a:defRPr/>
            </a:pPr>
            <a:fld id="{823B5078-8307-4F1D-866B-D3BE991AB97B}" type="slidenum">
              <a:rPr lang="zh-TW" altLang="en-US" smtClean="0">
                <a:solidFill>
                  <a:prstClr val="black">
                    <a:tint val="75000"/>
                  </a:prstClr>
                </a:solidFill>
              </a:rPr>
              <a:pPr eaLnBrk="0" fontAlgn="base" hangingPunct="0">
                <a:spcBef>
                  <a:spcPct val="0"/>
                </a:spcBef>
                <a:spcAft>
                  <a:spcPct val="0"/>
                </a:spcAft>
                <a:defRPr/>
              </a:pPr>
              <a:t>‹#›</a:t>
            </a:fld>
            <a:endParaRPr lang="zh-TW" altLang="en-US">
              <a:solidFill>
                <a:prstClr val="black">
                  <a:tint val="75000"/>
                </a:prstClr>
              </a:solidFill>
            </a:endParaRPr>
          </a:p>
        </p:txBody>
      </p:sp>
    </p:spTree>
    <p:extLst>
      <p:ext uri="{BB962C8B-B14F-4D97-AF65-F5344CB8AC3E}">
        <p14:creationId xmlns:p14="http://schemas.microsoft.com/office/powerpoint/2010/main" val="92774338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pPr eaLnBrk="0" fontAlgn="base" hangingPunct="0">
              <a:spcBef>
                <a:spcPct val="0"/>
              </a:spcBef>
              <a:spcAft>
                <a:spcPct val="0"/>
              </a:spcAft>
              <a:defRPr/>
            </a:pPr>
            <a:fld id="{3A08E0C2-333A-4F80-82F8-E5CAE6C28C59}" type="datetimeFigureOut">
              <a:rPr lang="zh-TW" altLang="en-US" smtClean="0">
                <a:solidFill>
                  <a:prstClr val="black">
                    <a:tint val="75000"/>
                  </a:prstClr>
                </a:solidFill>
              </a:rPr>
              <a:pPr eaLnBrk="0" fontAlgn="base" hangingPunct="0">
                <a:spcBef>
                  <a:spcPct val="0"/>
                </a:spcBef>
                <a:spcAft>
                  <a:spcPct val="0"/>
                </a:spcAft>
                <a:defRPr/>
              </a:pPr>
              <a:t>2020/3/10</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eaLnBrk="0" fontAlgn="base" hangingPunct="0">
              <a:spcBef>
                <a:spcPct val="0"/>
              </a:spcBef>
              <a:spcAft>
                <a:spcPct val="0"/>
              </a:spcAft>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eaLnBrk="0" fontAlgn="base" hangingPunct="0">
              <a:spcBef>
                <a:spcPct val="0"/>
              </a:spcBef>
              <a:spcAft>
                <a:spcPct val="0"/>
              </a:spcAft>
              <a:defRPr/>
            </a:pPr>
            <a:fld id="{823B5078-8307-4F1D-866B-D3BE991AB97B}" type="slidenum">
              <a:rPr lang="zh-TW" altLang="en-US" smtClean="0">
                <a:solidFill>
                  <a:prstClr val="black">
                    <a:tint val="75000"/>
                  </a:prstClr>
                </a:solidFill>
              </a:rPr>
              <a:pPr eaLnBrk="0" fontAlgn="base" hangingPunct="0">
                <a:spcBef>
                  <a:spcPct val="0"/>
                </a:spcBef>
                <a:spcAft>
                  <a:spcPct val="0"/>
                </a:spcAft>
                <a:defRPr/>
              </a:pPr>
              <a:t>‹#›</a:t>
            </a:fld>
            <a:endParaRPr lang="zh-TW" altLang="en-US">
              <a:solidFill>
                <a:prstClr val="black">
                  <a:tint val="75000"/>
                </a:prstClr>
              </a:solidFill>
            </a:endParaRPr>
          </a:p>
        </p:txBody>
      </p:sp>
    </p:spTree>
    <p:extLst>
      <p:ext uri="{BB962C8B-B14F-4D97-AF65-F5344CB8AC3E}">
        <p14:creationId xmlns:p14="http://schemas.microsoft.com/office/powerpoint/2010/main" val="60212367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pPr eaLnBrk="0" fontAlgn="base" hangingPunct="0">
              <a:spcBef>
                <a:spcPct val="0"/>
              </a:spcBef>
              <a:spcAft>
                <a:spcPct val="0"/>
              </a:spcAft>
              <a:defRPr/>
            </a:pPr>
            <a:fld id="{3A08E0C2-333A-4F80-82F8-E5CAE6C28C59}" type="datetimeFigureOut">
              <a:rPr lang="zh-TW" altLang="en-US" smtClean="0">
                <a:solidFill>
                  <a:prstClr val="black">
                    <a:tint val="75000"/>
                  </a:prstClr>
                </a:solidFill>
              </a:rPr>
              <a:pPr eaLnBrk="0" fontAlgn="base" hangingPunct="0">
                <a:spcBef>
                  <a:spcPct val="0"/>
                </a:spcBef>
                <a:spcAft>
                  <a:spcPct val="0"/>
                </a:spcAft>
                <a:defRPr/>
              </a:pPr>
              <a:t>2020/3/10</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pPr eaLnBrk="0" fontAlgn="base" hangingPunct="0">
              <a:spcBef>
                <a:spcPct val="0"/>
              </a:spcBef>
              <a:spcAft>
                <a:spcPct val="0"/>
              </a:spcAft>
              <a:defRPr/>
            </a:pPr>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pPr eaLnBrk="0" fontAlgn="base" hangingPunct="0">
              <a:spcBef>
                <a:spcPct val="0"/>
              </a:spcBef>
              <a:spcAft>
                <a:spcPct val="0"/>
              </a:spcAft>
              <a:defRPr/>
            </a:pPr>
            <a:fld id="{823B5078-8307-4F1D-866B-D3BE991AB97B}" type="slidenum">
              <a:rPr lang="zh-TW" altLang="en-US" smtClean="0">
                <a:solidFill>
                  <a:prstClr val="black">
                    <a:tint val="75000"/>
                  </a:prstClr>
                </a:solidFill>
              </a:rPr>
              <a:pPr eaLnBrk="0" fontAlgn="base" hangingPunct="0">
                <a:spcBef>
                  <a:spcPct val="0"/>
                </a:spcBef>
                <a:spcAft>
                  <a:spcPct val="0"/>
                </a:spcAft>
                <a:defRPr/>
              </a:pPr>
              <a:t>‹#›</a:t>
            </a:fld>
            <a:endParaRPr lang="zh-TW" altLang="en-US">
              <a:solidFill>
                <a:prstClr val="black">
                  <a:tint val="75000"/>
                </a:prstClr>
              </a:solidFill>
            </a:endParaRPr>
          </a:p>
        </p:txBody>
      </p:sp>
    </p:spTree>
    <p:extLst>
      <p:ext uri="{BB962C8B-B14F-4D97-AF65-F5344CB8AC3E}">
        <p14:creationId xmlns:p14="http://schemas.microsoft.com/office/powerpoint/2010/main" val="17248371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pPr eaLnBrk="0" fontAlgn="base" hangingPunct="0">
              <a:spcBef>
                <a:spcPct val="0"/>
              </a:spcBef>
              <a:spcAft>
                <a:spcPct val="0"/>
              </a:spcAft>
              <a:defRPr/>
            </a:pPr>
            <a:fld id="{3A08E0C2-333A-4F80-82F8-E5CAE6C28C59}" type="datetimeFigureOut">
              <a:rPr lang="zh-TW" altLang="en-US" smtClean="0">
                <a:solidFill>
                  <a:prstClr val="black">
                    <a:tint val="75000"/>
                  </a:prstClr>
                </a:solidFill>
              </a:rPr>
              <a:pPr eaLnBrk="0" fontAlgn="base" hangingPunct="0">
                <a:spcBef>
                  <a:spcPct val="0"/>
                </a:spcBef>
                <a:spcAft>
                  <a:spcPct val="0"/>
                </a:spcAft>
                <a:defRPr/>
              </a:pPr>
              <a:t>2020/3/10</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eaLnBrk="0" fontAlgn="base" hangingPunct="0">
              <a:spcBef>
                <a:spcPct val="0"/>
              </a:spcBef>
              <a:spcAft>
                <a:spcPct val="0"/>
              </a:spcAft>
              <a:defRPr/>
            </a:pPr>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pPr eaLnBrk="0" fontAlgn="base" hangingPunct="0">
              <a:spcBef>
                <a:spcPct val="0"/>
              </a:spcBef>
              <a:spcAft>
                <a:spcPct val="0"/>
              </a:spcAft>
              <a:defRPr/>
            </a:pPr>
            <a:fld id="{823B5078-8307-4F1D-866B-D3BE991AB97B}" type="slidenum">
              <a:rPr lang="zh-TW" altLang="en-US" smtClean="0">
                <a:solidFill>
                  <a:prstClr val="black">
                    <a:tint val="75000"/>
                  </a:prstClr>
                </a:solidFill>
              </a:rPr>
              <a:pPr eaLnBrk="0" fontAlgn="base" hangingPunct="0">
                <a:spcBef>
                  <a:spcPct val="0"/>
                </a:spcBef>
                <a:spcAft>
                  <a:spcPct val="0"/>
                </a:spcAft>
                <a:defRPr/>
              </a:pPr>
              <a:t>‹#›</a:t>
            </a:fld>
            <a:endParaRPr lang="zh-TW" altLang="en-US">
              <a:solidFill>
                <a:prstClr val="black">
                  <a:tint val="75000"/>
                </a:prstClr>
              </a:solidFill>
            </a:endParaRPr>
          </a:p>
        </p:txBody>
      </p:sp>
    </p:spTree>
    <p:extLst>
      <p:ext uri="{BB962C8B-B14F-4D97-AF65-F5344CB8AC3E}">
        <p14:creationId xmlns:p14="http://schemas.microsoft.com/office/powerpoint/2010/main" val="23834494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pPr eaLnBrk="0" fontAlgn="base" hangingPunct="0">
              <a:spcBef>
                <a:spcPct val="0"/>
              </a:spcBef>
              <a:spcAft>
                <a:spcPct val="0"/>
              </a:spcAft>
              <a:defRPr/>
            </a:pPr>
            <a:fld id="{3A08E0C2-333A-4F80-82F8-E5CAE6C28C59}" type="datetimeFigureOut">
              <a:rPr lang="zh-TW" altLang="en-US" smtClean="0">
                <a:solidFill>
                  <a:prstClr val="black">
                    <a:tint val="75000"/>
                  </a:prstClr>
                </a:solidFill>
              </a:rPr>
              <a:pPr eaLnBrk="0" fontAlgn="base" hangingPunct="0">
                <a:spcBef>
                  <a:spcPct val="0"/>
                </a:spcBef>
                <a:spcAft>
                  <a:spcPct val="0"/>
                </a:spcAft>
                <a:defRPr/>
              </a:pPr>
              <a:t>2020/3/10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pPr eaLnBrk="0" fontAlgn="base" hangingPunct="0">
              <a:spcBef>
                <a:spcPct val="0"/>
              </a:spcBef>
              <a:spcAft>
                <a:spcPct val="0"/>
              </a:spcAft>
              <a:defRPr/>
            </a:pPr>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pPr eaLnBrk="0" fontAlgn="base" hangingPunct="0">
              <a:spcBef>
                <a:spcPct val="0"/>
              </a:spcBef>
              <a:spcAft>
                <a:spcPct val="0"/>
              </a:spcAft>
              <a:defRPr/>
            </a:pPr>
            <a:fld id="{823B5078-8307-4F1D-866B-D3BE991AB97B}" type="slidenum">
              <a:rPr lang="zh-TW" altLang="en-US" smtClean="0">
                <a:solidFill>
                  <a:prstClr val="black">
                    <a:tint val="75000"/>
                  </a:prstClr>
                </a:solidFill>
              </a:rPr>
              <a:pPr eaLnBrk="0" fontAlgn="base" hangingPunct="0">
                <a:spcBef>
                  <a:spcPct val="0"/>
                </a:spcBef>
                <a:spcAft>
                  <a:spcPct val="0"/>
                </a:spcAft>
                <a:defRPr/>
              </a:pPr>
              <a:t>‹#›</a:t>
            </a:fld>
            <a:endParaRPr lang="zh-TW" altLang="en-US">
              <a:solidFill>
                <a:prstClr val="black">
                  <a:tint val="75000"/>
                </a:prstClr>
              </a:solidFill>
            </a:endParaRPr>
          </a:p>
        </p:txBody>
      </p:sp>
    </p:spTree>
    <p:extLst>
      <p:ext uri="{BB962C8B-B14F-4D97-AF65-F5344CB8AC3E}">
        <p14:creationId xmlns:p14="http://schemas.microsoft.com/office/powerpoint/2010/main" val="19203029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pPr eaLnBrk="0" fontAlgn="base" hangingPunct="0">
              <a:spcBef>
                <a:spcPct val="0"/>
              </a:spcBef>
              <a:spcAft>
                <a:spcPct val="0"/>
              </a:spcAft>
              <a:defRPr/>
            </a:pPr>
            <a:fld id="{3A08E0C2-333A-4F80-82F8-E5CAE6C28C59}" type="datetimeFigureOut">
              <a:rPr lang="zh-TW" altLang="en-US" smtClean="0">
                <a:solidFill>
                  <a:prstClr val="black">
                    <a:tint val="75000"/>
                  </a:prstClr>
                </a:solidFill>
              </a:rPr>
              <a:pPr eaLnBrk="0" fontAlgn="base" hangingPunct="0">
                <a:spcBef>
                  <a:spcPct val="0"/>
                </a:spcBef>
                <a:spcAft>
                  <a:spcPct val="0"/>
                </a:spcAft>
                <a:defRPr/>
              </a:pPr>
              <a:t>2020/3/10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pPr eaLnBrk="0" fontAlgn="base" hangingPunct="0">
              <a:spcBef>
                <a:spcPct val="0"/>
              </a:spcBef>
              <a:spcAft>
                <a:spcPct val="0"/>
              </a:spcAft>
              <a:defRPr/>
            </a:pPr>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pPr eaLnBrk="0" fontAlgn="base" hangingPunct="0">
              <a:spcBef>
                <a:spcPct val="0"/>
              </a:spcBef>
              <a:spcAft>
                <a:spcPct val="0"/>
              </a:spcAft>
              <a:defRPr/>
            </a:pPr>
            <a:fld id="{823B5078-8307-4F1D-866B-D3BE991AB97B}" type="slidenum">
              <a:rPr lang="zh-TW" altLang="en-US" smtClean="0">
                <a:solidFill>
                  <a:prstClr val="black">
                    <a:tint val="75000"/>
                  </a:prstClr>
                </a:solidFill>
              </a:rPr>
              <a:pPr eaLnBrk="0" fontAlgn="base" hangingPunct="0">
                <a:spcBef>
                  <a:spcPct val="0"/>
                </a:spcBef>
                <a:spcAft>
                  <a:spcPct val="0"/>
                </a:spcAft>
                <a:defRPr/>
              </a:pPr>
              <a:t>‹#›</a:t>
            </a:fld>
            <a:endParaRPr lang="zh-TW" altLang="en-US">
              <a:solidFill>
                <a:prstClr val="black">
                  <a:tint val="75000"/>
                </a:prstClr>
              </a:solidFill>
            </a:endParaRPr>
          </a:p>
        </p:txBody>
      </p:sp>
    </p:spTree>
    <p:extLst>
      <p:ext uri="{BB962C8B-B14F-4D97-AF65-F5344CB8AC3E}">
        <p14:creationId xmlns:p14="http://schemas.microsoft.com/office/powerpoint/2010/main" val="142159627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eaLnBrk="0" fontAlgn="base" hangingPunct="0">
              <a:spcBef>
                <a:spcPct val="0"/>
              </a:spcBef>
              <a:spcAft>
                <a:spcPct val="0"/>
              </a:spcAft>
              <a:defRPr/>
            </a:pPr>
            <a:fld id="{3A08E0C2-333A-4F80-82F8-E5CAE6C28C59}" type="datetimeFigureOut">
              <a:rPr lang="zh-TW" altLang="en-US" smtClean="0">
                <a:solidFill>
                  <a:prstClr val="black">
                    <a:tint val="75000"/>
                  </a:prstClr>
                </a:solidFill>
              </a:rPr>
              <a:pPr eaLnBrk="0" fontAlgn="base" hangingPunct="0">
                <a:spcBef>
                  <a:spcPct val="0"/>
                </a:spcBef>
                <a:spcAft>
                  <a:spcPct val="0"/>
                </a:spcAft>
                <a:def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pPr eaLnBrk="0" fontAlgn="base" hangingPunct="0">
              <a:spcBef>
                <a:spcPct val="0"/>
              </a:spcBef>
              <a:spcAft>
                <a:spcPct val="0"/>
              </a:spcAft>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pPr eaLnBrk="0" fontAlgn="base" hangingPunct="0">
              <a:spcBef>
                <a:spcPct val="0"/>
              </a:spcBef>
              <a:spcAft>
                <a:spcPct val="0"/>
              </a:spcAft>
              <a:defRPr/>
            </a:pPr>
            <a:fld id="{823B5078-8307-4F1D-866B-D3BE991AB97B}" type="slidenum">
              <a:rPr lang="zh-TW" altLang="en-US" smtClean="0">
                <a:solidFill>
                  <a:prstClr val="black">
                    <a:tint val="75000"/>
                  </a:prstClr>
                </a:solidFill>
              </a:rPr>
              <a:pPr eaLnBrk="0" fontAlgn="base" hangingPunct="0">
                <a:spcBef>
                  <a:spcPct val="0"/>
                </a:spcBef>
                <a:spcAft>
                  <a:spcPct val="0"/>
                </a:spcAft>
                <a:defRPr/>
              </a:pPr>
              <a:t>‹#›</a:t>
            </a:fld>
            <a:endParaRPr lang="zh-TW" altLang="en-US">
              <a:solidFill>
                <a:prstClr val="black">
                  <a:tint val="75000"/>
                </a:prstClr>
              </a:solidFill>
            </a:endParaRPr>
          </a:p>
        </p:txBody>
      </p:sp>
    </p:spTree>
    <p:extLst>
      <p:ext uri="{BB962C8B-B14F-4D97-AF65-F5344CB8AC3E}">
        <p14:creationId xmlns:p14="http://schemas.microsoft.com/office/powerpoint/2010/main" val="13811978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eaLnBrk="0" fontAlgn="base" hangingPunct="0">
              <a:spcBef>
                <a:spcPct val="0"/>
              </a:spcBef>
              <a:spcAft>
                <a:spcPct val="0"/>
              </a:spcAft>
              <a:defRPr/>
            </a:pPr>
            <a:fld id="{3A08E0C2-333A-4F80-82F8-E5CAE6C28C59}" type="datetimeFigureOut">
              <a:rPr lang="zh-TW" altLang="en-US" smtClean="0">
                <a:solidFill>
                  <a:prstClr val="black">
                    <a:tint val="75000"/>
                  </a:prstClr>
                </a:solidFill>
              </a:rPr>
              <a:pPr eaLnBrk="0" fontAlgn="base" hangingPunct="0">
                <a:spcBef>
                  <a:spcPct val="0"/>
                </a:spcBef>
                <a:spcAft>
                  <a:spcPct val="0"/>
                </a:spcAft>
                <a:def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pPr eaLnBrk="0" fontAlgn="base" hangingPunct="0">
              <a:spcBef>
                <a:spcPct val="0"/>
              </a:spcBef>
              <a:spcAft>
                <a:spcPct val="0"/>
              </a:spcAft>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pPr eaLnBrk="0" fontAlgn="base" hangingPunct="0">
              <a:spcBef>
                <a:spcPct val="0"/>
              </a:spcBef>
              <a:spcAft>
                <a:spcPct val="0"/>
              </a:spcAft>
              <a:defRPr/>
            </a:pPr>
            <a:fld id="{823B5078-8307-4F1D-866B-D3BE991AB97B}" type="slidenum">
              <a:rPr lang="zh-TW" altLang="en-US" smtClean="0">
                <a:solidFill>
                  <a:prstClr val="black">
                    <a:tint val="75000"/>
                  </a:prstClr>
                </a:solidFill>
              </a:rPr>
              <a:pPr eaLnBrk="0" fontAlgn="base" hangingPunct="0">
                <a:spcBef>
                  <a:spcPct val="0"/>
                </a:spcBef>
                <a:spcAft>
                  <a:spcPct val="0"/>
                </a:spcAft>
                <a:defRPr/>
              </a:pPr>
              <a:t>‹#›</a:t>
            </a:fld>
            <a:endParaRPr lang="zh-TW" altLang="en-US">
              <a:solidFill>
                <a:prstClr val="black">
                  <a:tint val="75000"/>
                </a:prstClr>
              </a:solidFill>
            </a:endParaRPr>
          </a:p>
        </p:txBody>
      </p:sp>
    </p:spTree>
    <p:extLst>
      <p:ext uri="{BB962C8B-B14F-4D97-AF65-F5344CB8AC3E}">
        <p14:creationId xmlns:p14="http://schemas.microsoft.com/office/powerpoint/2010/main" val="1696078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686800" y="609600"/>
            <a:ext cx="2590800" cy="54864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914400" y="609600"/>
            <a:ext cx="7569200" cy="54864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5" name="頁尾版面配置區 4"/>
          <p:cNvSpPr>
            <a:spLocks noGrp="1"/>
          </p:cNvSpPr>
          <p:nvPr>
            <p:ph type="ftr" sz="quarter" idx="11"/>
          </p:nvPr>
        </p:nvSpPr>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6" name="投影片編號版面配置區 5"/>
          <p:cNvSpPr>
            <a:spLocks noGrp="1"/>
          </p:cNvSpPr>
          <p:nvPr>
            <p:ph type="sldNum" sz="quarter" idx="12"/>
          </p:nvPr>
        </p:nvSpPr>
        <p:spPr/>
        <p:txBody>
          <a:bodyPr/>
          <a:lstStyle>
            <a:lvl1pPr>
              <a:defRPr/>
            </a:lvl1pPr>
          </a:lstStyle>
          <a:p>
            <a:pPr eaLnBrk="0" fontAlgn="base" hangingPunct="0">
              <a:spcBef>
                <a:spcPct val="0"/>
              </a:spcBef>
              <a:spcAft>
                <a:spcPct val="0"/>
              </a:spcAft>
              <a:defRPr/>
            </a:pPr>
            <a:fld id="{69EEE45C-EF11-49F2-8A5B-140D0E784355}" type="slidenum">
              <a:rPr lang="en-US" altLang="zh-TW">
                <a:solidFill>
                  <a:srgbClr val="000000"/>
                </a:solidFill>
                <a:latin typeface="Calibri" panose="020F0502020204030204" pitchFamily="34" charset="0"/>
              </a:rPr>
              <a:pPr eaLnBrk="0" fontAlgn="base" hangingPunct="0">
                <a:spcBef>
                  <a:spcPct val="0"/>
                </a:spcBef>
                <a:spcAft>
                  <a:spcPct val="0"/>
                </a:spcAft>
                <a:defRPr/>
              </a:pPr>
              <a:t>‹#›</a:t>
            </a:fld>
            <a:endParaRPr lang="en-US" altLang="zh-TW">
              <a:solidFill>
                <a:srgbClr val="000000"/>
              </a:solidFill>
              <a:latin typeface="Calibri" panose="020F0502020204030204" pitchFamily="34" charset="0"/>
            </a:endParaRPr>
          </a:p>
        </p:txBody>
      </p:sp>
    </p:spTree>
    <p:extLst>
      <p:ext uri="{BB962C8B-B14F-4D97-AF65-F5344CB8AC3E}">
        <p14:creationId xmlns:p14="http://schemas.microsoft.com/office/powerpoint/2010/main" val="395671970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3C5E9DBB-028F-4B42-8F6F-1FC742606F2B}" type="datetimeFigureOut">
              <a:rPr lang="zh-TW" altLang="en-US" smtClean="0">
                <a:solidFill>
                  <a:prstClr val="white">
                    <a:tint val="75000"/>
                    <a:alpha val="60000"/>
                  </a:prstClr>
                </a:solidFill>
              </a:rPr>
              <a:pPr/>
              <a:t>2020/3/10</a:t>
            </a:fld>
            <a:endParaRPr lang="zh-TW" alt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zh-TW" alt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B492CC72-5744-4590-B9A2-D8AA89C15522}" type="slidenum">
              <a:rPr lang="zh-TW" altLang="en-US" smtClean="0">
                <a:solidFill>
                  <a:prstClr val="white">
                    <a:tint val="75000"/>
                  </a:prstClr>
                </a:solidFill>
              </a:rPr>
              <a:pPr/>
              <a:t>‹#›</a:t>
            </a:fld>
            <a:endParaRPr lang="zh-TW" altLang="en-US">
              <a:solidFill>
                <a:prstClr val="white">
                  <a:tint val="75000"/>
                </a:prstClr>
              </a:solidFill>
            </a:endParaRPr>
          </a:p>
        </p:txBody>
      </p:sp>
    </p:spTree>
    <p:extLst>
      <p:ext uri="{BB962C8B-B14F-4D97-AF65-F5344CB8AC3E}">
        <p14:creationId xmlns:p14="http://schemas.microsoft.com/office/powerpoint/2010/main" val="4365967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3"/>
          <p:cNvSpPr>
            <a:spLocks noGrp="1"/>
          </p:cNvSpPr>
          <p:nvPr>
            <p:ph type="dt" sz="half" idx="10"/>
          </p:nvPr>
        </p:nvSpPr>
        <p:spPr/>
        <p:txBody>
          <a:bodyPr/>
          <a:lstStyle/>
          <a:p>
            <a:fld id="{3C5E9DBB-028F-4B42-8F6F-1FC742606F2B}" type="datetimeFigureOut">
              <a:rPr lang="zh-TW" altLang="en-US" smtClean="0">
                <a:solidFill>
                  <a:prstClr val="white">
                    <a:tint val="75000"/>
                    <a:alpha val="60000"/>
                  </a:prstClr>
                </a:solidFill>
              </a:rPr>
              <a:pPr/>
              <a:t>2020/3/10</a:t>
            </a:fld>
            <a:endParaRPr lang="zh-TW" alt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zh-TW" alt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B492CC72-5744-4590-B9A2-D8AA89C15522}" type="slidenum">
              <a:rPr lang="zh-TW" altLang="en-US" smtClean="0">
                <a:solidFill>
                  <a:prstClr val="white">
                    <a:tint val="75000"/>
                  </a:prstClr>
                </a:solidFill>
              </a:rPr>
              <a:pPr/>
              <a:t>‹#›</a:t>
            </a:fld>
            <a:endParaRPr lang="zh-TW" altLang="en-US">
              <a:solidFill>
                <a:prstClr val="white">
                  <a:tint val="75000"/>
                </a:prstClr>
              </a:solidFill>
            </a:endParaRPr>
          </a:p>
        </p:txBody>
      </p:sp>
    </p:spTree>
    <p:extLst>
      <p:ext uri="{BB962C8B-B14F-4D97-AF65-F5344CB8AC3E}">
        <p14:creationId xmlns:p14="http://schemas.microsoft.com/office/powerpoint/2010/main" val="303383247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3C5E9DBB-028F-4B42-8F6F-1FC742606F2B}" type="datetimeFigureOut">
              <a:rPr lang="zh-TW" altLang="en-US" smtClean="0">
                <a:solidFill>
                  <a:prstClr val="white">
                    <a:tint val="75000"/>
                    <a:alpha val="60000"/>
                  </a:prstClr>
                </a:solidFill>
              </a:rPr>
              <a:pPr/>
              <a:t>2020/3/10</a:t>
            </a:fld>
            <a:endParaRPr lang="zh-TW" alt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zh-TW" alt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B492CC72-5744-4590-B9A2-D8AA89C15522}" type="slidenum">
              <a:rPr lang="zh-TW" altLang="en-US" smtClean="0">
                <a:solidFill>
                  <a:prstClr val="white">
                    <a:tint val="75000"/>
                  </a:prstClr>
                </a:solidFill>
              </a:rPr>
              <a:pPr/>
              <a:t>‹#›</a:t>
            </a:fld>
            <a:endParaRPr lang="zh-TW" altLang="en-US">
              <a:solidFill>
                <a:prstClr val="white">
                  <a:tint val="75000"/>
                </a:prstClr>
              </a:solidFill>
            </a:endParaRPr>
          </a:p>
        </p:txBody>
      </p:sp>
    </p:spTree>
    <p:extLst>
      <p:ext uri="{BB962C8B-B14F-4D97-AF65-F5344CB8AC3E}">
        <p14:creationId xmlns:p14="http://schemas.microsoft.com/office/powerpoint/2010/main" val="255829434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3C5E9DBB-028F-4B42-8F6F-1FC742606F2B}" type="datetimeFigureOut">
              <a:rPr lang="zh-TW" altLang="en-US" smtClean="0">
                <a:solidFill>
                  <a:prstClr val="white">
                    <a:tint val="75000"/>
                    <a:alpha val="60000"/>
                  </a:prstClr>
                </a:solidFill>
              </a:rPr>
              <a:pPr/>
              <a:t>2020/3/10</a:t>
            </a:fld>
            <a:endParaRPr lang="zh-TW" altLang="en-US">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zh-TW" altLang="en-US">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B492CC72-5744-4590-B9A2-D8AA89C15522}" type="slidenum">
              <a:rPr lang="zh-TW" altLang="en-US" smtClean="0">
                <a:solidFill>
                  <a:prstClr val="white">
                    <a:tint val="75000"/>
                  </a:prstClr>
                </a:solidFill>
              </a:rPr>
              <a:pPr/>
              <a:t>‹#›</a:t>
            </a:fld>
            <a:endParaRPr lang="zh-TW" altLang="en-US">
              <a:solidFill>
                <a:prstClr val="white">
                  <a:tint val="75000"/>
                </a:prstClr>
              </a:solidFill>
            </a:endParaRPr>
          </a:p>
        </p:txBody>
      </p:sp>
    </p:spTree>
    <p:extLst>
      <p:ext uri="{BB962C8B-B14F-4D97-AF65-F5344CB8AC3E}">
        <p14:creationId xmlns:p14="http://schemas.microsoft.com/office/powerpoint/2010/main" val="218546582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3C5E9DBB-028F-4B42-8F6F-1FC742606F2B}" type="datetimeFigureOut">
              <a:rPr lang="zh-TW" altLang="en-US" smtClean="0">
                <a:solidFill>
                  <a:prstClr val="white">
                    <a:tint val="75000"/>
                    <a:alpha val="60000"/>
                  </a:prstClr>
                </a:solidFill>
              </a:rPr>
              <a:pPr/>
              <a:t>2020/3/10</a:t>
            </a:fld>
            <a:endParaRPr lang="zh-TW" altLang="en-US">
              <a:solidFill>
                <a:prstClr val="white">
                  <a:tint val="75000"/>
                  <a:alpha val="60000"/>
                </a:prstClr>
              </a:solidFill>
            </a:endParaRPr>
          </a:p>
        </p:txBody>
      </p:sp>
      <p:sp>
        <p:nvSpPr>
          <p:cNvPr id="8" name="Footer Placeholder 7"/>
          <p:cNvSpPr>
            <a:spLocks noGrp="1"/>
          </p:cNvSpPr>
          <p:nvPr>
            <p:ph type="ftr" sz="quarter" idx="11"/>
          </p:nvPr>
        </p:nvSpPr>
        <p:spPr/>
        <p:txBody>
          <a:bodyPr/>
          <a:lstStyle/>
          <a:p>
            <a:endParaRPr lang="zh-TW" altLang="en-US">
              <a:solidFill>
                <a:prstClr val="white">
                  <a:tint val="75000"/>
                  <a:alpha val="60000"/>
                </a:prstClr>
              </a:solidFill>
            </a:endParaRPr>
          </a:p>
        </p:txBody>
      </p:sp>
      <p:sp>
        <p:nvSpPr>
          <p:cNvPr id="9" name="Slide Number Placeholder 8"/>
          <p:cNvSpPr>
            <a:spLocks noGrp="1"/>
          </p:cNvSpPr>
          <p:nvPr>
            <p:ph type="sldNum" sz="quarter" idx="12"/>
          </p:nvPr>
        </p:nvSpPr>
        <p:spPr/>
        <p:txBody>
          <a:bodyPr/>
          <a:lstStyle/>
          <a:p>
            <a:fld id="{B492CC72-5744-4590-B9A2-D8AA89C15522}" type="slidenum">
              <a:rPr lang="zh-TW" altLang="en-US" smtClean="0">
                <a:solidFill>
                  <a:prstClr val="white">
                    <a:tint val="75000"/>
                  </a:prstClr>
                </a:solidFill>
              </a:rPr>
              <a:pPr/>
              <a:t>‹#›</a:t>
            </a:fld>
            <a:endParaRPr lang="zh-TW" altLang="en-US">
              <a:solidFill>
                <a:prstClr val="white">
                  <a:tint val="75000"/>
                </a:prstClr>
              </a:solidFill>
            </a:endParaRPr>
          </a:p>
        </p:txBody>
      </p:sp>
    </p:spTree>
    <p:extLst>
      <p:ext uri="{BB962C8B-B14F-4D97-AF65-F5344CB8AC3E}">
        <p14:creationId xmlns:p14="http://schemas.microsoft.com/office/powerpoint/2010/main" val="183818527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7" name="Date Placeholder 2"/>
          <p:cNvSpPr>
            <a:spLocks noGrp="1"/>
          </p:cNvSpPr>
          <p:nvPr>
            <p:ph type="dt" sz="half" idx="10"/>
          </p:nvPr>
        </p:nvSpPr>
        <p:spPr/>
        <p:txBody>
          <a:bodyPr/>
          <a:lstStyle/>
          <a:p>
            <a:fld id="{3C5E9DBB-028F-4B42-8F6F-1FC742606F2B}" type="datetimeFigureOut">
              <a:rPr lang="zh-TW" altLang="en-US" smtClean="0">
                <a:solidFill>
                  <a:prstClr val="white">
                    <a:tint val="75000"/>
                    <a:alpha val="60000"/>
                  </a:prstClr>
                </a:solidFill>
              </a:rPr>
              <a:pPr/>
              <a:t>2020/3/10</a:t>
            </a:fld>
            <a:endParaRPr lang="zh-TW" altLang="en-US">
              <a:solidFill>
                <a:prstClr val="white">
                  <a:tint val="75000"/>
                  <a:alpha val="60000"/>
                </a:prstClr>
              </a:solidFill>
            </a:endParaRPr>
          </a:p>
        </p:txBody>
      </p:sp>
      <p:sp>
        <p:nvSpPr>
          <p:cNvPr id="5" name="Footer Placeholder 3"/>
          <p:cNvSpPr>
            <a:spLocks noGrp="1"/>
          </p:cNvSpPr>
          <p:nvPr>
            <p:ph type="ftr" sz="quarter" idx="11"/>
          </p:nvPr>
        </p:nvSpPr>
        <p:spPr/>
        <p:txBody>
          <a:bodyPr/>
          <a:lstStyle/>
          <a:p>
            <a:endParaRPr lang="zh-TW" altLang="en-US">
              <a:solidFill>
                <a:prstClr val="white">
                  <a:tint val="75000"/>
                  <a:alpha val="60000"/>
                </a:prstClr>
              </a:solidFill>
            </a:endParaRPr>
          </a:p>
        </p:txBody>
      </p:sp>
      <p:sp>
        <p:nvSpPr>
          <p:cNvPr id="6" name="Slide Number Placeholder 4"/>
          <p:cNvSpPr>
            <a:spLocks noGrp="1"/>
          </p:cNvSpPr>
          <p:nvPr>
            <p:ph type="sldNum" sz="quarter" idx="12"/>
          </p:nvPr>
        </p:nvSpPr>
        <p:spPr/>
        <p:txBody>
          <a:bodyPr/>
          <a:lstStyle/>
          <a:p>
            <a:fld id="{B492CC72-5744-4590-B9A2-D8AA89C15522}" type="slidenum">
              <a:rPr lang="zh-TW" altLang="en-US" smtClean="0">
                <a:solidFill>
                  <a:prstClr val="white">
                    <a:tint val="75000"/>
                  </a:prstClr>
                </a:solidFill>
              </a:rPr>
              <a:pPr/>
              <a:t>‹#›</a:t>
            </a:fld>
            <a:endParaRPr lang="zh-TW" altLang="en-US">
              <a:solidFill>
                <a:prstClr val="white">
                  <a:tint val="75000"/>
                </a:prstClr>
              </a:solidFill>
            </a:endParaRPr>
          </a:p>
        </p:txBody>
      </p:sp>
    </p:spTree>
    <p:extLst>
      <p:ext uri="{BB962C8B-B14F-4D97-AF65-F5344CB8AC3E}">
        <p14:creationId xmlns:p14="http://schemas.microsoft.com/office/powerpoint/2010/main" val="416801468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C5E9DBB-028F-4B42-8F6F-1FC742606F2B}" type="datetimeFigureOut">
              <a:rPr lang="zh-TW" altLang="en-US" smtClean="0">
                <a:solidFill>
                  <a:prstClr val="white">
                    <a:tint val="75000"/>
                    <a:alpha val="60000"/>
                  </a:prstClr>
                </a:solidFill>
              </a:rPr>
              <a:pPr/>
              <a:t>2020/3/10</a:t>
            </a:fld>
            <a:endParaRPr lang="zh-TW" altLang="en-US">
              <a:solidFill>
                <a:prstClr val="white">
                  <a:tint val="75000"/>
                  <a:alpha val="60000"/>
                </a:prstClr>
              </a:solidFill>
            </a:endParaRPr>
          </a:p>
        </p:txBody>
      </p:sp>
      <p:sp>
        <p:nvSpPr>
          <p:cNvPr id="5" name="Footer Placeholder 2"/>
          <p:cNvSpPr>
            <a:spLocks noGrp="1"/>
          </p:cNvSpPr>
          <p:nvPr>
            <p:ph type="ftr" sz="quarter" idx="11"/>
          </p:nvPr>
        </p:nvSpPr>
        <p:spPr/>
        <p:txBody>
          <a:bodyPr/>
          <a:lstStyle/>
          <a:p>
            <a:endParaRPr lang="zh-TW" altLang="en-US">
              <a:solidFill>
                <a:prstClr val="white">
                  <a:tint val="75000"/>
                  <a:alpha val="60000"/>
                </a:prstClr>
              </a:solidFill>
            </a:endParaRPr>
          </a:p>
        </p:txBody>
      </p:sp>
      <p:sp>
        <p:nvSpPr>
          <p:cNvPr id="6" name="Slide Number Placeholder 3"/>
          <p:cNvSpPr>
            <a:spLocks noGrp="1"/>
          </p:cNvSpPr>
          <p:nvPr>
            <p:ph type="sldNum" sz="quarter" idx="12"/>
          </p:nvPr>
        </p:nvSpPr>
        <p:spPr/>
        <p:txBody>
          <a:bodyPr/>
          <a:lstStyle/>
          <a:p>
            <a:fld id="{B492CC72-5744-4590-B9A2-D8AA89C15522}" type="slidenum">
              <a:rPr lang="zh-TW" altLang="en-US" smtClean="0">
                <a:solidFill>
                  <a:prstClr val="white">
                    <a:tint val="75000"/>
                  </a:prstClr>
                </a:solidFill>
              </a:rPr>
              <a:pPr/>
              <a:t>‹#›</a:t>
            </a:fld>
            <a:endParaRPr lang="zh-TW" altLang="en-US">
              <a:solidFill>
                <a:prstClr val="white">
                  <a:tint val="75000"/>
                </a:prstClr>
              </a:solidFill>
            </a:endParaRPr>
          </a:p>
        </p:txBody>
      </p:sp>
    </p:spTree>
    <p:extLst>
      <p:ext uri="{BB962C8B-B14F-4D97-AF65-F5344CB8AC3E}">
        <p14:creationId xmlns:p14="http://schemas.microsoft.com/office/powerpoint/2010/main" val="116500998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7" name="Date Placeholder 4"/>
          <p:cNvSpPr>
            <a:spLocks noGrp="1"/>
          </p:cNvSpPr>
          <p:nvPr>
            <p:ph type="dt" sz="half" idx="10"/>
          </p:nvPr>
        </p:nvSpPr>
        <p:spPr/>
        <p:txBody>
          <a:bodyPr/>
          <a:lstStyle/>
          <a:p>
            <a:fld id="{3C5E9DBB-028F-4B42-8F6F-1FC742606F2B}" type="datetimeFigureOut">
              <a:rPr lang="zh-TW" altLang="en-US" smtClean="0">
                <a:solidFill>
                  <a:prstClr val="white">
                    <a:tint val="75000"/>
                    <a:alpha val="60000"/>
                  </a:prstClr>
                </a:solidFill>
              </a:rPr>
              <a:pPr/>
              <a:t>2020/3/10</a:t>
            </a:fld>
            <a:endParaRPr lang="zh-TW" altLang="en-US">
              <a:solidFill>
                <a:prstClr val="white">
                  <a:tint val="75000"/>
                  <a:alpha val="60000"/>
                </a:prstClr>
              </a:solidFill>
            </a:endParaRPr>
          </a:p>
        </p:txBody>
      </p:sp>
      <p:sp>
        <p:nvSpPr>
          <p:cNvPr id="5" name="Footer Placeholder 5"/>
          <p:cNvSpPr>
            <a:spLocks noGrp="1"/>
          </p:cNvSpPr>
          <p:nvPr>
            <p:ph type="ftr" sz="quarter" idx="11"/>
          </p:nvPr>
        </p:nvSpPr>
        <p:spPr/>
        <p:txBody>
          <a:bodyPr/>
          <a:lstStyle/>
          <a:p>
            <a:endParaRPr lang="zh-TW" altLang="en-US">
              <a:solidFill>
                <a:prstClr val="white">
                  <a:tint val="75000"/>
                  <a:alpha val="60000"/>
                </a:prstClr>
              </a:solidFill>
            </a:endParaRPr>
          </a:p>
        </p:txBody>
      </p:sp>
      <p:sp>
        <p:nvSpPr>
          <p:cNvPr id="6" name="Slide Number Placeholder 6"/>
          <p:cNvSpPr>
            <a:spLocks noGrp="1"/>
          </p:cNvSpPr>
          <p:nvPr>
            <p:ph type="sldNum" sz="quarter" idx="12"/>
          </p:nvPr>
        </p:nvSpPr>
        <p:spPr/>
        <p:txBody>
          <a:bodyPr/>
          <a:lstStyle/>
          <a:p>
            <a:fld id="{B492CC72-5744-4590-B9A2-D8AA89C15522}" type="slidenum">
              <a:rPr lang="zh-TW" altLang="en-US" smtClean="0">
                <a:solidFill>
                  <a:prstClr val="white">
                    <a:tint val="75000"/>
                  </a:prstClr>
                </a:solidFill>
              </a:rPr>
              <a:pPr/>
              <a:t>‹#›</a:t>
            </a:fld>
            <a:endParaRPr lang="zh-TW" altLang="en-US">
              <a:solidFill>
                <a:prstClr val="white">
                  <a:tint val="75000"/>
                </a:prstClr>
              </a:solidFill>
            </a:endParaRPr>
          </a:p>
        </p:txBody>
      </p:sp>
    </p:spTree>
    <p:extLst>
      <p:ext uri="{BB962C8B-B14F-4D97-AF65-F5344CB8AC3E}">
        <p14:creationId xmlns:p14="http://schemas.microsoft.com/office/powerpoint/2010/main" val="31934285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3C5E9DBB-028F-4B42-8F6F-1FC742606F2B}" type="datetimeFigureOut">
              <a:rPr lang="zh-TW" altLang="en-US" smtClean="0">
                <a:solidFill>
                  <a:prstClr val="white">
                    <a:tint val="75000"/>
                    <a:alpha val="60000"/>
                  </a:prstClr>
                </a:solidFill>
              </a:rPr>
              <a:pPr/>
              <a:t>2020/3/10</a:t>
            </a:fld>
            <a:endParaRPr lang="zh-TW" altLang="en-US">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zh-TW" altLang="en-US">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B492CC72-5744-4590-B9A2-D8AA89C15522}" type="slidenum">
              <a:rPr lang="zh-TW" altLang="en-US" smtClean="0">
                <a:solidFill>
                  <a:prstClr val="white">
                    <a:tint val="75000"/>
                  </a:prstClr>
                </a:solidFill>
              </a:rPr>
              <a:pPr/>
              <a:t>‹#›</a:t>
            </a:fld>
            <a:endParaRPr lang="zh-TW" altLang="en-US">
              <a:solidFill>
                <a:prstClr val="white">
                  <a:tint val="75000"/>
                </a:prstClr>
              </a:solidFill>
            </a:endParaRPr>
          </a:p>
        </p:txBody>
      </p:sp>
    </p:spTree>
    <p:extLst>
      <p:ext uri="{BB962C8B-B14F-4D97-AF65-F5344CB8AC3E}">
        <p14:creationId xmlns:p14="http://schemas.microsoft.com/office/powerpoint/2010/main" val="277505867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3C5E9DBB-028F-4B42-8F6F-1FC742606F2B}" type="datetimeFigureOut">
              <a:rPr lang="zh-TW" altLang="en-US" smtClean="0">
                <a:solidFill>
                  <a:prstClr val="white">
                    <a:tint val="75000"/>
                    <a:alpha val="60000"/>
                  </a:prstClr>
                </a:solidFill>
              </a:rPr>
              <a:pPr/>
              <a:t>2020/3/10</a:t>
            </a:fld>
            <a:endParaRPr lang="zh-TW" altLang="en-US">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zh-TW" altLang="en-US">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B492CC72-5744-4590-B9A2-D8AA89C15522}" type="slidenum">
              <a:rPr lang="zh-TW" altLang="en-US" smtClean="0">
                <a:solidFill>
                  <a:prstClr val="white">
                    <a:tint val="75000"/>
                  </a:prstClr>
                </a:solidFill>
              </a:rPr>
              <a:pPr/>
              <a:t>‹#›</a:t>
            </a:fld>
            <a:endParaRPr lang="zh-TW" altLang="en-US">
              <a:solidFill>
                <a:prstClr val="white">
                  <a:tint val="75000"/>
                </a:prstClr>
              </a:solidFill>
            </a:endParaRPr>
          </a:p>
        </p:txBody>
      </p:sp>
    </p:spTree>
    <p:extLst>
      <p:ext uri="{BB962C8B-B14F-4D97-AF65-F5344CB8AC3E}">
        <p14:creationId xmlns:p14="http://schemas.microsoft.com/office/powerpoint/2010/main" val="797492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914400" y="609600"/>
            <a:ext cx="10363200" cy="5486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3" name="日期版面配置區 2"/>
          <p:cNvSpPr>
            <a:spLocks noGrp="1"/>
          </p:cNvSpPr>
          <p:nvPr>
            <p:ph type="dt" sz="half" idx="10"/>
          </p:nvPr>
        </p:nvSpPr>
        <p:spPr>
          <a:xfrm>
            <a:off x="914400" y="6248400"/>
            <a:ext cx="2540000" cy="457200"/>
          </a:xfrm>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4" name="頁尾版面配置區 3"/>
          <p:cNvSpPr>
            <a:spLocks noGrp="1"/>
          </p:cNvSpPr>
          <p:nvPr>
            <p:ph type="ftr" sz="quarter" idx="11"/>
          </p:nvPr>
        </p:nvSpPr>
        <p:spPr>
          <a:xfrm>
            <a:off x="4165600" y="6248400"/>
            <a:ext cx="3860800" cy="457200"/>
          </a:xfrm>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5" name="投影片編號版面配置區 4"/>
          <p:cNvSpPr>
            <a:spLocks noGrp="1"/>
          </p:cNvSpPr>
          <p:nvPr>
            <p:ph type="sldNum" sz="quarter" idx="12"/>
          </p:nvPr>
        </p:nvSpPr>
        <p:spPr>
          <a:xfrm>
            <a:off x="8737600" y="6248400"/>
            <a:ext cx="2540000" cy="457200"/>
          </a:xfrm>
        </p:spPr>
        <p:txBody>
          <a:bodyPr/>
          <a:lstStyle>
            <a:lvl1pPr>
              <a:defRPr/>
            </a:lvl1pPr>
          </a:lstStyle>
          <a:p>
            <a:pPr eaLnBrk="0" fontAlgn="base" hangingPunct="0">
              <a:spcBef>
                <a:spcPct val="0"/>
              </a:spcBef>
              <a:spcAft>
                <a:spcPct val="0"/>
              </a:spcAft>
              <a:defRPr/>
            </a:pPr>
            <a:fld id="{62843AD6-201A-49FB-B5E2-D784F163AD36}" type="slidenum">
              <a:rPr lang="en-US" altLang="zh-TW">
                <a:solidFill>
                  <a:srgbClr val="000000"/>
                </a:solidFill>
                <a:latin typeface="Calibri" panose="020F0502020204030204" pitchFamily="34" charset="0"/>
              </a:rPr>
              <a:pPr eaLnBrk="0" fontAlgn="base" hangingPunct="0">
                <a:spcBef>
                  <a:spcPct val="0"/>
                </a:spcBef>
                <a:spcAft>
                  <a:spcPct val="0"/>
                </a:spcAft>
                <a:defRPr/>
              </a:pPr>
              <a:t>‹#›</a:t>
            </a:fld>
            <a:endParaRPr lang="en-US" altLang="zh-TW">
              <a:solidFill>
                <a:srgbClr val="000000"/>
              </a:solidFill>
              <a:latin typeface="Calibri" panose="020F0502020204030204" pitchFamily="34" charset="0"/>
            </a:endParaRPr>
          </a:p>
        </p:txBody>
      </p:sp>
    </p:spTree>
    <p:extLst>
      <p:ext uri="{BB962C8B-B14F-4D97-AF65-F5344CB8AC3E}">
        <p14:creationId xmlns:p14="http://schemas.microsoft.com/office/powerpoint/2010/main" val="209416859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TW" altLang="en-US" smtClean="0"/>
              <a:t>按一下以編輯母片標題樣式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3C5E9DBB-028F-4B42-8F6F-1FC742606F2B}" type="datetimeFigureOut">
              <a:rPr lang="zh-TW" altLang="en-US" smtClean="0">
                <a:solidFill>
                  <a:prstClr val="white">
                    <a:tint val="75000"/>
                    <a:alpha val="60000"/>
                  </a:prstClr>
                </a:solidFill>
              </a:rPr>
              <a:pPr/>
              <a:t>2020/3/10</a:t>
            </a:fld>
            <a:endParaRPr lang="zh-TW" alt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zh-TW" alt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B492CC72-5744-4590-B9A2-D8AA89C15522}" type="slidenum">
              <a:rPr lang="zh-TW" altLang="en-US" smtClean="0">
                <a:solidFill>
                  <a:prstClr val="white">
                    <a:tint val="75000"/>
                  </a:prstClr>
                </a:solidFill>
              </a:rPr>
              <a:pPr/>
              <a:t>‹#›</a:t>
            </a:fld>
            <a:endParaRPr lang="zh-TW" altLang="en-US">
              <a:solidFill>
                <a:prstClr val="white">
                  <a:tint val="75000"/>
                </a:prstClr>
              </a:solidFill>
            </a:endParaRPr>
          </a:p>
        </p:txBody>
      </p:sp>
    </p:spTree>
    <p:extLst>
      <p:ext uri="{BB962C8B-B14F-4D97-AF65-F5344CB8AC3E}">
        <p14:creationId xmlns:p14="http://schemas.microsoft.com/office/powerpoint/2010/main" val="218745194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TW" altLang="en-US" smtClean="0"/>
              <a:t>按一下以編輯母片標題樣式</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TW" altLang="en-US" smtClean="0"/>
              <a:t>按一下以編輯母片文字樣式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3C5E9DBB-028F-4B42-8F6F-1FC742606F2B}" type="datetimeFigureOut">
              <a:rPr lang="zh-TW" altLang="en-US" smtClean="0">
                <a:solidFill>
                  <a:prstClr val="white">
                    <a:tint val="75000"/>
                    <a:alpha val="60000"/>
                  </a:prstClr>
                </a:solidFill>
              </a:rPr>
              <a:pPr/>
              <a:t>2020/3/10</a:t>
            </a:fld>
            <a:endParaRPr lang="zh-TW" alt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zh-TW" alt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B492CC72-5744-4590-B9A2-D8AA89C15522}" type="slidenum">
              <a:rPr lang="zh-TW" altLang="en-US" smtClean="0">
                <a:solidFill>
                  <a:prstClr val="white">
                    <a:tint val="75000"/>
                  </a:prstClr>
                </a:solidFill>
              </a:rPr>
              <a:pPr/>
              <a:t>‹#›</a:t>
            </a:fld>
            <a:endParaRPr lang="zh-TW" altLang="en-US">
              <a:solidFill>
                <a:prstClr val="white">
                  <a:tint val="75000"/>
                </a:prstClr>
              </a:solidFill>
            </a:endParaRP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455F51">
                    <a:lumMod val="40000"/>
                    <a:lumOff val="60000"/>
                  </a:srgbClr>
                </a:solidFill>
              </a:rPr>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455F51">
                    <a:lumMod val="40000"/>
                    <a:lumOff val="60000"/>
                  </a:srgbClr>
                </a:solidFill>
              </a:rPr>
              <a:t>”</a:t>
            </a:r>
          </a:p>
        </p:txBody>
      </p:sp>
    </p:spTree>
    <p:extLst>
      <p:ext uri="{BB962C8B-B14F-4D97-AF65-F5344CB8AC3E}">
        <p14:creationId xmlns:p14="http://schemas.microsoft.com/office/powerpoint/2010/main" val="418811273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3C5E9DBB-028F-4B42-8F6F-1FC742606F2B}" type="datetimeFigureOut">
              <a:rPr lang="zh-TW" altLang="en-US" smtClean="0">
                <a:solidFill>
                  <a:prstClr val="white">
                    <a:tint val="75000"/>
                    <a:alpha val="60000"/>
                  </a:prstClr>
                </a:solidFill>
              </a:rPr>
              <a:pPr/>
              <a:t>2020/3/10</a:t>
            </a:fld>
            <a:endParaRPr lang="zh-TW" alt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zh-TW" alt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B492CC72-5744-4590-B9A2-D8AA89C15522}" type="slidenum">
              <a:rPr lang="zh-TW" altLang="en-US" smtClean="0">
                <a:solidFill>
                  <a:prstClr val="white">
                    <a:tint val="75000"/>
                  </a:prstClr>
                </a:solidFill>
              </a:rPr>
              <a:pPr/>
              <a:t>‹#›</a:t>
            </a:fld>
            <a:endParaRPr lang="zh-TW" altLang="en-US">
              <a:solidFill>
                <a:prstClr val="white">
                  <a:tint val="75000"/>
                </a:prstClr>
              </a:solidFill>
            </a:endParaRPr>
          </a:p>
        </p:txBody>
      </p:sp>
    </p:spTree>
    <p:extLst>
      <p:ext uri="{BB962C8B-B14F-4D97-AF65-F5344CB8AC3E}">
        <p14:creationId xmlns:p14="http://schemas.microsoft.com/office/powerpoint/2010/main" val="235455466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5E9DBB-028F-4B42-8F6F-1FC742606F2B}" type="datetimeFigureOut">
              <a:rPr lang="zh-TW" altLang="en-US" smtClean="0">
                <a:solidFill>
                  <a:prstClr val="white">
                    <a:tint val="75000"/>
                    <a:alpha val="60000"/>
                  </a:prstClr>
                </a:solidFill>
              </a:rPr>
              <a:pPr/>
              <a:t>2020/3/10</a:t>
            </a:fld>
            <a:endParaRPr lang="zh-TW" altLang="en-US">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zh-TW" alt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B492CC72-5744-4590-B9A2-D8AA89C15522}" type="slidenum">
              <a:rPr lang="zh-TW" altLang="en-US" smtClean="0">
                <a:solidFill>
                  <a:prstClr val="white">
                    <a:tint val="75000"/>
                  </a:prstClr>
                </a:solidFill>
              </a:rPr>
              <a:pPr/>
              <a:t>‹#›</a:t>
            </a:fld>
            <a:endParaRPr lang="zh-TW" altLang="en-US">
              <a:solidFill>
                <a:prstClr val="white">
                  <a:tint val="75000"/>
                </a:prstClr>
              </a:solidFill>
            </a:endParaRPr>
          </a:p>
        </p:txBody>
      </p:sp>
    </p:spTree>
    <p:extLst>
      <p:ext uri="{BB962C8B-B14F-4D97-AF65-F5344CB8AC3E}">
        <p14:creationId xmlns:p14="http://schemas.microsoft.com/office/powerpoint/2010/main" val="100245099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5E9DBB-028F-4B42-8F6F-1FC742606F2B}" type="datetimeFigureOut">
              <a:rPr lang="zh-TW" altLang="en-US" smtClean="0">
                <a:solidFill>
                  <a:prstClr val="white">
                    <a:tint val="75000"/>
                    <a:alpha val="60000"/>
                  </a:prstClr>
                </a:solidFill>
              </a:rPr>
              <a:pPr/>
              <a:t>2020/3/10</a:t>
            </a:fld>
            <a:endParaRPr lang="zh-TW" altLang="en-US">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zh-TW" alt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B492CC72-5744-4590-B9A2-D8AA89C15522}" type="slidenum">
              <a:rPr lang="zh-TW" altLang="en-US" smtClean="0">
                <a:solidFill>
                  <a:prstClr val="white">
                    <a:tint val="75000"/>
                  </a:prstClr>
                </a:solidFill>
              </a:rPr>
              <a:pPr/>
              <a:t>‹#›</a:t>
            </a:fld>
            <a:endParaRPr lang="zh-TW" altLang="en-US">
              <a:solidFill>
                <a:prstClr val="white">
                  <a:tint val="75000"/>
                </a:prstClr>
              </a:solidFill>
            </a:endParaRPr>
          </a:p>
        </p:txBody>
      </p:sp>
    </p:spTree>
    <p:extLst>
      <p:ext uri="{BB962C8B-B14F-4D97-AF65-F5344CB8AC3E}">
        <p14:creationId xmlns:p14="http://schemas.microsoft.com/office/powerpoint/2010/main" val="314962690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nchorCtr="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3C5E9DBB-028F-4B42-8F6F-1FC742606F2B}" type="datetimeFigureOut">
              <a:rPr lang="zh-TW" altLang="en-US" smtClean="0">
                <a:solidFill>
                  <a:prstClr val="white">
                    <a:tint val="75000"/>
                    <a:alpha val="60000"/>
                  </a:prstClr>
                </a:solidFill>
              </a:rPr>
              <a:pPr/>
              <a:t>2020/3/10</a:t>
            </a:fld>
            <a:endParaRPr lang="zh-TW" alt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zh-TW" alt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B492CC72-5744-4590-B9A2-D8AA89C15522}" type="slidenum">
              <a:rPr lang="zh-TW" altLang="en-US" smtClean="0">
                <a:solidFill>
                  <a:prstClr val="white">
                    <a:tint val="75000"/>
                  </a:prstClr>
                </a:solidFill>
              </a:rPr>
              <a:pPr/>
              <a:t>‹#›</a:t>
            </a:fld>
            <a:endParaRPr lang="zh-TW" altLang="en-US">
              <a:solidFill>
                <a:prstClr val="white">
                  <a:tint val="75000"/>
                </a:prstClr>
              </a:solidFill>
            </a:endParaRPr>
          </a:p>
        </p:txBody>
      </p:sp>
    </p:spTree>
    <p:extLst>
      <p:ext uri="{BB962C8B-B14F-4D97-AF65-F5344CB8AC3E}">
        <p14:creationId xmlns:p14="http://schemas.microsoft.com/office/powerpoint/2010/main" val="289411609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3C5E9DBB-028F-4B42-8F6F-1FC742606F2B}" type="datetimeFigureOut">
              <a:rPr lang="zh-TW" altLang="en-US" smtClean="0">
                <a:solidFill>
                  <a:prstClr val="white">
                    <a:tint val="75000"/>
                    <a:alpha val="60000"/>
                  </a:prstClr>
                </a:solidFill>
              </a:rPr>
              <a:pPr/>
              <a:t>2020/3/10</a:t>
            </a:fld>
            <a:endParaRPr lang="zh-TW" alt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zh-TW" alt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B492CC72-5744-4590-B9A2-D8AA89C15522}" type="slidenum">
              <a:rPr lang="zh-TW" altLang="en-US" smtClean="0">
                <a:solidFill>
                  <a:prstClr val="white">
                    <a:tint val="75000"/>
                  </a:prstClr>
                </a:solidFill>
              </a:rPr>
              <a:pPr/>
              <a:t>‹#›</a:t>
            </a:fld>
            <a:endParaRPr lang="zh-TW" altLang="en-US">
              <a:solidFill>
                <a:prstClr val="white">
                  <a:tint val="75000"/>
                </a:prstClr>
              </a:solidFill>
            </a:endParaRPr>
          </a:p>
        </p:txBody>
      </p:sp>
    </p:spTree>
    <p:extLst>
      <p:ext uri="{BB962C8B-B14F-4D97-AF65-F5344CB8AC3E}">
        <p14:creationId xmlns:p14="http://schemas.microsoft.com/office/powerpoint/2010/main" val="67355797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剪去對角線角落矩形 3"/>
          <p:cNvSpPr/>
          <p:nvPr userDrawn="1"/>
        </p:nvSpPr>
        <p:spPr>
          <a:xfrm>
            <a:off x="1325733" y="2343704"/>
            <a:ext cx="9800945" cy="4487663"/>
          </a:xfrm>
          <a:prstGeom prst="snip2Diag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84468" y="6148388"/>
            <a:ext cx="918633"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字方塊 5"/>
          <p:cNvSpPr txBox="1">
            <a:spLocks noChangeArrowheads="1"/>
          </p:cNvSpPr>
          <p:nvPr userDrawn="1"/>
        </p:nvSpPr>
        <p:spPr bwMode="auto">
          <a:xfrm>
            <a:off x="-12699" y="6581775"/>
            <a:ext cx="1494049" cy="293721"/>
          </a:xfrm>
          <a:prstGeom prst="rect">
            <a:avLst/>
          </a:prstGeom>
          <a:noFill/>
          <a:ln>
            <a:noFill/>
          </a:ln>
          <a:extLst/>
        </p:spPr>
        <p:txBody>
          <a:bodyPr wrap="none" lIns="108000" tIns="0" rIns="0" bIns="108000">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fontAlgn="base">
              <a:spcBef>
                <a:spcPct val="0"/>
              </a:spcBef>
              <a:spcAft>
                <a:spcPct val="0"/>
              </a:spcAft>
              <a:defRPr>
                <a:solidFill>
                  <a:schemeClr val="tx1"/>
                </a:solidFill>
                <a:latin typeface="Calibri" pitchFamily="34" charset="0"/>
                <a:ea typeface="新細明體" charset="-120"/>
              </a:defRPr>
            </a:lvl6pPr>
            <a:lvl7pPr marL="2971800" indent="-228600" fontAlgn="base">
              <a:spcBef>
                <a:spcPct val="0"/>
              </a:spcBef>
              <a:spcAft>
                <a:spcPct val="0"/>
              </a:spcAft>
              <a:defRPr>
                <a:solidFill>
                  <a:schemeClr val="tx1"/>
                </a:solidFill>
                <a:latin typeface="Calibri" pitchFamily="34" charset="0"/>
                <a:ea typeface="新細明體" charset="-120"/>
              </a:defRPr>
            </a:lvl7pPr>
            <a:lvl8pPr marL="3429000" indent="-228600" fontAlgn="base">
              <a:spcBef>
                <a:spcPct val="0"/>
              </a:spcBef>
              <a:spcAft>
                <a:spcPct val="0"/>
              </a:spcAft>
              <a:defRPr>
                <a:solidFill>
                  <a:schemeClr val="tx1"/>
                </a:solidFill>
                <a:latin typeface="Calibri" pitchFamily="34" charset="0"/>
                <a:ea typeface="新細明體" charset="-120"/>
              </a:defRPr>
            </a:lvl8pPr>
            <a:lvl9pPr marL="3886200" indent="-228600" fontAlgn="base">
              <a:spcBef>
                <a:spcPct val="0"/>
              </a:spcBef>
              <a:spcAft>
                <a:spcPct val="0"/>
              </a:spcAft>
              <a:defRPr>
                <a:solidFill>
                  <a:schemeClr val="tx1"/>
                </a:solidFill>
                <a:latin typeface="Calibri" pitchFamily="34" charset="0"/>
                <a:ea typeface="新細明體" charset="-120"/>
              </a:defRPr>
            </a:lvl9pPr>
          </a:lstStyle>
          <a:p>
            <a:pPr>
              <a:defRPr/>
            </a:pPr>
            <a:r>
              <a:rPr lang="zh-TW" altLang="en-US" sz="1200" dirty="0" smtClean="0">
                <a:solidFill>
                  <a:prstClr val="black">
                    <a:lumMod val="75000"/>
                    <a:lumOff val="25000"/>
                  </a:prstClr>
                </a:solidFill>
                <a:latin typeface="微軟正黑體" pitchFamily="34" charset="-120"/>
                <a:ea typeface="微軟正黑體" pitchFamily="34" charset="-120"/>
              </a:rPr>
              <a:t>簡明人體解剖生理學</a:t>
            </a:r>
          </a:p>
        </p:txBody>
      </p:sp>
      <p:sp>
        <p:nvSpPr>
          <p:cNvPr id="2" name="Title 1"/>
          <p:cNvSpPr>
            <a:spLocks noGrp="1"/>
          </p:cNvSpPr>
          <p:nvPr>
            <p:ph type="ctrTitle"/>
          </p:nvPr>
        </p:nvSpPr>
        <p:spPr>
          <a:xfrm>
            <a:off x="0" y="773264"/>
            <a:ext cx="9682579" cy="972913"/>
          </a:xfrm>
        </p:spPr>
        <p:style>
          <a:lnRef idx="0">
            <a:schemeClr val="dk1"/>
          </a:lnRef>
          <a:fillRef idx="3">
            <a:schemeClr val="dk1"/>
          </a:fillRef>
          <a:effectRef idx="3">
            <a:schemeClr val="dk1"/>
          </a:effectRef>
          <a:fontRef idx="none"/>
        </p:style>
        <p:txBody>
          <a:bodyPr wrap="square" lIns="180000" tIns="180000" rIns="360000" bIns="180000" anchorCtr="0">
            <a:spAutoFit/>
          </a:bodyPr>
          <a:lstStyle>
            <a:lvl1pPr marL="0" indent="0" algn="ctr">
              <a:defRPr sz="4400"/>
            </a:lvl1pPr>
          </a:lstStyle>
          <a:p>
            <a:r>
              <a:rPr lang="zh-TW" altLang="en-US" dirty="0" smtClean="0"/>
              <a:t>按一下以編輯母片標題樣式</a:t>
            </a:r>
            <a:endParaRPr lang="en-US" dirty="0"/>
          </a:p>
        </p:txBody>
      </p:sp>
      <p:sp>
        <p:nvSpPr>
          <p:cNvPr id="3" name="Subtitle 2"/>
          <p:cNvSpPr>
            <a:spLocks noGrp="1"/>
          </p:cNvSpPr>
          <p:nvPr>
            <p:ph type="subTitle" idx="1"/>
          </p:nvPr>
        </p:nvSpPr>
        <p:spPr>
          <a:xfrm>
            <a:off x="1325732" y="2343704"/>
            <a:ext cx="8806648" cy="3777877"/>
          </a:xfrm>
          <a:prstGeom prst="rect">
            <a:avLst/>
          </a:prstGeom>
        </p:spPr>
        <p:txBody>
          <a:bodyPr anchor="t" anchorCtr="0"/>
          <a:lstStyle>
            <a:lvl1pPr marL="1438275" indent="-1438275"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smtClean="0"/>
              <a:t>按一下以編輯母片副標題樣式</a:t>
            </a:r>
            <a:endParaRPr lang="en-US" dirty="0"/>
          </a:p>
        </p:txBody>
      </p:sp>
      <p:sp>
        <p:nvSpPr>
          <p:cNvPr id="7" name="Date Placeholder 3"/>
          <p:cNvSpPr>
            <a:spLocks noGrp="1"/>
          </p:cNvSpPr>
          <p:nvPr>
            <p:ph type="dt" sz="half" idx="10"/>
          </p:nvPr>
        </p:nvSpPr>
        <p:spPr/>
        <p:txBody>
          <a:bodyPr/>
          <a:lstStyle>
            <a:lvl1pPr>
              <a:defRPr/>
            </a:lvl1pPr>
          </a:lstStyle>
          <a:p>
            <a:pPr>
              <a:defRPr/>
            </a:pPr>
            <a:fld id="{5D2A7B4C-07AC-4026-8A88-D091E5BE387E}"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smtClean="0"/>
            </a:lvl1pPr>
          </a:lstStyle>
          <a:p>
            <a:pPr>
              <a:defRPr/>
            </a:pPr>
            <a:fld id="{DC618F18-EA8B-4438-A233-1E5B149E19BB}" type="slidenum">
              <a:rPr lang="zh-TW" altLang="en-US"/>
              <a:pPr>
                <a:defRPr/>
              </a:pPr>
              <a:t>‹#›</a:t>
            </a:fld>
            <a:endParaRPr lang="zh-TW" altLang="en-US"/>
          </a:p>
        </p:txBody>
      </p:sp>
    </p:spTree>
    <p:extLst>
      <p:ext uri="{BB962C8B-B14F-4D97-AF65-F5344CB8AC3E}">
        <p14:creationId xmlns:p14="http://schemas.microsoft.com/office/powerpoint/2010/main" val="114460971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lvl1pPr>
              <a:defRPr/>
            </a:lvl1pPr>
          </a:lstStyle>
          <a:p>
            <a:pPr>
              <a:defRPr/>
            </a:pPr>
            <a:fld id="{E1093CE6-0BF9-4C2E-9408-1DA79BCD6609}"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C5D6ED9F-B6C4-4D17-91AD-90257A0B25EF}" type="slidenum">
              <a:rPr lang="zh-TW" altLang="en-US"/>
              <a:pPr>
                <a:defRPr/>
              </a:pPr>
              <a:t>‹#›</a:t>
            </a:fld>
            <a:endParaRPr lang="zh-TW" altLang="en-US"/>
          </a:p>
        </p:txBody>
      </p:sp>
    </p:spTree>
    <p:extLst>
      <p:ext uri="{BB962C8B-B14F-4D97-AF65-F5344CB8AC3E}">
        <p14:creationId xmlns:p14="http://schemas.microsoft.com/office/powerpoint/2010/main" val="306995122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lvl1pPr>
              <a:defRPr/>
            </a:lvl1pPr>
          </a:lstStyle>
          <a:p>
            <a:pPr>
              <a:defRPr/>
            </a:pPr>
            <a:fld id="{E34801E4-EF86-4540-99A0-90C0BA11D841}"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EF7F1A2-295F-4BFB-9B13-69017CC08796}" type="slidenum">
              <a:rPr lang="zh-TW" altLang="en-US"/>
              <a:pPr>
                <a:defRPr/>
              </a:pPr>
              <a:t>‹#›</a:t>
            </a:fld>
            <a:endParaRPr lang="zh-TW" altLang="en-US"/>
          </a:p>
        </p:txBody>
      </p:sp>
    </p:spTree>
    <p:extLst>
      <p:ext uri="{BB962C8B-B14F-4D97-AF65-F5344CB8AC3E}">
        <p14:creationId xmlns:p14="http://schemas.microsoft.com/office/powerpoint/2010/main" val="2560745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016" y="2131145"/>
            <a:ext cx="10363970" cy="1470036"/>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031" y="3885442"/>
            <a:ext cx="8535939" cy="1752673"/>
          </a:xfrm>
        </p:spPr>
        <p:txBody>
          <a:bodyPr/>
          <a:lstStyle>
            <a:lvl1pPr marL="0" indent="0" algn="ctr">
              <a:buNone/>
              <a:defRPr/>
            </a:lvl1pPr>
            <a:lvl2pPr marL="467807" indent="0" algn="ctr">
              <a:buNone/>
              <a:defRPr/>
            </a:lvl2pPr>
            <a:lvl3pPr marL="935614" indent="0" algn="ctr">
              <a:buNone/>
              <a:defRPr/>
            </a:lvl3pPr>
            <a:lvl4pPr marL="1403421" indent="0" algn="ctr">
              <a:buNone/>
              <a:defRPr/>
            </a:lvl4pPr>
            <a:lvl5pPr marL="1871228" indent="0" algn="ctr">
              <a:buNone/>
              <a:defRPr/>
            </a:lvl5pPr>
            <a:lvl6pPr marL="2339035" indent="0" algn="ctr">
              <a:buNone/>
              <a:defRPr/>
            </a:lvl6pPr>
            <a:lvl7pPr marL="2806842" indent="0" algn="ctr">
              <a:buNone/>
              <a:defRPr/>
            </a:lvl7pPr>
            <a:lvl8pPr marL="3274649" indent="0" algn="ctr">
              <a:buNone/>
              <a:defRPr/>
            </a:lvl8pPr>
            <a:lvl9pPr marL="3742456"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cs typeface="+mn-cs"/>
              </a:defRPr>
            </a:lvl1pPr>
          </a:lstStyle>
          <a:p>
            <a:pPr>
              <a:defRPr/>
            </a:pPr>
            <a:fld id="{84B68893-A9FA-4ECB-BD4E-901F75D0C167}" type="slidenum">
              <a:rPr lang="en-US" altLang="zh-TW"/>
              <a:pPr>
                <a:defRPr/>
              </a:pPr>
              <a:t>‹#›</a:t>
            </a:fld>
            <a:endParaRPr lang="en-US" altLang="zh-TW"/>
          </a:p>
        </p:txBody>
      </p:sp>
    </p:spTree>
    <p:extLst>
      <p:ext uri="{BB962C8B-B14F-4D97-AF65-F5344CB8AC3E}">
        <p14:creationId xmlns:p14="http://schemas.microsoft.com/office/powerpoint/2010/main" val="427927755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3"/>
          <p:cNvSpPr>
            <a:spLocks noGrp="1"/>
          </p:cNvSpPr>
          <p:nvPr>
            <p:ph type="dt" sz="half" idx="10"/>
          </p:nvPr>
        </p:nvSpPr>
        <p:spPr/>
        <p:txBody>
          <a:bodyPr/>
          <a:lstStyle>
            <a:lvl1pPr>
              <a:defRPr/>
            </a:lvl1pPr>
          </a:lstStyle>
          <a:p>
            <a:pPr>
              <a:defRPr/>
            </a:pPr>
            <a:fld id="{C165B53D-EB82-4CA6-86A3-F87569490AA5}"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F5B88C62-F90F-44B6-80CB-682770DAE4A1}" type="slidenum">
              <a:rPr lang="zh-TW" altLang="en-US"/>
              <a:pPr>
                <a:defRPr/>
              </a:pPr>
              <a:t>‹#›</a:t>
            </a:fld>
            <a:endParaRPr lang="zh-TW" altLang="en-US"/>
          </a:p>
        </p:txBody>
      </p:sp>
    </p:spTree>
    <p:extLst>
      <p:ext uri="{BB962C8B-B14F-4D97-AF65-F5344CB8AC3E}">
        <p14:creationId xmlns:p14="http://schemas.microsoft.com/office/powerpoint/2010/main" val="123882553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839789"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6172201"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3"/>
          <p:cNvSpPr>
            <a:spLocks noGrp="1"/>
          </p:cNvSpPr>
          <p:nvPr>
            <p:ph type="dt" sz="half" idx="10"/>
          </p:nvPr>
        </p:nvSpPr>
        <p:spPr/>
        <p:txBody>
          <a:bodyPr/>
          <a:lstStyle>
            <a:lvl1pPr>
              <a:defRPr/>
            </a:lvl1pPr>
          </a:lstStyle>
          <a:p>
            <a:pPr>
              <a:defRPr/>
            </a:pPr>
            <a:fld id="{99C582F6-A00B-49D7-BB61-616855CBD9EE}"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DCF35113-93A1-4AD4-B695-417278E407BD}" type="slidenum">
              <a:rPr lang="zh-TW" altLang="en-US"/>
              <a:pPr>
                <a:defRPr/>
              </a:pPr>
              <a:t>‹#›</a:t>
            </a:fld>
            <a:endParaRPr lang="zh-TW" altLang="en-US"/>
          </a:p>
        </p:txBody>
      </p:sp>
    </p:spTree>
    <p:extLst>
      <p:ext uri="{BB962C8B-B14F-4D97-AF65-F5344CB8AC3E}">
        <p14:creationId xmlns:p14="http://schemas.microsoft.com/office/powerpoint/2010/main" val="32779104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3"/>
          <p:cNvSpPr>
            <a:spLocks noGrp="1"/>
          </p:cNvSpPr>
          <p:nvPr>
            <p:ph type="dt" sz="half" idx="10"/>
          </p:nvPr>
        </p:nvSpPr>
        <p:spPr/>
        <p:txBody>
          <a:bodyPr/>
          <a:lstStyle>
            <a:lvl1pPr>
              <a:defRPr/>
            </a:lvl1pPr>
          </a:lstStyle>
          <a:p>
            <a:pPr>
              <a:defRPr/>
            </a:pPr>
            <a:fld id="{A3D7894B-D50B-42AF-A7E5-7398AF41BD7F}"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67D7257D-2BAA-4B67-A6B8-E2018C8B3360}" type="slidenum">
              <a:rPr lang="zh-TW" altLang="en-US"/>
              <a:pPr>
                <a:defRPr/>
              </a:pPr>
              <a:t>‹#›</a:t>
            </a:fld>
            <a:endParaRPr lang="zh-TW" altLang="en-US"/>
          </a:p>
        </p:txBody>
      </p:sp>
    </p:spTree>
    <p:extLst>
      <p:ext uri="{BB962C8B-B14F-4D97-AF65-F5344CB8AC3E}">
        <p14:creationId xmlns:p14="http://schemas.microsoft.com/office/powerpoint/2010/main" val="7766974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84468" y="6148388"/>
            <a:ext cx="918633"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p:cNvSpPr txBox="1">
            <a:spLocks noChangeArrowheads="1"/>
          </p:cNvSpPr>
          <p:nvPr userDrawn="1"/>
        </p:nvSpPr>
        <p:spPr bwMode="auto">
          <a:xfrm>
            <a:off x="-12699" y="6581775"/>
            <a:ext cx="1494049" cy="293721"/>
          </a:xfrm>
          <a:prstGeom prst="rect">
            <a:avLst/>
          </a:prstGeom>
          <a:noFill/>
          <a:ln>
            <a:noFill/>
          </a:ln>
          <a:extLst/>
        </p:spPr>
        <p:txBody>
          <a:bodyPr wrap="none" lIns="108000" tIns="0" rIns="0" bIns="108000">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fontAlgn="base">
              <a:spcBef>
                <a:spcPct val="0"/>
              </a:spcBef>
              <a:spcAft>
                <a:spcPct val="0"/>
              </a:spcAft>
              <a:defRPr>
                <a:solidFill>
                  <a:schemeClr val="tx1"/>
                </a:solidFill>
                <a:latin typeface="Calibri" pitchFamily="34" charset="0"/>
                <a:ea typeface="新細明體" charset="-120"/>
              </a:defRPr>
            </a:lvl6pPr>
            <a:lvl7pPr marL="2971800" indent="-228600" fontAlgn="base">
              <a:spcBef>
                <a:spcPct val="0"/>
              </a:spcBef>
              <a:spcAft>
                <a:spcPct val="0"/>
              </a:spcAft>
              <a:defRPr>
                <a:solidFill>
                  <a:schemeClr val="tx1"/>
                </a:solidFill>
                <a:latin typeface="Calibri" pitchFamily="34" charset="0"/>
                <a:ea typeface="新細明體" charset="-120"/>
              </a:defRPr>
            </a:lvl7pPr>
            <a:lvl8pPr marL="3429000" indent="-228600" fontAlgn="base">
              <a:spcBef>
                <a:spcPct val="0"/>
              </a:spcBef>
              <a:spcAft>
                <a:spcPct val="0"/>
              </a:spcAft>
              <a:defRPr>
                <a:solidFill>
                  <a:schemeClr val="tx1"/>
                </a:solidFill>
                <a:latin typeface="Calibri" pitchFamily="34" charset="0"/>
                <a:ea typeface="新細明體" charset="-120"/>
              </a:defRPr>
            </a:lvl8pPr>
            <a:lvl9pPr marL="3886200" indent="-228600" fontAlgn="base">
              <a:spcBef>
                <a:spcPct val="0"/>
              </a:spcBef>
              <a:spcAft>
                <a:spcPct val="0"/>
              </a:spcAft>
              <a:defRPr>
                <a:solidFill>
                  <a:schemeClr val="tx1"/>
                </a:solidFill>
                <a:latin typeface="Calibri" pitchFamily="34" charset="0"/>
                <a:ea typeface="新細明體" charset="-120"/>
              </a:defRPr>
            </a:lvl9pPr>
          </a:lstStyle>
          <a:p>
            <a:pPr>
              <a:defRPr/>
            </a:pPr>
            <a:r>
              <a:rPr lang="zh-TW" altLang="en-US" sz="1200" dirty="0" smtClean="0">
                <a:solidFill>
                  <a:prstClr val="black">
                    <a:lumMod val="75000"/>
                    <a:lumOff val="25000"/>
                  </a:prstClr>
                </a:solidFill>
                <a:latin typeface="微軟正黑體" pitchFamily="34" charset="-120"/>
                <a:ea typeface="微軟正黑體" pitchFamily="34" charset="-120"/>
              </a:rPr>
              <a:t>簡明人體解剖生理學</a:t>
            </a:r>
          </a:p>
        </p:txBody>
      </p:sp>
      <p:pic>
        <p:nvPicPr>
          <p:cNvPr id="4" name="圖片 16">
            <a:hlinkClick r:id="" action="ppaction://hlinkshowjump?jump=endshow"/>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784167" y="6364288"/>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圖片 17">
            <a:hlinkClick r:id="" action="ppaction://hlinkshowjump?jump=previousslide"/>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359900" y="6364288"/>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圖片 18">
            <a:hlinkClick r:id="" action="ppaction://hlinkshowjump?jump=firstslide"/>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935633" y="6364288"/>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11">
            <a:hlinkClick r:id="" action="ppaction://hlinkshowjump?jump=nextslide"/>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513484" y="6364288"/>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1"/>
          <p:cNvSpPr>
            <a:spLocks noGrp="1"/>
          </p:cNvSpPr>
          <p:nvPr>
            <p:ph type="dt" sz="half" idx="10"/>
          </p:nvPr>
        </p:nvSpPr>
        <p:spPr/>
        <p:txBody>
          <a:bodyPr/>
          <a:lstStyle>
            <a:lvl1pPr>
              <a:defRPr/>
            </a:lvl1pPr>
          </a:lstStyle>
          <a:p>
            <a:pPr>
              <a:defRPr/>
            </a:pPr>
            <a:fld id="{F76BF2BF-23A2-47AC-8B8D-D244923F28FB}"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9" name="Footer Placeholder 2"/>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10" name="Slide Number Placeholder 3"/>
          <p:cNvSpPr>
            <a:spLocks noGrp="1"/>
          </p:cNvSpPr>
          <p:nvPr>
            <p:ph type="sldNum" sz="quarter" idx="12"/>
          </p:nvPr>
        </p:nvSpPr>
        <p:spPr/>
        <p:txBody>
          <a:bodyPr/>
          <a:lstStyle>
            <a:lvl1pPr>
              <a:defRPr smtClean="0"/>
            </a:lvl1pPr>
          </a:lstStyle>
          <a:p>
            <a:pPr>
              <a:defRPr/>
            </a:pPr>
            <a:fld id="{2CA4A280-2CC3-4939-9D4D-366C47FC20B1}" type="slidenum">
              <a:rPr lang="zh-TW" altLang="en-US"/>
              <a:pPr>
                <a:defRPr/>
              </a:pPr>
              <a:t>‹#›</a:t>
            </a:fld>
            <a:endParaRPr lang="zh-TW" altLang="en-US"/>
          </a:p>
        </p:txBody>
      </p:sp>
    </p:spTree>
    <p:extLst>
      <p:ext uri="{BB962C8B-B14F-4D97-AF65-F5344CB8AC3E}">
        <p14:creationId xmlns:p14="http://schemas.microsoft.com/office/powerpoint/2010/main" val="309949019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3"/>
          <p:cNvSpPr>
            <a:spLocks noGrp="1"/>
          </p:cNvSpPr>
          <p:nvPr>
            <p:ph type="dt" sz="half" idx="10"/>
          </p:nvPr>
        </p:nvSpPr>
        <p:spPr/>
        <p:txBody>
          <a:bodyPr/>
          <a:lstStyle>
            <a:lvl1pPr>
              <a:defRPr/>
            </a:lvl1pPr>
          </a:lstStyle>
          <a:p>
            <a:pPr>
              <a:defRPr/>
            </a:pPr>
            <a:fld id="{A6B9DDEA-AB09-4491-82EE-27FF9413C4F8}"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B01F988-EA53-4C45-B7EB-671E442459E3}" type="slidenum">
              <a:rPr lang="zh-TW" altLang="en-US"/>
              <a:pPr>
                <a:defRPr/>
              </a:pPr>
              <a:t>‹#›</a:t>
            </a:fld>
            <a:endParaRPr lang="zh-TW" altLang="en-US"/>
          </a:p>
        </p:txBody>
      </p:sp>
    </p:spTree>
    <p:extLst>
      <p:ext uri="{BB962C8B-B14F-4D97-AF65-F5344CB8AC3E}">
        <p14:creationId xmlns:p14="http://schemas.microsoft.com/office/powerpoint/2010/main" val="13390592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3"/>
          <p:cNvSpPr>
            <a:spLocks noGrp="1"/>
          </p:cNvSpPr>
          <p:nvPr>
            <p:ph type="dt" sz="half" idx="10"/>
          </p:nvPr>
        </p:nvSpPr>
        <p:spPr/>
        <p:txBody>
          <a:bodyPr/>
          <a:lstStyle>
            <a:lvl1pPr>
              <a:defRPr/>
            </a:lvl1pPr>
          </a:lstStyle>
          <a:p>
            <a:pPr>
              <a:defRPr/>
            </a:pPr>
            <a:fld id="{40ED4C13-2296-4383-9FEC-72D1BD7B3DFA}"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A69981C-CA95-4F6E-9774-A85D95E09EF5}" type="slidenum">
              <a:rPr lang="zh-TW" altLang="en-US"/>
              <a:pPr>
                <a:defRPr/>
              </a:pPr>
              <a:t>‹#›</a:t>
            </a:fld>
            <a:endParaRPr lang="zh-TW" altLang="en-US"/>
          </a:p>
        </p:txBody>
      </p:sp>
    </p:spTree>
    <p:extLst>
      <p:ext uri="{BB962C8B-B14F-4D97-AF65-F5344CB8AC3E}">
        <p14:creationId xmlns:p14="http://schemas.microsoft.com/office/powerpoint/2010/main" val="267302123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lvl1pPr>
              <a:defRPr/>
            </a:lvl1pPr>
          </a:lstStyle>
          <a:p>
            <a:pPr>
              <a:defRPr/>
            </a:pPr>
            <a:fld id="{231F524D-6526-4276-8ADF-021A38B4F258}"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C373C21-4A09-48CE-B0BF-622B04E0EBB4}" type="slidenum">
              <a:rPr lang="zh-TW" altLang="en-US"/>
              <a:pPr>
                <a:defRPr/>
              </a:pPr>
              <a:t>‹#›</a:t>
            </a:fld>
            <a:endParaRPr lang="zh-TW" altLang="en-US"/>
          </a:p>
        </p:txBody>
      </p:sp>
    </p:spTree>
    <p:extLst>
      <p:ext uri="{BB962C8B-B14F-4D97-AF65-F5344CB8AC3E}">
        <p14:creationId xmlns:p14="http://schemas.microsoft.com/office/powerpoint/2010/main" val="37857094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lvl1pPr>
              <a:defRPr/>
            </a:lvl1pPr>
          </a:lstStyle>
          <a:p>
            <a:pPr>
              <a:defRPr/>
            </a:pPr>
            <a:fld id="{CF374C0A-B424-4AF9-BA90-1EF22DBEEF39}"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BF6D139-7AE4-4749-9971-94A730DCC113}" type="slidenum">
              <a:rPr lang="zh-TW" altLang="en-US"/>
              <a:pPr>
                <a:defRPr/>
              </a:pPr>
              <a:t>‹#›</a:t>
            </a:fld>
            <a:endParaRPr lang="zh-TW" altLang="en-US"/>
          </a:p>
        </p:txBody>
      </p:sp>
    </p:spTree>
    <p:extLst>
      <p:ext uri="{BB962C8B-B14F-4D97-AF65-F5344CB8AC3E}">
        <p14:creationId xmlns:p14="http://schemas.microsoft.com/office/powerpoint/2010/main" val="109160246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剪去對角線角落矩形 3"/>
          <p:cNvSpPr/>
          <p:nvPr userDrawn="1"/>
        </p:nvSpPr>
        <p:spPr>
          <a:xfrm>
            <a:off x="1325733" y="2343704"/>
            <a:ext cx="9800945" cy="4487663"/>
          </a:xfrm>
          <a:prstGeom prst="snip2Diag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84468" y="6148388"/>
            <a:ext cx="918633"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字方塊 5"/>
          <p:cNvSpPr txBox="1">
            <a:spLocks noChangeArrowheads="1"/>
          </p:cNvSpPr>
          <p:nvPr userDrawn="1"/>
        </p:nvSpPr>
        <p:spPr bwMode="auto">
          <a:xfrm>
            <a:off x="-12699" y="6581775"/>
            <a:ext cx="1494049" cy="293721"/>
          </a:xfrm>
          <a:prstGeom prst="rect">
            <a:avLst/>
          </a:prstGeom>
          <a:noFill/>
          <a:ln>
            <a:noFill/>
          </a:ln>
          <a:extLst/>
        </p:spPr>
        <p:txBody>
          <a:bodyPr wrap="none" lIns="108000" tIns="0" rIns="0" bIns="108000">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fontAlgn="base">
              <a:spcBef>
                <a:spcPct val="0"/>
              </a:spcBef>
              <a:spcAft>
                <a:spcPct val="0"/>
              </a:spcAft>
              <a:defRPr>
                <a:solidFill>
                  <a:schemeClr val="tx1"/>
                </a:solidFill>
                <a:latin typeface="Calibri" pitchFamily="34" charset="0"/>
                <a:ea typeface="新細明體" charset="-120"/>
              </a:defRPr>
            </a:lvl6pPr>
            <a:lvl7pPr marL="2971800" indent="-228600" fontAlgn="base">
              <a:spcBef>
                <a:spcPct val="0"/>
              </a:spcBef>
              <a:spcAft>
                <a:spcPct val="0"/>
              </a:spcAft>
              <a:defRPr>
                <a:solidFill>
                  <a:schemeClr val="tx1"/>
                </a:solidFill>
                <a:latin typeface="Calibri" pitchFamily="34" charset="0"/>
                <a:ea typeface="新細明體" charset="-120"/>
              </a:defRPr>
            </a:lvl7pPr>
            <a:lvl8pPr marL="3429000" indent="-228600" fontAlgn="base">
              <a:spcBef>
                <a:spcPct val="0"/>
              </a:spcBef>
              <a:spcAft>
                <a:spcPct val="0"/>
              </a:spcAft>
              <a:defRPr>
                <a:solidFill>
                  <a:schemeClr val="tx1"/>
                </a:solidFill>
                <a:latin typeface="Calibri" pitchFamily="34" charset="0"/>
                <a:ea typeface="新細明體" charset="-120"/>
              </a:defRPr>
            </a:lvl8pPr>
            <a:lvl9pPr marL="3886200" indent="-228600" fontAlgn="base">
              <a:spcBef>
                <a:spcPct val="0"/>
              </a:spcBef>
              <a:spcAft>
                <a:spcPct val="0"/>
              </a:spcAft>
              <a:defRPr>
                <a:solidFill>
                  <a:schemeClr val="tx1"/>
                </a:solidFill>
                <a:latin typeface="Calibri" pitchFamily="34" charset="0"/>
                <a:ea typeface="新細明體" charset="-120"/>
              </a:defRPr>
            </a:lvl9pPr>
          </a:lstStyle>
          <a:p>
            <a:pPr>
              <a:defRPr/>
            </a:pPr>
            <a:r>
              <a:rPr lang="zh-TW" altLang="en-US" sz="1200" dirty="0" smtClean="0">
                <a:solidFill>
                  <a:prstClr val="black">
                    <a:lumMod val="75000"/>
                    <a:lumOff val="25000"/>
                  </a:prstClr>
                </a:solidFill>
                <a:latin typeface="微軟正黑體" pitchFamily="34" charset="-120"/>
                <a:ea typeface="微軟正黑體" pitchFamily="34" charset="-120"/>
              </a:rPr>
              <a:t>簡明人體解剖生理學</a:t>
            </a:r>
          </a:p>
        </p:txBody>
      </p:sp>
      <p:sp>
        <p:nvSpPr>
          <p:cNvPr id="2" name="Title 1"/>
          <p:cNvSpPr>
            <a:spLocks noGrp="1"/>
          </p:cNvSpPr>
          <p:nvPr>
            <p:ph type="ctrTitle"/>
          </p:nvPr>
        </p:nvSpPr>
        <p:spPr>
          <a:xfrm>
            <a:off x="0" y="773264"/>
            <a:ext cx="9682579" cy="972913"/>
          </a:xfrm>
        </p:spPr>
        <p:style>
          <a:lnRef idx="0">
            <a:schemeClr val="dk1"/>
          </a:lnRef>
          <a:fillRef idx="3">
            <a:schemeClr val="dk1"/>
          </a:fillRef>
          <a:effectRef idx="3">
            <a:schemeClr val="dk1"/>
          </a:effectRef>
          <a:fontRef idx="none"/>
        </p:style>
        <p:txBody>
          <a:bodyPr wrap="square" lIns="180000" tIns="180000" rIns="360000" bIns="180000" anchorCtr="0">
            <a:spAutoFit/>
          </a:bodyPr>
          <a:lstStyle>
            <a:lvl1pPr marL="0" indent="0" algn="ctr">
              <a:defRPr sz="4400"/>
            </a:lvl1pPr>
          </a:lstStyle>
          <a:p>
            <a:r>
              <a:rPr lang="zh-TW" altLang="en-US" dirty="0" smtClean="0"/>
              <a:t>按一下以編輯母片標題樣式</a:t>
            </a:r>
            <a:endParaRPr lang="en-US" dirty="0"/>
          </a:p>
        </p:txBody>
      </p:sp>
      <p:sp>
        <p:nvSpPr>
          <p:cNvPr id="3" name="Subtitle 2"/>
          <p:cNvSpPr>
            <a:spLocks noGrp="1"/>
          </p:cNvSpPr>
          <p:nvPr>
            <p:ph type="subTitle" idx="1"/>
          </p:nvPr>
        </p:nvSpPr>
        <p:spPr>
          <a:xfrm>
            <a:off x="1325732" y="2343704"/>
            <a:ext cx="8806648" cy="3777877"/>
          </a:xfrm>
          <a:prstGeom prst="rect">
            <a:avLst/>
          </a:prstGeom>
        </p:spPr>
        <p:txBody>
          <a:bodyPr anchor="t" anchorCtr="0"/>
          <a:lstStyle>
            <a:lvl1pPr marL="1438275" indent="-1438275"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smtClean="0"/>
              <a:t>按一下以編輯母片副標題樣式</a:t>
            </a:r>
            <a:endParaRPr lang="en-US" dirty="0"/>
          </a:p>
        </p:txBody>
      </p:sp>
      <p:sp>
        <p:nvSpPr>
          <p:cNvPr id="7" name="Date Placeholder 3"/>
          <p:cNvSpPr>
            <a:spLocks noGrp="1"/>
          </p:cNvSpPr>
          <p:nvPr>
            <p:ph type="dt" sz="half" idx="10"/>
          </p:nvPr>
        </p:nvSpPr>
        <p:spPr/>
        <p:txBody>
          <a:bodyPr/>
          <a:lstStyle>
            <a:lvl1pPr>
              <a:defRPr/>
            </a:lvl1pPr>
          </a:lstStyle>
          <a:p>
            <a:pPr>
              <a:defRPr/>
            </a:pPr>
            <a:fld id="{A39CFA0B-D1A4-4D97-A0C4-111E784C6330}"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smtClean="0"/>
            </a:lvl1pPr>
          </a:lstStyle>
          <a:p>
            <a:pPr>
              <a:defRPr/>
            </a:pPr>
            <a:fld id="{A4649DAC-CC50-43A2-8673-862842DA1385}" type="slidenum">
              <a:rPr lang="zh-TW" altLang="en-US"/>
              <a:pPr>
                <a:defRPr/>
              </a:pPr>
              <a:t>‹#›</a:t>
            </a:fld>
            <a:endParaRPr lang="zh-TW" altLang="en-US"/>
          </a:p>
        </p:txBody>
      </p:sp>
    </p:spTree>
    <p:extLst>
      <p:ext uri="{BB962C8B-B14F-4D97-AF65-F5344CB8AC3E}">
        <p14:creationId xmlns:p14="http://schemas.microsoft.com/office/powerpoint/2010/main" val="418229320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lvl1pPr>
              <a:defRPr/>
            </a:lvl1pPr>
          </a:lstStyle>
          <a:p>
            <a:pPr>
              <a:defRPr/>
            </a:pPr>
            <a:fld id="{527889D8-AB99-46D9-B23E-7947E7471718}"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F3C3F6C-1F16-4579-97C9-A51F4EF63AE6}" type="slidenum">
              <a:rPr lang="zh-TW" altLang="en-US"/>
              <a:pPr>
                <a:defRPr/>
              </a:pPr>
              <a:t>‹#›</a:t>
            </a:fld>
            <a:endParaRPr lang="zh-TW" altLang="en-US"/>
          </a:p>
        </p:txBody>
      </p:sp>
    </p:spTree>
    <p:extLst>
      <p:ext uri="{BB962C8B-B14F-4D97-AF65-F5344CB8AC3E}">
        <p14:creationId xmlns:p14="http://schemas.microsoft.com/office/powerpoint/2010/main" val="2603353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cs typeface="+mn-cs"/>
              </a:defRPr>
            </a:lvl1pPr>
          </a:lstStyle>
          <a:p>
            <a:pPr>
              <a:defRPr/>
            </a:pPr>
            <a:fld id="{2DD7DF21-CECA-4D2E-A089-2D14B3B168F8}" type="slidenum">
              <a:rPr lang="en-US" altLang="zh-TW"/>
              <a:pPr>
                <a:defRPr/>
              </a:pPr>
              <a:t>‹#›</a:t>
            </a:fld>
            <a:endParaRPr lang="en-US" altLang="zh-TW"/>
          </a:p>
        </p:txBody>
      </p:sp>
    </p:spTree>
    <p:extLst>
      <p:ext uri="{BB962C8B-B14F-4D97-AF65-F5344CB8AC3E}">
        <p14:creationId xmlns:p14="http://schemas.microsoft.com/office/powerpoint/2010/main" val="358060850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lvl1pPr>
              <a:defRPr/>
            </a:lvl1pPr>
          </a:lstStyle>
          <a:p>
            <a:pPr>
              <a:defRPr/>
            </a:pPr>
            <a:fld id="{871BDDF9-280F-462E-91F2-078F92BB4819}"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C4135C0-E13C-4FAA-AA92-36342BBF3883}" type="slidenum">
              <a:rPr lang="zh-TW" altLang="en-US"/>
              <a:pPr>
                <a:defRPr/>
              </a:pPr>
              <a:t>‹#›</a:t>
            </a:fld>
            <a:endParaRPr lang="zh-TW" altLang="en-US"/>
          </a:p>
        </p:txBody>
      </p:sp>
    </p:spTree>
    <p:extLst>
      <p:ext uri="{BB962C8B-B14F-4D97-AF65-F5344CB8AC3E}">
        <p14:creationId xmlns:p14="http://schemas.microsoft.com/office/powerpoint/2010/main" val="3867824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3"/>
          <p:cNvSpPr>
            <a:spLocks noGrp="1"/>
          </p:cNvSpPr>
          <p:nvPr>
            <p:ph type="dt" sz="half" idx="10"/>
          </p:nvPr>
        </p:nvSpPr>
        <p:spPr/>
        <p:txBody>
          <a:bodyPr/>
          <a:lstStyle>
            <a:lvl1pPr>
              <a:defRPr/>
            </a:lvl1pPr>
          </a:lstStyle>
          <a:p>
            <a:pPr>
              <a:defRPr/>
            </a:pPr>
            <a:fld id="{E9A00481-A40D-42E9-8501-450CDA206FC6}"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5B87371-F686-4E4D-B26A-57A8747D02AB}" type="slidenum">
              <a:rPr lang="zh-TW" altLang="en-US"/>
              <a:pPr>
                <a:defRPr/>
              </a:pPr>
              <a:t>‹#›</a:t>
            </a:fld>
            <a:endParaRPr lang="zh-TW" altLang="en-US"/>
          </a:p>
        </p:txBody>
      </p:sp>
    </p:spTree>
    <p:extLst>
      <p:ext uri="{BB962C8B-B14F-4D97-AF65-F5344CB8AC3E}">
        <p14:creationId xmlns:p14="http://schemas.microsoft.com/office/powerpoint/2010/main" val="41149582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839789"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6172201"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3"/>
          <p:cNvSpPr>
            <a:spLocks noGrp="1"/>
          </p:cNvSpPr>
          <p:nvPr>
            <p:ph type="dt" sz="half" idx="10"/>
          </p:nvPr>
        </p:nvSpPr>
        <p:spPr/>
        <p:txBody>
          <a:bodyPr/>
          <a:lstStyle>
            <a:lvl1pPr>
              <a:defRPr/>
            </a:lvl1pPr>
          </a:lstStyle>
          <a:p>
            <a:pPr>
              <a:defRPr/>
            </a:pPr>
            <a:fld id="{B186CB41-C975-4104-A527-42201755F79D}"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F790327B-F515-422A-8750-DD13DFCACA29}" type="slidenum">
              <a:rPr lang="zh-TW" altLang="en-US"/>
              <a:pPr>
                <a:defRPr/>
              </a:pPr>
              <a:t>‹#›</a:t>
            </a:fld>
            <a:endParaRPr lang="zh-TW" altLang="en-US"/>
          </a:p>
        </p:txBody>
      </p:sp>
    </p:spTree>
    <p:extLst>
      <p:ext uri="{BB962C8B-B14F-4D97-AF65-F5344CB8AC3E}">
        <p14:creationId xmlns:p14="http://schemas.microsoft.com/office/powerpoint/2010/main" val="11250958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3"/>
          <p:cNvSpPr>
            <a:spLocks noGrp="1"/>
          </p:cNvSpPr>
          <p:nvPr>
            <p:ph type="dt" sz="half" idx="10"/>
          </p:nvPr>
        </p:nvSpPr>
        <p:spPr/>
        <p:txBody>
          <a:bodyPr/>
          <a:lstStyle>
            <a:lvl1pPr>
              <a:defRPr/>
            </a:lvl1pPr>
          </a:lstStyle>
          <a:p>
            <a:pPr>
              <a:defRPr/>
            </a:pPr>
            <a:fld id="{0393075A-1E24-4413-85FB-5E5EBCCB94F2}"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CD1B2E88-7111-4B29-8EDF-33D2C1022D4A}" type="slidenum">
              <a:rPr lang="zh-TW" altLang="en-US"/>
              <a:pPr>
                <a:defRPr/>
              </a:pPr>
              <a:t>‹#›</a:t>
            </a:fld>
            <a:endParaRPr lang="zh-TW" altLang="en-US"/>
          </a:p>
        </p:txBody>
      </p:sp>
    </p:spTree>
    <p:extLst>
      <p:ext uri="{BB962C8B-B14F-4D97-AF65-F5344CB8AC3E}">
        <p14:creationId xmlns:p14="http://schemas.microsoft.com/office/powerpoint/2010/main" val="376383421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84468" y="6148388"/>
            <a:ext cx="918633"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p:cNvSpPr txBox="1">
            <a:spLocks noChangeArrowheads="1"/>
          </p:cNvSpPr>
          <p:nvPr userDrawn="1"/>
        </p:nvSpPr>
        <p:spPr bwMode="auto">
          <a:xfrm>
            <a:off x="-12699" y="6581775"/>
            <a:ext cx="1494049" cy="293721"/>
          </a:xfrm>
          <a:prstGeom prst="rect">
            <a:avLst/>
          </a:prstGeom>
          <a:noFill/>
          <a:ln>
            <a:noFill/>
          </a:ln>
          <a:extLst/>
        </p:spPr>
        <p:txBody>
          <a:bodyPr wrap="none" lIns="108000" tIns="0" rIns="0" bIns="108000">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fontAlgn="base">
              <a:spcBef>
                <a:spcPct val="0"/>
              </a:spcBef>
              <a:spcAft>
                <a:spcPct val="0"/>
              </a:spcAft>
              <a:defRPr>
                <a:solidFill>
                  <a:schemeClr val="tx1"/>
                </a:solidFill>
                <a:latin typeface="Calibri" pitchFamily="34" charset="0"/>
                <a:ea typeface="新細明體" charset="-120"/>
              </a:defRPr>
            </a:lvl6pPr>
            <a:lvl7pPr marL="2971800" indent="-228600" fontAlgn="base">
              <a:spcBef>
                <a:spcPct val="0"/>
              </a:spcBef>
              <a:spcAft>
                <a:spcPct val="0"/>
              </a:spcAft>
              <a:defRPr>
                <a:solidFill>
                  <a:schemeClr val="tx1"/>
                </a:solidFill>
                <a:latin typeface="Calibri" pitchFamily="34" charset="0"/>
                <a:ea typeface="新細明體" charset="-120"/>
              </a:defRPr>
            </a:lvl7pPr>
            <a:lvl8pPr marL="3429000" indent="-228600" fontAlgn="base">
              <a:spcBef>
                <a:spcPct val="0"/>
              </a:spcBef>
              <a:spcAft>
                <a:spcPct val="0"/>
              </a:spcAft>
              <a:defRPr>
                <a:solidFill>
                  <a:schemeClr val="tx1"/>
                </a:solidFill>
                <a:latin typeface="Calibri" pitchFamily="34" charset="0"/>
                <a:ea typeface="新細明體" charset="-120"/>
              </a:defRPr>
            </a:lvl8pPr>
            <a:lvl9pPr marL="3886200" indent="-228600" fontAlgn="base">
              <a:spcBef>
                <a:spcPct val="0"/>
              </a:spcBef>
              <a:spcAft>
                <a:spcPct val="0"/>
              </a:spcAft>
              <a:defRPr>
                <a:solidFill>
                  <a:schemeClr val="tx1"/>
                </a:solidFill>
                <a:latin typeface="Calibri" pitchFamily="34" charset="0"/>
                <a:ea typeface="新細明體" charset="-120"/>
              </a:defRPr>
            </a:lvl9pPr>
          </a:lstStyle>
          <a:p>
            <a:pPr>
              <a:defRPr/>
            </a:pPr>
            <a:r>
              <a:rPr lang="zh-TW" altLang="en-US" sz="1200" dirty="0" smtClean="0">
                <a:solidFill>
                  <a:prstClr val="black">
                    <a:lumMod val="75000"/>
                    <a:lumOff val="25000"/>
                  </a:prstClr>
                </a:solidFill>
                <a:latin typeface="微軟正黑體" pitchFamily="34" charset="-120"/>
                <a:ea typeface="微軟正黑體" pitchFamily="34" charset="-120"/>
              </a:rPr>
              <a:t>簡明人體解剖生理學</a:t>
            </a:r>
          </a:p>
        </p:txBody>
      </p:sp>
      <p:pic>
        <p:nvPicPr>
          <p:cNvPr id="4" name="圖片 16">
            <a:hlinkClick r:id="" action="ppaction://hlinkshowjump?jump=endshow"/>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784167" y="6364288"/>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圖片 17">
            <a:hlinkClick r:id="" action="ppaction://hlinkshowjump?jump=previousslide"/>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359900" y="6364288"/>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圖片 18">
            <a:hlinkClick r:id="" action="ppaction://hlinkshowjump?jump=firstslide"/>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935633" y="6364288"/>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11">
            <a:hlinkClick r:id="" action="ppaction://hlinkshowjump?jump=nextslide"/>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513484" y="6364288"/>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1"/>
          <p:cNvSpPr>
            <a:spLocks noGrp="1"/>
          </p:cNvSpPr>
          <p:nvPr>
            <p:ph type="dt" sz="half" idx="10"/>
          </p:nvPr>
        </p:nvSpPr>
        <p:spPr/>
        <p:txBody>
          <a:bodyPr/>
          <a:lstStyle>
            <a:lvl1pPr>
              <a:defRPr/>
            </a:lvl1pPr>
          </a:lstStyle>
          <a:p>
            <a:pPr>
              <a:defRPr/>
            </a:pPr>
            <a:fld id="{06D4EB4D-5A9C-4629-8711-822F32A6CE4C}"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9" name="Footer Placeholder 2"/>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10" name="Slide Number Placeholder 3"/>
          <p:cNvSpPr>
            <a:spLocks noGrp="1"/>
          </p:cNvSpPr>
          <p:nvPr>
            <p:ph type="sldNum" sz="quarter" idx="12"/>
          </p:nvPr>
        </p:nvSpPr>
        <p:spPr/>
        <p:txBody>
          <a:bodyPr/>
          <a:lstStyle>
            <a:lvl1pPr>
              <a:defRPr smtClean="0"/>
            </a:lvl1pPr>
          </a:lstStyle>
          <a:p>
            <a:pPr>
              <a:defRPr/>
            </a:pPr>
            <a:fld id="{CB0757AA-054D-401A-B7F0-0B716AA6D538}" type="slidenum">
              <a:rPr lang="zh-TW" altLang="en-US"/>
              <a:pPr>
                <a:defRPr/>
              </a:pPr>
              <a:t>‹#›</a:t>
            </a:fld>
            <a:endParaRPr lang="zh-TW" altLang="en-US"/>
          </a:p>
        </p:txBody>
      </p:sp>
    </p:spTree>
    <p:extLst>
      <p:ext uri="{BB962C8B-B14F-4D97-AF65-F5344CB8AC3E}">
        <p14:creationId xmlns:p14="http://schemas.microsoft.com/office/powerpoint/2010/main" val="205408060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3"/>
          <p:cNvSpPr>
            <a:spLocks noGrp="1"/>
          </p:cNvSpPr>
          <p:nvPr>
            <p:ph type="dt" sz="half" idx="10"/>
          </p:nvPr>
        </p:nvSpPr>
        <p:spPr/>
        <p:txBody>
          <a:bodyPr/>
          <a:lstStyle>
            <a:lvl1pPr>
              <a:defRPr/>
            </a:lvl1pPr>
          </a:lstStyle>
          <a:p>
            <a:pPr>
              <a:defRPr/>
            </a:pPr>
            <a:fld id="{C75872BA-F882-4FD9-8D5E-11CBB2C2CF90}"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63AD7121-6D8D-47D1-9B88-34D90A172EFC}" type="slidenum">
              <a:rPr lang="zh-TW" altLang="en-US"/>
              <a:pPr>
                <a:defRPr/>
              </a:pPr>
              <a:t>‹#›</a:t>
            </a:fld>
            <a:endParaRPr lang="zh-TW" altLang="en-US"/>
          </a:p>
        </p:txBody>
      </p:sp>
    </p:spTree>
    <p:extLst>
      <p:ext uri="{BB962C8B-B14F-4D97-AF65-F5344CB8AC3E}">
        <p14:creationId xmlns:p14="http://schemas.microsoft.com/office/powerpoint/2010/main" val="110630239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3"/>
          <p:cNvSpPr>
            <a:spLocks noGrp="1"/>
          </p:cNvSpPr>
          <p:nvPr>
            <p:ph type="dt" sz="half" idx="10"/>
          </p:nvPr>
        </p:nvSpPr>
        <p:spPr/>
        <p:txBody>
          <a:bodyPr/>
          <a:lstStyle>
            <a:lvl1pPr>
              <a:defRPr/>
            </a:lvl1pPr>
          </a:lstStyle>
          <a:p>
            <a:pPr>
              <a:defRPr/>
            </a:pPr>
            <a:fld id="{921CE11D-56CE-4FF8-8E39-54FD41E83CBF}"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1AC39794-2DCB-43D2-85D6-D93FB209E256}" type="slidenum">
              <a:rPr lang="zh-TW" altLang="en-US"/>
              <a:pPr>
                <a:defRPr/>
              </a:pPr>
              <a:t>‹#›</a:t>
            </a:fld>
            <a:endParaRPr lang="zh-TW" altLang="en-US"/>
          </a:p>
        </p:txBody>
      </p:sp>
    </p:spTree>
    <p:extLst>
      <p:ext uri="{BB962C8B-B14F-4D97-AF65-F5344CB8AC3E}">
        <p14:creationId xmlns:p14="http://schemas.microsoft.com/office/powerpoint/2010/main" val="130760120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lvl1pPr>
              <a:defRPr/>
            </a:lvl1pPr>
          </a:lstStyle>
          <a:p>
            <a:pPr>
              <a:defRPr/>
            </a:pPr>
            <a:fld id="{2EC1905C-804D-4A00-A332-A663C28725E1}"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7CDB96F-6373-400D-9B63-58E63A8C8C96}" type="slidenum">
              <a:rPr lang="zh-TW" altLang="en-US"/>
              <a:pPr>
                <a:defRPr/>
              </a:pPr>
              <a:t>‹#›</a:t>
            </a:fld>
            <a:endParaRPr lang="zh-TW" altLang="en-US"/>
          </a:p>
        </p:txBody>
      </p:sp>
    </p:spTree>
    <p:extLst>
      <p:ext uri="{BB962C8B-B14F-4D97-AF65-F5344CB8AC3E}">
        <p14:creationId xmlns:p14="http://schemas.microsoft.com/office/powerpoint/2010/main" val="203869223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lvl1pPr>
              <a:defRPr/>
            </a:lvl1pPr>
          </a:lstStyle>
          <a:p>
            <a:pPr>
              <a:defRPr/>
            </a:pPr>
            <a:fld id="{0514C11A-77B2-469D-8A54-E969CEEE4F82}"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12C9775-08D5-4B29-9507-E5AFE4503CB4}" type="slidenum">
              <a:rPr lang="zh-TW" altLang="en-US"/>
              <a:pPr>
                <a:defRPr/>
              </a:pPr>
              <a:t>‹#›</a:t>
            </a:fld>
            <a:endParaRPr lang="zh-TW" altLang="en-US"/>
          </a:p>
        </p:txBody>
      </p:sp>
    </p:spTree>
    <p:extLst>
      <p:ext uri="{BB962C8B-B14F-4D97-AF65-F5344CB8AC3E}">
        <p14:creationId xmlns:p14="http://schemas.microsoft.com/office/powerpoint/2010/main" val="39107507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3C5E9DBB-028F-4B42-8F6F-1FC742606F2B}"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B492CC72-5744-4590-B9A2-D8AA89C155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1563786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4047" y="4406858"/>
            <a:ext cx="10362045" cy="1362828"/>
          </a:xfrm>
        </p:spPr>
        <p:txBody>
          <a:bodyPr anchor="t"/>
          <a:lstStyle>
            <a:lvl1pPr algn="l">
              <a:defRPr sz="4093" b="1" cap="all"/>
            </a:lvl1pPr>
          </a:lstStyle>
          <a:p>
            <a:r>
              <a:rPr lang="en-US" smtClean="0"/>
              <a:t>Click to edit Master title style</a:t>
            </a:r>
            <a:endParaRPr lang="en-US"/>
          </a:p>
        </p:txBody>
      </p:sp>
      <p:sp>
        <p:nvSpPr>
          <p:cNvPr id="3" name="Text Placeholder 2"/>
          <p:cNvSpPr>
            <a:spLocks noGrp="1"/>
          </p:cNvSpPr>
          <p:nvPr>
            <p:ph type="body" idx="1"/>
          </p:nvPr>
        </p:nvSpPr>
        <p:spPr>
          <a:xfrm>
            <a:off x="964047" y="2905960"/>
            <a:ext cx="10362045" cy="1500898"/>
          </a:xfrm>
        </p:spPr>
        <p:txBody>
          <a:bodyPr anchor="b"/>
          <a:lstStyle>
            <a:lvl1pPr marL="0" indent="0">
              <a:buNone/>
              <a:defRPr sz="2046"/>
            </a:lvl1pPr>
            <a:lvl2pPr marL="467807" indent="0">
              <a:buNone/>
              <a:defRPr sz="1842"/>
            </a:lvl2pPr>
            <a:lvl3pPr marL="935614" indent="0">
              <a:buNone/>
              <a:defRPr sz="1637"/>
            </a:lvl3pPr>
            <a:lvl4pPr marL="1403421" indent="0">
              <a:buNone/>
              <a:defRPr sz="1432"/>
            </a:lvl4pPr>
            <a:lvl5pPr marL="1871228" indent="0">
              <a:buNone/>
              <a:defRPr sz="1432"/>
            </a:lvl5pPr>
            <a:lvl6pPr marL="2339035" indent="0">
              <a:buNone/>
              <a:defRPr sz="1432"/>
            </a:lvl6pPr>
            <a:lvl7pPr marL="2806842" indent="0">
              <a:buNone/>
              <a:defRPr sz="1432"/>
            </a:lvl7pPr>
            <a:lvl8pPr marL="3274649" indent="0">
              <a:buNone/>
              <a:defRPr sz="1432"/>
            </a:lvl8pPr>
            <a:lvl9pPr marL="3742456" indent="0">
              <a:buNone/>
              <a:defRPr sz="1432"/>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cs typeface="+mn-cs"/>
              </a:defRPr>
            </a:lvl1pPr>
          </a:lstStyle>
          <a:p>
            <a:pPr>
              <a:defRPr/>
            </a:pPr>
            <a:fld id="{B5D92557-B547-49C4-9853-B688BBEF989D}" type="slidenum">
              <a:rPr lang="en-US" altLang="zh-TW"/>
              <a:pPr>
                <a:defRPr/>
              </a:pPr>
              <a:t>‹#›</a:t>
            </a:fld>
            <a:endParaRPr lang="en-US" altLang="zh-TW"/>
          </a:p>
        </p:txBody>
      </p:sp>
    </p:spTree>
    <p:extLst>
      <p:ext uri="{BB962C8B-B14F-4D97-AF65-F5344CB8AC3E}">
        <p14:creationId xmlns:p14="http://schemas.microsoft.com/office/powerpoint/2010/main" val="321847879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C5E9DBB-028F-4B42-8F6F-1FC742606F2B}"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B492CC72-5744-4590-B9A2-D8AA89C155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11729649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3C5E9DBB-028F-4B42-8F6F-1FC742606F2B}"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B492CC72-5744-4590-B9A2-D8AA89C155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53155961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3C5E9DBB-028F-4B42-8F6F-1FC742606F2B}"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B492CC72-5744-4590-B9A2-D8AA89C155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07445838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3C5E9DBB-028F-4B42-8F6F-1FC742606F2B}"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B492CC72-5744-4590-B9A2-D8AA89C155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705770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3C5E9DBB-028F-4B42-8F6F-1FC742606F2B}"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B492CC72-5744-4590-B9A2-D8AA89C155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09582182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3C5E9DBB-028F-4B42-8F6F-1FC742606F2B}"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B492CC72-5744-4590-B9A2-D8AA89C155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61537700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3C5E9DBB-028F-4B42-8F6F-1FC742606F2B}"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B492CC72-5744-4590-B9A2-D8AA89C155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8124177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3C5E9DBB-028F-4B42-8F6F-1FC742606F2B}"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B492CC72-5744-4590-B9A2-D8AA89C155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1427128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C5E9DBB-028F-4B42-8F6F-1FC742606F2B}"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B492CC72-5744-4590-B9A2-D8AA89C155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26566104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C5E9DBB-028F-4B42-8F6F-1FC742606F2B}"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B492CC72-5744-4590-B9A2-D8AA89C155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91287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016" y="1981705"/>
            <a:ext cx="5089621" cy="4114476"/>
          </a:xfrm>
        </p:spPr>
        <p:txBody>
          <a:bodyPr/>
          <a:lstStyle>
            <a:lvl1pPr>
              <a:defRPr sz="2865"/>
            </a:lvl1pPr>
            <a:lvl2pPr>
              <a:defRPr sz="2456"/>
            </a:lvl2pPr>
            <a:lvl3pPr>
              <a:defRPr sz="2046"/>
            </a:lvl3pPr>
            <a:lvl4pPr>
              <a:defRPr sz="1842"/>
            </a:lvl4pPr>
            <a:lvl5pPr>
              <a:defRPr sz="1842"/>
            </a:lvl5pPr>
            <a:lvl6pPr>
              <a:defRPr sz="1842"/>
            </a:lvl6pPr>
            <a:lvl7pPr>
              <a:defRPr sz="1842"/>
            </a:lvl7pPr>
            <a:lvl8pPr>
              <a:defRPr sz="1842"/>
            </a:lvl8pPr>
            <a:lvl9pPr>
              <a:defRPr sz="184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88364" y="1981705"/>
            <a:ext cx="5089622" cy="4114476"/>
          </a:xfrm>
        </p:spPr>
        <p:txBody>
          <a:bodyPr/>
          <a:lstStyle>
            <a:lvl1pPr>
              <a:defRPr sz="2865"/>
            </a:lvl1pPr>
            <a:lvl2pPr>
              <a:defRPr sz="2456"/>
            </a:lvl2pPr>
            <a:lvl3pPr>
              <a:defRPr sz="2046"/>
            </a:lvl3pPr>
            <a:lvl4pPr>
              <a:defRPr sz="1842"/>
            </a:lvl4pPr>
            <a:lvl5pPr>
              <a:defRPr sz="1842"/>
            </a:lvl5pPr>
            <a:lvl6pPr>
              <a:defRPr sz="1842"/>
            </a:lvl6pPr>
            <a:lvl7pPr>
              <a:defRPr sz="1842"/>
            </a:lvl7pPr>
            <a:lvl8pPr>
              <a:defRPr sz="1842"/>
            </a:lvl8pPr>
            <a:lvl9pPr>
              <a:defRPr sz="184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cs typeface="+mn-cs"/>
              </a:defRPr>
            </a:lvl1pPr>
          </a:lstStyle>
          <a:p>
            <a:pPr>
              <a:defRPr/>
            </a:pPr>
            <a:fld id="{91F96C5A-03B6-4CEC-BC78-026C33426C71}" type="slidenum">
              <a:rPr lang="en-US" altLang="zh-TW"/>
              <a:pPr>
                <a:defRPr/>
              </a:pPr>
              <a:t>‹#›</a:t>
            </a:fld>
            <a:endParaRPr lang="en-US" altLang="zh-TW"/>
          </a:p>
        </p:txBody>
      </p:sp>
    </p:spTree>
    <p:extLst>
      <p:ext uri="{BB962C8B-B14F-4D97-AF65-F5344CB8AC3E}">
        <p14:creationId xmlns:p14="http://schemas.microsoft.com/office/powerpoint/2010/main" val="754646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986" y="274516"/>
            <a:ext cx="10972030" cy="1143541"/>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985" y="1535011"/>
            <a:ext cx="5385954" cy="639993"/>
          </a:xfrm>
        </p:spPr>
        <p:txBody>
          <a:bodyPr anchor="b"/>
          <a:lstStyle>
            <a:lvl1pPr marL="0" indent="0">
              <a:buNone/>
              <a:defRPr sz="2456" b="1"/>
            </a:lvl1pPr>
            <a:lvl2pPr marL="467807" indent="0">
              <a:buNone/>
              <a:defRPr sz="2046" b="1"/>
            </a:lvl2pPr>
            <a:lvl3pPr marL="935614" indent="0">
              <a:buNone/>
              <a:defRPr sz="1842" b="1"/>
            </a:lvl3pPr>
            <a:lvl4pPr marL="1403421" indent="0">
              <a:buNone/>
              <a:defRPr sz="1637" b="1"/>
            </a:lvl4pPr>
            <a:lvl5pPr marL="1871228" indent="0">
              <a:buNone/>
              <a:defRPr sz="1637" b="1"/>
            </a:lvl5pPr>
            <a:lvl6pPr marL="2339035" indent="0">
              <a:buNone/>
              <a:defRPr sz="1637" b="1"/>
            </a:lvl6pPr>
            <a:lvl7pPr marL="2806842" indent="0">
              <a:buNone/>
              <a:defRPr sz="1637" b="1"/>
            </a:lvl7pPr>
            <a:lvl8pPr marL="3274649" indent="0">
              <a:buNone/>
              <a:defRPr sz="1637" b="1"/>
            </a:lvl8pPr>
            <a:lvl9pPr marL="3742456" indent="0">
              <a:buNone/>
              <a:defRPr sz="1637" b="1"/>
            </a:lvl9pPr>
          </a:lstStyle>
          <a:p>
            <a:pPr lvl="0"/>
            <a:r>
              <a:rPr lang="en-US" smtClean="0"/>
              <a:t>Click to edit Master text styles</a:t>
            </a:r>
          </a:p>
        </p:txBody>
      </p:sp>
      <p:sp>
        <p:nvSpPr>
          <p:cNvPr id="4" name="Content Placeholder 3"/>
          <p:cNvSpPr>
            <a:spLocks noGrp="1"/>
          </p:cNvSpPr>
          <p:nvPr>
            <p:ph sz="half" idx="2"/>
          </p:nvPr>
        </p:nvSpPr>
        <p:spPr>
          <a:xfrm>
            <a:off x="609985" y="2175003"/>
            <a:ext cx="5385954" cy="3950416"/>
          </a:xfrm>
        </p:spPr>
        <p:txBody>
          <a:bodyPr/>
          <a:lstStyle>
            <a:lvl1pPr>
              <a:defRPr sz="2456"/>
            </a:lvl1pPr>
            <a:lvl2pPr>
              <a:defRPr sz="2046"/>
            </a:lvl2pPr>
            <a:lvl3pPr>
              <a:defRPr sz="1842"/>
            </a:lvl3pPr>
            <a:lvl4pPr>
              <a:defRPr sz="1637"/>
            </a:lvl4pPr>
            <a:lvl5pPr>
              <a:defRPr sz="1637"/>
            </a:lvl5pPr>
            <a:lvl6pPr>
              <a:defRPr sz="1637"/>
            </a:lvl6pPr>
            <a:lvl7pPr>
              <a:defRPr sz="1637"/>
            </a:lvl7pPr>
            <a:lvl8pPr>
              <a:defRPr sz="1637"/>
            </a:lvl8pPr>
            <a:lvl9pPr>
              <a:defRPr sz="163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4137" y="1535011"/>
            <a:ext cx="5387879" cy="639993"/>
          </a:xfrm>
        </p:spPr>
        <p:txBody>
          <a:bodyPr anchor="b"/>
          <a:lstStyle>
            <a:lvl1pPr marL="0" indent="0">
              <a:buNone/>
              <a:defRPr sz="2456" b="1"/>
            </a:lvl1pPr>
            <a:lvl2pPr marL="467807" indent="0">
              <a:buNone/>
              <a:defRPr sz="2046" b="1"/>
            </a:lvl2pPr>
            <a:lvl3pPr marL="935614" indent="0">
              <a:buNone/>
              <a:defRPr sz="1842" b="1"/>
            </a:lvl3pPr>
            <a:lvl4pPr marL="1403421" indent="0">
              <a:buNone/>
              <a:defRPr sz="1637" b="1"/>
            </a:lvl4pPr>
            <a:lvl5pPr marL="1871228" indent="0">
              <a:buNone/>
              <a:defRPr sz="1637" b="1"/>
            </a:lvl5pPr>
            <a:lvl6pPr marL="2339035" indent="0">
              <a:buNone/>
              <a:defRPr sz="1637" b="1"/>
            </a:lvl6pPr>
            <a:lvl7pPr marL="2806842" indent="0">
              <a:buNone/>
              <a:defRPr sz="1637" b="1"/>
            </a:lvl7pPr>
            <a:lvl8pPr marL="3274649" indent="0">
              <a:buNone/>
              <a:defRPr sz="1637" b="1"/>
            </a:lvl8pPr>
            <a:lvl9pPr marL="3742456" indent="0">
              <a:buNone/>
              <a:defRPr sz="1637" b="1"/>
            </a:lvl9pPr>
          </a:lstStyle>
          <a:p>
            <a:pPr lvl="0"/>
            <a:r>
              <a:rPr lang="en-US" smtClean="0"/>
              <a:t>Click to edit Master text styles</a:t>
            </a:r>
          </a:p>
        </p:txBody>
      </p:sp>
      <p:sp>
        <p:nvSpPr>
          <p:cNvPr id="6" name="Content Placeholder 5"/>
          <p:cNvSpPr>
            <a:spLocks noGrp="1"/>
          </p:cNvSpPr>
          <p:nvPr>
            <p:ph sz="quarter" idx="4"/>
          </p:nvPr>
        </p:nvSpPr>
        <p:spPr>
          <a:xfrm>
            <a:off x="6194137" y="2175003"/>
            <a:ext cx="5387879" cy="3950416"/>
          </a:xfrm>
        </p:spPr>
        <p:txBody>
          <a:bodyPr/>
          <a:lstStyle>
            <a:lvl1pPr>
              <a:defRPr sz="2456"/>
            </a:lvl1pPr>
            <a:lvl2pPr>
              <a:defRPr sz="2046"/>
            </a:lvl2pPr>
            <a:lvl3pPr>
              <a:defRPr sz="1842"/>
            </a:lvl3pPr>
            <a:lvl4pPr>
              <a:defRPr sz="1637"/>
            </a:lvl4pPr>
            <a:lvl5pPr>
              <a:defRPr sz="1637"/>
            </a:lvl5pPr>
            <a:lvl6pPr>
              <a:defRPr sz="1637"/>
            </a:lvl6pPr>
            <a:lvl7pPr>
              <a:defRPr sz="1637"/>
            </a:lvl7pPr>
            <a:lvl8pPr>
              <a:defRPr sz="1637"/>
            </a:lvl8pPr>
            <a:lvl9pPr>
              <a:defRPr sz="163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cs typeface="+mn-cs"/>
              </a:defRPr>
            </a:lvl1pPr>
          </a:lstStyle>
          <a:p>
            <a:pPr>
              <a:defRPr/>
            </a:pPr>
            <a:fld id="{4BD6ECFC-9217-4E4C-A281-DAA121035299}" type="slidenum">
              <a:rPr lang="en-US" altLang="zh-TW"/>
              <a:pPr>
                <a:defRPr/>
              </a:pPr>
              <a:t>‹#›</a:t>
            </a:fld>
            <a:endParaRPr lang="en-US" altLang="zh-TW"/>
          </a:p>
        </p:txBody>
      </p:sp>
    </p:spTree>
    <p:extLst>
      <p:ext uri="{BB962C8B-B14F-4D97-AF65-F5344CB8AC3E}">
        <p14:creationId xmlns:p14="http://schemas.microsoft.com/office/powerpoint/2010/main" val="1967768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cs typeface="+mn-cs"/>
              </a:defRPr>
            </a:lvl1pPr>
          </a:lstStyle>
          <a:p>
            <a:pPr>
              <a:defRPr/>
            </a:pPr>
            <a:fld id="{C8DD2D2C-919B-465C-92F8-7FFAB0901882}" type="slidenum">
              <a:rPr lang="en-US" altLang="zh-TW"/>
              <a:pPr>
                <a:defRPr/>
              </a:pPr>
              <a:t>‹#›</a:t>
            </a:fld>
            <a:endParaRPr lang="en-US" altLang="zh-TW"/>
          </a:p>
        </p:txBody>
      </p:sp>
    </p:spTree>
    <p:extLst>
      <p:ext uri="{BB962C8B-B14F-4D97-AF65-F5344CB8AC3E}">
        <p14:creationId xmlns:p14="http://schemas.microsoft.com/office/powerpoint/2010/main" val="23836648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3"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4" name="Rectangle 6"/>
          <p:cNvSpPr>
            <a:spLocks noGrp="1" noChangeArrowheads="1"/>
          </p:cNvSpPr>
          <p:nvPr>
            <p:ph type="sldNum" sz="quarter" idx="12"/>
          </p:nvPr>
        </p:nvSpPr>
        <p:spPr/>
        <p:txBody>
          <a:bodyPr/>
          <a:lstStyle>
            <a:lvl1pPr fontAlgn="auto">
              <a:spcBef>
                <a:spcPts val="0"/>
              </a:spcBef>
              <a:spcAft>
                <a:spcPts val="0"/>
              </a:spcAft>
              <a:defRPr>
                <a:cs typeface="+mn-cs"/>
              </a:defRPr>
            </a:lvl1pPr>
          </a:lstStyle>
          <a:p>
            <a:pPr>
              <a:defRPr/>
            </a:pPr>
            <a:fld id="{F195F5AA-205E-4A99-B5CA-BDC264102A98}" type="slidenum">
              <a:rPr lang="en-US" altLang="zh-TW"/>
              <a:pPr>
                <a:defRPr/>
              </a:pPr>
              <a:t>‹#›</a:t>
            </a:fld>
            <a:endParaRPr lang="en-US" altLang="zh-TW"/>
          </a:p>
        </p:txBody>
      </p:sp>
    </p:spTree>
    <p:extLst>
      <p:ext uri="{BB962C8B-B14F-4D97-AF65-F5344CB8AC3E}">
        <p14:creationId xmlns:p14="http://schemas.microsoft.com/office/powerpoint/2010/main" val="1286467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5" name="頁尾版面配置區 4"/>
          <p:cNvSpPr>
            <a:spLocks noGrp="1"/>
          </p:cNvSpPr>
          <p:nvPr>
            <p:ph type="ftr" sz="quarter" idx="11"/>
          </p:nvPr>
        </p:nvSpPr>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6" name="投影片編號版面配置區 5"/>
          <p:cNvSpPr>
            <a:spLocks noGrp="1"/>
          </p:cNvSpPr>
          <p:nvPr>
            <p:ph type="sldNum" sz="quarter" idx="12"/>
          </p:nvPr>
        </p:nvSpPr>
        <p:spPr/>
        <p:txBody>
          <a:bodyPr/>
          <a:lstStyle>
            <a:lvl1pPr>
              <a:defRPr/>
            </a:lvl1pPr>
          </a:lstStyle>
          <a:p>
            <a:pPr eaLnBrk="0" fontAlgn="base" hangingPunct="0">
              <a:spcBef>
                <a:spcPct val="0"/>
              </a:spcBef>
              <a:spcAft>
                <a:spcPct val="0"/>
              </a:spcAft>
              <a:defRPr/>
            </a:pPr>
            <a:fld id="{17A963C7-53F0-433F-A042-85C690A21FBB}" type="slidenum">
              <a:rPr lang="en-US" altLang="zh-TW">
                <a:solidFill>
                  <a:srgbClr val="000000"/>
                </a:solidFill>
                <a:latin typeface="Calibri" panose="020F0502020204030204" pitchFamily="34" charset="0"/>
              </a:rPr>
              <a:pPr eaLnBrk="0" fontAlgn="base" hangingPunct="0">
                <a:spcBef>
                  <a:spcPct val="0"/>
                </a:spcBef>
                <a:spcAft>
                  <a:spcPct val="0"/>
                </a:spcAft>
                <a:defRPr/>
              </a:pPr>
              <a:t>‹#›</a:t>
            </a:fld>
            <a:endParaRPr lang="en-US" altLang="zh-TW">
              <a:solidFill>
                <a:srgbClr val="000000"/>
              </a:solidFill>
              <a:latin typeface="Calibri" panose="020F0502020204030204" pitchFamily="34" charset="0"/>
            </a:endParaRPr>
          </a:p>
        </p:txBody>
      </p:sp>
    </p:spTree>
    <p:extLst>
      <p:ext uri="{BB962C8B-B14F-4D97-AF65-F5344CB8AC3E}">
        <p14:creationId xmlns:p14="http://schemas.microsoft.com/office/powerpoint/2010/main" val="20644007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986" y="272891"/>
            <a:ext cx="4010121" cy="1161410"/>
          </a:xfrm>
        </p:spPr>
        <p:txBody>
          <a:bodyPr anchor="b"/>
          <a:lstStyle>
            <a:lvl1pPr algn="l">
              <a:defRPr sz="2046" b="1"/>
            </a:lvl1pPr>
          </a:lstStyle>
          <a:p>
            <a:r>
              <a:rPr lang="en-US" smtClean="0"/>
              <a:t>Click to edit Master title style</a:t>
            </a:r>
            <a:endParaRPr lang="en-US"/>
          </a:p>
        </p:txBody>
      </p:sp>
      <p:sp>
        <p:nvSpPr>
          <p:cNvPr id="3" name="Content Placeholder 2"/>
          <p:cNvSpPr>
            <a:spLocks noGrp="1"/>
          </p:cNvSpPr>
          <p:nvPr>
            <p:ph idx="1"/>
          </p:nvPr>
        </p:nvSpPr>
        <p:spPr>
          <a:xfrm>
            <a:off x="4766350" y="272891"/>
            <a:ext cx="6815667" cy="5852529"/>
          </a:xfrm>
        </p:spPr>
        <p:txBody>
          <a:bodyPr/>
          <a:lstStyle>
            <a:lvl1pPr>
              <a:defRPr sz="3274"/>
            </a:lvl1pPr>
            <a:lvl2pPr>
              <a:defRPr sz="2865"/>
            </a:lvl2pPr>
            <a:lvl3pPr>
              <a:defRPr sz="2456"/>
            </a:lvl3pPr>
            <a:lvl4pPr>
              <a:defRPr sz="2046"/>
            </a:lvl4pPr>
            <a:lvl5pPr>
              <a:defRPr sz="2046"/>
            </a:lvl5pPr>
            <a:lvl6pPr>
              <a:defRPr sz="2046"/>
            </a:lvl6pPr>
            <a:lvl7pPr>
              <a:defRPr sz="2046"/>
            </a:lvl7pPr>
            <a:lvl8pPr>
              <a:defRPr sz="2046"/>
            </a:lvl8pPr>
            <a:lvl9pPr>
              <a:defRPr sz="204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986" y="1434300"/>
            <a:ext cx="4010121" cy="4691119"/>
          </a:xfrm>
        </p:spPr>
        <p:txBody>
          <a:bodyPr/>
          <a:lstStyle>
            <a:lvl1pPr marL="0" indent="0">
              <a:buNone/>
              <a:defRPr sz="1432"/>
            </a:lvl1pPr>
            <a:lvl2pPr marL="467807" indent="0">
              <a:buNone/>
              <a:defRPr sz="1228"/>
            </a:lvl2pPr>
            <a:lvl3pPr marL="935614" indent="0">
              <a:buNone/>
              <a:defRPr sz="1023"/>
            </a:lvl3pPr>
            <a:lvl4pPr marL="1403421" indent="0">
              <a:buNone/>
              <a:defRPr sz="921"/>
            </a:lvl4pPr>
            <a:lvl5pPr marL="1871228" indent="0">
              <a:buNone/>
              <a:defRPr sz="921"/>
            </a:lvl5pPr>
            <a:lvl6pPr marL="2339035" indent="0">
              <a:buNone/>
              <a:defRPr sz="921"/>
            </a:lvl6pPr>
            <a:lvl7pPr marL="2806842" indent="0">
              <a:buNone/>
              <a:defRPr sz="921"/>
            </a:lvl7pPr>
            <a:lvl8pPr marL="3274649" indent="0">
              <a:buNone/>
              <a:defRPr sz="921"/>
            </a:lvl8pPr>
            <a:lvl9pPr marL="3742456" indent="0">
              <a:buNone/>
              <a:defRPr sz="921"/>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cs typeface="+mn-cs"/>
              </a:defRPr>
            </a:lvl1pPr>
          </a:lstStyle>
          <a:p>
            <a:pPr>
              <a:defRPr/>
            </a:pPr>
            <a:fld id="{904C02D8-FBE0-4610-9B7A-49558A99D18A}" type="slidenum">
              <a:rPr lang="en-US" altLang="zh-TW"/>
              <a:pPr>
                <a:defRPr/>
              </a:pPr>
              <a:t>‹#›</a:t>
            </a:fld>
            <a:endParaRPr lang="en-US" altLang="zh-TW"/>
          </a:p>
        </p:txBody>
      </p:sp>
    </p:spTree>
    <p:extLst>
      <p:ext uri="{BB962C8B-B14F-4D97-AF65-F5344CB8AC3E}">
        <p14:creationId xmlns:p14="http://schemas.microsoft.com/office/powerpoint/2010/main" val="29859658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910" y="4799951"/>
            <a:ext cx="7315970" cy="566897"/>
          </a:xfrm>
        </p:spPr>
        <p:txBody>
          <a:bodyPr anchor="b"/>
          <a:lstStyle>
            <a:lvl1pPr algn="l">
              <a:defRPr sz="2046" b="1"/>
            </a:lvl1pPr>
          </a:lstStyle>
          <a:p>
            <a:r>
              <a:rPr lang="en-US" smtClean="0"/>
              <a:t>Click to edit Master title style</a:t>
            </a:r>
            <a:endParaRPr lang="en-US"/>
          </a:p>
        </p:txBody>
      </p:sp>
      <p:sp>
        <p:nvSpPr>
          <p:cNvPr id="3" name="Picture Placeholder 2"/>
          <p:cNvSpPr>
            <a:spLocks noGrp="1"/>
          </p:cNvSpPr>
          <p:nvPr>
            <p:ph type="pic" idx="1"/>
          </p:nvPr>
        </p:nvSpPr>
        <p:spPr>
          <a:xfrm>
            <a:off x="2389910" y="612380"/>
            <a:ext cx="7315970" cy="4114475"/>
          </a:xfrm>
        </p:spPr>
        <p:txBody>
          <a:bodyPr/>
          <a:lstStyle>
            <a:lvl1pPr marL="0" indent="0">
              <a:buNone/>
              <a:defRPr sz="3274"/>
            </a:lvl1pPr>
            <a:lvl2pPr marL="467807" indent="0">
              <a:buNone/>
              <a:defRPr sz="2865"/>
            </a:lvl2pPr>
            <a:lvl3pPr marL="935614" indent="0">
              <a:buNone/>
              <a:defRPr sz="2456"/>
            </a:lvl3pPr>
            <a:lvl4pPr marL="1403421" indent="0">
              <a:buNone/>
              <a:defRPr sz="2046"/>
            </a:lvl4pPr>
            <a:lvl5pPr marL="1871228" indent="0">
              <a:buNone/>
              <a:defRPr sz="2046"/>
            </a:lvl5pPr>
            <a:lvl6pPr marL="2339035" indent="0">
              <a:buNone/>
              <a:defRPr sz="2046"/>
            </a:lvl6pPr>
            <a:lvl7pPr marL="2806842" indent="0">
              <a:buNone/>
              <a:defRPr sz="2046"/>
            </a:lvl7pPr>
            <a:lvl8pPr marL="3274649" indent="0">
              <a:buNone/>
              <a:defRPr sz="2046"/>
            </a:lvl8pPr>
            <a:lvl9pPr marL="3742456" indent="0">
              <a:buNone/>
              <a:defRPr sz="2046"/>
            </a:lvl9pPr>
          </a:lstStyle>
          <a:p>
            <a:pPr lvl="0"/>
            <a:endParaRPr lang="en-US" noProof="0" smtClean="0"/>
          </a:p>
        </p:txBody>
      </p:sp>
      <p:sp>
        <p:nvSpPr>
          <p:cNvPr id="4" name="Text Placeholder 3"/>
          <p:cNvSpPr>
            <a:spLocks noGrp="1"/>
          </p:cNvSpPr>
          <p:nvPr>
            <p:ph type="body" sz="half" idx="2"/>
          </p:nvPr>
        </p:nvSpPr>
        <p:spPr>
          <a:xfrm>
            <a:off x="2389910" y="5366848"/>
            <a:ext cx="7315970" cy="805677"/>
          </a:xfrm>
        </p:spPr>
        <p:txBody>
          <a:bodyPr/>
          <a:lstStyle>
            <a:lvl1pPr marL="0" indent="0">
              <a:buNone/>
              <a:defRPr sz="1432"/>
            </a:lvl1pPr>
            <a:lvl2pPr marL="467807" indent="0">
              <a:buNone/>
              <a:defRPr sz="1228"/>
            </a:lvl2pPr>
            <a:lvl3pPr marL="935614" indent="0">
              <a:buNone/>
              <a:defRPr sz="1023"/>
            </a:lvl3pPr>
            <a:lvl4pPr marL="1403421" indent="0">
              <a:buNone/>
              <a:defRPr sz="921"/>
            </a:lvl4pPr>
            <a:lvl5pPr marL="1871228" indent="0">
              <a:buNone/>
              <a:defRPr sz="921"/>
            </a:lvl5pPr>
            <a:lvl6pPr marL="2339035" indent="0">
              <a:buNone/>
              <a:defRPr sz="921"/>
            </a:lvl6pPr>
            <a:lvl7pPr marL="2806842" indent="0">
              <a:buNone/>
              <a:defRPr sz="921"/>
            </a:lvl7pPr>
            <a:lvl8pPr marL="3274649" indent="0">
              <a:buNone/>
              <a:defRPr sz="921"/>
            </a:lvl8pPr>
            <a:lvl9pPr marL="3742456" indent="0">
              <a:buNone/>
              <a:defRPr sz="921"/>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cs typeface="+mn-cs"/>
              </a:defRPr>
            </a:lvl1pPr>
          </a:lstStyle>
          <a:p>
            <a:pPr>
              <a:defRPr/>
            </a:pPr>
            <a:fld id="{627D0FCD-60DE-440F-A178-D550B9D7C2C8}" type="slidenum">
              <a:rPr lang="en-US" altLang="zh-TW"/>
              <a:pPr>
                <a:defRPr/>
              </a:pPr>
              <a:t>‹#›</a:t>
            </a:fld>
            <a:endParaRPr lang="en-US" altLang="zh-TW"/>
          </a:p>
        </p:txBody>
      </p:sp>
    </p:spTree>
    <p:extLst>
      <p:ext uri="{BB962C8B-B14F-4D97-AF65-F5344CB8AC3E}">
        <p14:creationId xmlns:p14="http://schemas.microsoft.com/office/powerpoint/2010/main" val="26063232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cs typeface="+mn-cs"/>
              </a:defRPr>
            </a:lvl1pPr>
          </a:lstStyle>
          <a:p>
            <a:pPr>
              <a:defRPr/>
            </a:pPr>
            <a:fld id="{5E47EEEF-1AB1-48A2-BCB0-DBCEE224E621}" type="slidenum">
              <a:rPr lang="en-US" altLang="zh-TW"/>
              <a:pPr>
                <a:defRPr/>
              </a:pPr>
              <a:t>‹#›</a:t>
            </a:fld>
            <a:endParaRPr lang="en-US" altLang="zh-TW"/>
          </a:p>
        </p:txBody>
      </p:sp>
    </p:spTree>
    <p:extLst>
      <p:ext uri="{BB962C8B-B14F-4D97-AF65-F5344CB8AC3E}">
        <p14:creationId xmlns:p14="http://schemas.microsoft.com/office/powerpoint/2010/main" val="37389889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7956" y="609132"/>
            <a:ext cx="2590030" cy="54870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016" y="609132"/>
            <a:ext cx="7589212" cy="54870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cs typeface="+mn-cs"/>
              </a:defRPr>
            </a:lvl1pPr>
          </a:lstStyle>
          <a:p>
            <a:pPr>
              <a:defRPr/>
            </a:pPr>
            <a:fld id="{03ADC9C5-10C3-49A8-AE95-0998A9E31BC9}" type="slidenum">
              <a:rPr lang="en-US" altLang="zh-TW"/>
              <a:pPr>
                <a:defRPr/>
              </a:pPr>
              <a:t>‹#›</a:t>
            </a:fld>
            <a:endParaRPr lang="en-US" altLang="zh-TW"/>
          </a:p>
        </p:txBody>
      </p:sp>
    </p:spTree>
    <p:extLst>
      <p:ext uri="{BB962C8B-B14F-4D97-AF65-F5344CB8AC3E}">
        <p14:creationId xmlns:p14="http://schemas.microsoft.com/office/powerpoint/2010/main" val="2785058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016" y="609131"/>
            <a:ext cx="10363970" cy="1143541"/>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914016" y="1981705"/>
            <a:ext cx="10363970" cy="4114476"/>
          </a:xfrm>
        </p:spPr>
        <p:txBody>
          <a:bodyPr/>
          <a:lstStyle/>
          <a:p>
            <a:pPr lvl="0"/>
            <a:endParaRPr lang="en-US" noProof="0" smtClean="0"/>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cs typeface="+mn-cs"/>
              </a:defRPr>
            </a:lvl1pPr>
          </a:lstStyle>
          <a:p>
            <a:pPr>
              <a:defRPr/>
            </a:pPr>
            <a:fld id="{3E9653FE-7EE9-44B0-85A5-D08ACA07FC8A}" type="slidenum">
              <a:rPr lang="en-US" altLang="zh-TW"/>
              <a:pPr>
                <a:defRPr/>
              </a:pPr>
              <a:t>‹#›</a:t>
            </a:fld>
            <a:endParaRPr lang="en-US" altLang="zh-TW"/>
          </a:p>
        </p:txBody>
      </p:sp>
    </p:spTree>
    <p:extLst>
      <p:ext uri="{BB962C8B-B14F-4D97-AF65-F5344CB8AC3E}">
        <p14:creationId xmlns:p14="http://schemas.microsoft.com/office/powerpoint/2010/main" val="389469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016" y="609131"/>
            <a:ext cx="10363970" cy="1143541"/>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914016" y="1981705"/>
            <a:ext cx="10363970" cy="4114476"/>
          </a:xfrm>
        </p:spPr>
        <p:txBody>
          <a:bodyPr/>
          <a:lstStyle/>
          <a:p>
            <a:pPr lvl="0"/>
            <a:endParaRPr lang="en-US" noProof="0" smtClean="0"/>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cs typeface="+mn-cs"/>
              </a:defRPr>
            </a:lvl1pPr>
          </a:lstStyle>
          <a:p>
            <a:pPr>
              <a:defRPr/>
            </a:pPr>
            <a:fld id="{542231C7-B028-4BCD-A77F-8D49FF4F26FB}" type="slidenum">
              <a:rPr lang="en-US" altLang="zh-TW"/>
              <a:pPr>
                <a:defRPr/>
              </a:pPr>
              <a:t>‹#›</a:t>
            </a:fld>
            <a:endParaRPr lang="en-US" altLang="zh-TW"/>
          </a:p>
        </p:txBody>
      </p:sp>
    </p:spTree>
    <p:extLst>
      <p:ext uri="{BB962C8B-B14F-4D97-AF65-F5344CB8AC3E}">
        <p14:creationId xmlns:p14="http://schemas.microsoft.com/office/powerpoint/2010/main" val="18946210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E0BB4DC3-5D7F-444E-9189-78FB489CE983}" type="slidenum">
              <a:rPr lang="en-US">
                <a:solidFill>
                  <a:srgbClr val="000000"/>
                </a:solidFill>
                <a:latin typeface="Calibri" panose="020F0502020204030204" pitchFamily="34" charset="0"/>
                <a:ea typeface="新細明體" panose="02020500000000000000" pitchFamily="18" charset="-120"/>
              </a:rPr>
              <a:pPr fontAlgn="base">
                <a:spcBef>
                  <a:spcPct val="0"/>
                </a:spcBef>
                <a:spcAft>
                  <a:spcPct val="0"/>
                </a:spcAft>
                <a:defRPr/>
              </a:pPr>
              <a:t>‹#›</a:t>
            </a:fld>
            <a:endParaRPr lang="en-US">
              <a:solidFill>
                <a:srgbClr val="000000"/>
              </a:solidFill>
              <a:latin typeface="Calibri" panose="020F0502020204030204" pitchFamily="34" charset="0"/>
              <a:ea typeface="新細明體" panose="02020500000000000000" pitchFamily="18" charset="-120"/>
            </a:endParaRPr>
          </a:p>
        </p:txBody>
      </p:sp>
    </p:spTree>
    <p:extLst>
      <p:ext uri="{BB962C8B-B14F-4D97-AF65-F5344CB8AC3E}">
        <p14:creationId xmlns:p14="http://schemas.microsoft.com/office/powerpoint/2010/main" val="35377854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AF3770AA-9246-40E5-8D69-4B60305D2301}" type="slidenum">
              <a:rPr lang="en-US">
                <a:solidFill>
                  <a:srgbClr val="000000"/>
                </a:solidFill>
                <a:latin typeface="Calibri" panose="020F0502020204030204" pitchFamily="34" charset="0"/>
                <a:ea typeface="新細明體" panose="02020500000000000000" pitchFamily="18" charset="-120"/>
              </a:rPr>
              <a:pPr fontAlgn="base">
                <a:spcBef>
                  <a:spcPct val="0"/>
                </a:spcBef>
                <a:spcAft>
                  <a:spcPct val="0"/>
                </a:spcAft>
                <a:defRPr/>
              </a:pPr>
              <a:t>‹#›</a:t>
            </a:fld>
            <a:endParaRPr lang="en-US">
              <a:solidFill>
                <a:srgbClr val="000000"/>
              </a:solidFill>
              <a:latin typeface="Calibri" panose="020F0502020204030204" pitchFamily="34" charset="0"/>
              <a:ea typeface="新細明體" panose="02020500000000000000" pitchFamily="18" charset="-120"/>
            </a:endParaRPr>
          </a:p>
        </p:txBody>
      </p:sp>
    </p:spTree>
    <p:extLst>
      <p:ext uri="{BB962C8B-B14F-4D97-AF65-F5344CB8AC3E}">
        <p14:creationId xmlns:p14="http://schemas.microsoft.com/office/powerpoint/2010/main" val="32415922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ACD6AF3-694F-4E43-B3EB-EC25436DACAC}" type="slidenum">
              <a:rPr lang="en-US">
                <a:solidFill>
                  <a:srgbClr val="000000"/>
                </a:solidFill>
                <a:latin typeface="Calibri" panose="020F0502020204030204" pitchFamily="34" charset="0"/>
                <a:ea typeface="新細明體" panose="02020500000000000000" pitchFamily="18" charset="-120"/>
              </a:rPr>
              <a:pPr fontAlgn="base">
                <a:spcBef>
                  <a:spcPct val="0"/>
                </a:spcBef>
                <a:spcAft>
                  <a:spcPct val="0"/>
                </a:spcAft>
                <a:defRPr/>
              </a:pPr>
              <a:t>‹#›</a:t>
            </a:fld>
            <a:endParaRPr lang="en-US">
              <a:solidFill>
                <a:srgbClr val="000000"/>
              </a:solidFill>
              <a:latin typeface="Calibri" panose="020F0502020204030204" pitchFamily="34" charset="0"/>
              <a:ea typeface="新細明體" panose="02020500000000000000" pitchFamily="18" charset="-120"/>
            </a:endParaRPr>
          </a:p>
        </p:txBody>
      </p:sp>
    </p:spTree>
    <p:extLst>
      <p:ext uri="{BB962C8B-B14F-4D97-AF65-F5344CB8AC3E}">
        <p14:creationId xmlns:p14="http://schemas.microsoft.com/office/powerpoint/2010/main" val="31059758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EA4E3EB1-5621-429B-8CA1-BDE1ABED3F91}" type="slidenum">
              <a:rPr lang="en-US">
                <a:solidFill>
                  <a:srgbClr val="000000"/>
                </a:solidFill>
                <a:latin typeface="Calibri" panose="020F0502020204030204" pitchFamily="34" charset="0"/>
                <a:ea typeface="新細明體" panose="02020500000000000000" pitchFamily="18" charset="-120"/>
              </a:rPr>
              <a:pPr fontAlgn="base">
                <a:spcBef>
                  <a:spcPct val="0"/>
                </a:spcBef>
                <a:spcAft>
                  <a:spcPct val="0"/>
                </a:spcAft>
                <a:defRPr/>
              </a:pPr>
              <a:t>‹#›</a:t>
            </a:fld>
            <a:endParaRPr lang="en-US">
              <a:solidFill>
                <a:srgbClr val="000000"/>
              </a:solidFill>
              <a:latin typeface="Calibri" panose="020F0502020204030204" pitchFamily="34" charset="0"/>
              <a:ea typeface="新細明體" panose="02020500000000000000" pitchFamily="18" charset="-120"/>
            </a:endParaRPr>
          </a:p>
        </p:txBody>
      </p:sp>
    </p:spTree>
    <p:extLst>
      <p:ext uri="{BB962C8B-B14F-4D97-AF65-F5344CB8AC3E}">
        <p14:creationId xmlns:p14="http://schemas.microsoft.com/office/powerpoint/2010/main" val="2243255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1" y="1709739"/>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5" name="頁尾版面配置區 4"/>
          <p:cNvSpPr>
            <a:spLocks noGrp="1"/>
          </p:cNvSpPr>
          <p:nvPr>
            <p:ph type="ftr" sz="quarter" idx="11"/>
          </p:nvPr>
        </p:nvSpPr>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6" name="投影片編號版面配置區 5"/>
          <p:cNvSpPr>
            <a:spLocks noGrp="1"/>
          </p:cNvSpPr>
          <p:nvPr>
            <p:ph type="sldNum" sz="quarter" idx="12"/>
          </p:nvPr>
        </p:nvSpPr>
        <p:spPr/>
        <p:txBody>
          <a:bodyPr/>
          <a:lstStyle>
            <a:lvl1pPr>
              <a:defRPr/>
            </a:lvl1pPr>
          </a:lstStyle>
          <a:p>
            <a:pPr eaLnBrk="0" fontAlgn="base" hangingPunct="0">
              <a:spcBef>
                <a:spcPct val="0"/>
              </a:spcBef>
              <a:spcAft>
                <a:spcPct val="0"/>
              </a:spcAft>
              <a:defRPr/>
            </a:pPr>
            <a:fld id="{C2675A86-2934-4EF2-AF06-0DDE528B9C2D}" type="slidenum">
              <a:rPr lang="en-US" altLang="zh-TW">
                <a:solidFill>
                  <a:srgbClr val="000000"/>
                </a:solidFill>
                <a:latin typeface="Calibri" panose="020F0502020204030204" pitchFamily="34" charset="0"/>
              </a:rPr>
              <a:pPr eaLnBrk="0" fontAlgn="base" hangingPunct="0">
                <a:spcBef>
                  <a:spcPct val="0"/>
                </a:spcBef>
                <a:spcAft>
                  <a:spcPct val="0"/>
                </a:spcAft>
                <a:defRPr/>
              </a:pPr>
              <a:t>‹#›</a:t>
            </a:fld>
            <a:endParaRPr lang="en-US" altLang="zh-TW">
              <a:solidFill>
                <a:srgbClr val="000000"/>
              </a:solidFill>
              <a:latin typeface="Calibri" panose="020F0502020204030204" pitchFamily="34" charset="0"/>
            </a:endParaRPr>
          </a:p>
        </p:txBody>
      </p:sp>
    </p:spTree>
    <p:extLst>
      <p:ext uri="{BB962C8B-B14F-4D97-AF65-F5344CB8AC3E}">
        <p14:creationId xmlns:p14="http://schemas.microsoft.com/office/powerpoint/2010/main" val="32712063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D7CD092-6093-465B-9871-18F0F5F104D9}" type="slidenum">
              <a:rPr lang="en-US">
                <a:solidFill>
                  <a:srgbClr val="000000"/>
                </a:solidFill>
                <a:latin typeface="Calibri" panose="020F0502020204030204" pitchFamily="34" charset="0"/>
                <a:ea typeface="新細明體" panose="02020500000000000000" pitchFamily="18" charset="-120"/>
              </a:rPr>
              <a:pPr fontAlgn="base">
                <a:spcBef>
                  <a:spcPct val="0"/>
                </a:spcBef>
                <a:spcAft>
                  <a:spcPct val="0"/>
                </a:spcAft>
                <a:defRPr/>
              </a:pPr>
              <a:t>‹#›</a:t>
            </a:fld>
            <a:endParaRPr lang="en-US">
              <a:solidFill>
                <a:srgbClr val="000000"/>
              </a:solidFill>
              <a:latin typeface="Calibri" panose="020F0502020204030204" pitchFamily="34" charset="0"/>
              <a:ea typeface="新細明體" panose="02020500000000000000" pitchFamily="18" charset="-120"/>
            </a:endParaRPr>
          </a:p>
        </p:txBody>
      </p:sp>
    </p:spTree>
    <p:extLst>
      <p:ext uri="{BB962C8B-B14F-4D97-AF65-F5344CB8AC3E}">
        <p14:creationId xmlns:p14="http://schemas.microsoft.com/office/powerpoint/2010/main" val="5642167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ECF61973-6F97-4D12-A56A-8DFAC19D891A}" type="slidenum">
              <a:rPr lang="en-US">
                <a:solidFill>
                  <a:srgbClr val="000000"/>
                </a:solidFill>
                <a:latin typeface="Calibri" panose="020F0502020204030204" pitchFamily="34" charset="0"/>
                <a:ea typeface="新細明體" panose="02020500000000000000" pitchFamily="18" charset="-120"/>
              </a:rPr>
              <a:pPr fontAlgn="base">
                <a:spcBef>
                  <a:spcPct val="0"/>
                </a:spcBef>
                <a:spcAft>
                  <a:spcPct val="0"/>
                </a:spcAft>
                <a:defRPr/>
              </a:pPr>
              <a:t>‹#›</a:t>
            </a:fld>
            <a:endParaRPr lang="en-US">
              <a:solidFill>
                <a:srgbClr val="000000"/>
              </a:solidFill>
              <a:latin typeface="Calibri" panose="020F0502020204030204" pitchFamily="34" charset="0"/>
              <a:ea typeface="新細明體" panose="02020500000000000000" pitchFamily="18" charset="-120"/>
            </a:endParaRPr>
          </a:p>
        </p:txBody>
      </p:sp>
    </p:spTree>
    <p:extLst>
      <p:ext uri="{BB962C8B-B14F-4D97-AF65-F5344CB8AC3E}">
        <p14:creationId xmlns:p14="http://schemas.microsoft.com/office/powerpoint/2010/main" val="39696996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544BC575-2034-4DEF-866C-4929B1BD6D0B}" type="slidenum">
              <a:rPr lang="en-US">
                <a:solidFill>
                  <a:srgbClr val="000000"/>
                </a:solidFill>
                <a:latin typeface="Calibri" panose="020F0502020204030204" pitchFamily="34" charset="0"/>
                <a:ea typeface="新細明體" panose="02020500000000000000" pitchFamily="18" charset="-120"/>
              </a:rPr>
              <a:pPr fontAlgn="base">
                <a:spcBef>
                  <a:spcPct val="0"/>
                </a:spcBef>
                <a:spcAft>
                  <a:spcPct val="0"/>
                </a:spcAft>
                <a:defRPr/>
              </a:pPr>
              <a:t>‹#›</a:t>
            </a:fld>
            <a:endParaRPr lang="en-US">
              <a:solidFill>
                <a:srgbClr val="000000"/>
              </a:solidFill>
              <a:latin typeface="Calibri" panose="020F0502020204030204" pitchFamily="34" charset="0"/>
              <a:ea typeface="新細明體" panose="02020500000000000000" pitchFamily="18" charset="-120"/>
            </a:endParaRPr>
          </a:p>
        </p:txBody>
      </p:sp>
    </p:spTree>
    <p:extLst>
      <p:ext uri="{BB962C8B-B14F-4D97-AF65-F5344CB8AC3E}">
        <p14:creationId xmlns:p14="http://schemas.microsoft.com/office/powerpoint/2010/main" val="8044616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CE82AF9-15E2-4D1D-9277-5E44328C56BC}" type="slidenum">
              <a:rPr lang="en-US">
                <a:solidFill>
                  <a:srgbClr val="000000"/>
                </a:solidFill>
                <a:latin typeface="Calibri" panose="020F0502020204030204" pitchFamily="34" charset="0"/>
                <a:ea typeface="新細明體" panose="02020500000000000000" pitchFamily="18" charset="-120"/>
              </a:rPr>
              <a:pPr fontAlgn="base">
                <a:spcBef>
                  <a:spcPct val="0"/>
                </a:spcBef>
                <a:spcAft>
                  <a:spcPct val="0"/>
                </a:spcAft>
                <a:defRPr/>
              </a:pPr>
              <a:t>‹#›</a:t>
            </a:fld>
            <a:endParaRPr lang="en-US">
              <a:solidFill>
                <a:srgbClr val="000000"/>
              </a:solidFill>
              <a:latin typeface="Calibri" panose="020F0502020204030204" pitchFamily="34" charset="0"/>
              <a:ea typeface="新細明體" panose="02020500000000000000" pitchFamily="18" charset="-120"/>
            </a:endParaRPr>
          </a:p>
        </p:txBody>
      </p:sp>
    </p:spTree>
    <p:extLst>
      <p:ext uri="{BB962C8B-B14F-4D97-AF65-F5344CB8AC3E}">
        <p14:creationId xmlns:p14="http://schemas.microsoft.com/office/powerpoint/2010/main" val="17792534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F46D7FC-A24E-4689-A4B4-7141D9BDE1BC}" type="slidenum">
              <a:rPr lang="en-US">
                <a:solidFill>
                  <a:srgbClr val="000000"/>
                </a:solidFill>
                <a:latin typeface="Calibri" panose="020F0502020204030204" pitchFamily="34" charset="0"/>
                <a:ea typeface="新細明體" panose="02020500000000000000" pitchFamily="18" charset="-120"/>
              </a:rPr>
              <a:pPr fontAlgn="base">
                <a:spcBef>
                  <a:spcPct val="0"/>
                </a:spcBef>
                <a:spcAft>
                  <a:spcPct val="0"/>
                </a:spcAft>
                <a:defRPr/>
              </a:pPr>
              <a:t>‹#›</a:t>
            </a:fld>
            <a:endParaRPr lang="en-US">
              <a:solidFill>
                <a:srgbClr val="000000"/>
              </a:solidFill>
              <a:latin typeface="Calibri" panose="020F0502020204030204" pitchFamily="34" charset="0"/>
              <a:ea typeface="新細明體" panose="02020500000000000000" pitchFamily="18" charset="-120"/>
            </a:endParaRPr>
          </a:p>
        </p:txBody>
      </p:sp>
    </p:spTree>
    <p:extLst>
      <p:ext uri="{BB962C8B-B14F-4D97-AF65-F5344CB8AC3E}">
        <p14:creationId xmlns:p14="http://schemas.microsoft.com/office/powerpoint/2010/main" val="27336483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5F8FB85-DF65-4DD6-B097-2EE544705D7E}" type="slidenum">
              <a:rPr lang="en-US">
                <a:solidFill>
                  <a:srgbClr val="000000"/>
                </a:solidFill>
                <a:latin typeface="Calibri" panose="020F0502020204030204" pitchFamily="34" charset="0"/>
                <a:ea typeface="新細明體" panose="02020500000000000000" pitchFamily="18" charset="-120"/>
              </a:rPr>
              <a:pPr fontAlgn="base">
                <a:spcBef>
                  <a:spcPct val="0"/>
                </a:spcBef>
                <a:spcAft>
                  <a:spcPct val="0"/>
                </a:spcAft>
                <a:defRPr/>
              </a:pPr>
              <a:t>‹#›</a:t>
            </a:fld>
            <a:endParaRPr lang="en-US">
              <a:solidFill>
                <a:srgbClr val="000000"/>
              </a:solidFill>
              <a:latin typeface="Calibri" panose="020F0502020204030204" pitchFamily="34" charset="0"/>
              <a:ea typeface="新細明體" panose="02020500000000000000" pitchFamily="18" charset="-120"/>
            </a:endParaRPr>
          </a:p>
        </p:txBody>
      </p:sp>
    </p:spTree>
    <p:extLst>
      <p:ext uri="{BB962C8B-B14F-4D97-AF65-F5344CB8AC3E}">
        <p14:creationId xmlns:p14="http://schemas.microsoft.com/office/powerpoint/2010/main" val="1915605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0C7997C-783A-4B2D-AC98-487E06D3FA15}" type="slidenum">
              <a:rPr lang="en-US">
                <a:solidFill>
                  <a:srgbClr val="000000"/>
                </a:solidFill>
                <a:latin typeface="Calibri" panose="020F0502020204030204" pitchFamily="34" charset="0"/>
                <a:ea typeface="新細明體" panose="02020500000000000000" pitchFamily="18" charset="-120"/>
              </a:rPr>
              <a:pPr fontAlgn="base">
                <a:spcBef>
                  <a:spcPct val="0"/>
                </a:spcBef>
                <a:spcAft>
                  <a:spcPct val="0"/>
                </a:spcAft>
                <a:defRPr/>
              </a:pPr>
              <a:t>‹#›</a:t>
            </a:fld>
            <a:endParaRPr lang="en-US">
              <a:solidFill>
                <a:srgbClr val="000000"/>
              </a:solidFill>
              <a:latin typeface="Calibri" panose="020F0502020204030204" pitchFamily="34" charset="0"/>
              <a:ea typeface="新細明體" panose="02020500000000000000" pitchFamily="18" charset="-120"/>
            </a:endParaRPr>
          </a:p>
        </p:txBody>
      </p:sp>
    </p:spTree>
    <p:extLst>
      <p:ext uri="{BB962C8B-B14F-4D97-AF65-F5344CB8AC3E}">
        <p14:creationId xmlns:p14="http://schemas.microsoft.com/office/powerpoint/2010/main" val="13793017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Calibri" panose="020F0502020204030204" pitchFamily="34" charset="0"/>
              <a:ea typeface="新細明體" panose="02020500000000000000" pitchFamily="18" charset="-120"/>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AC67D64-CA61-4CF7-B916-BD143D482526}" type="slidenum">
              <a:rPr lang="en-US">
                <a:solidFill>
                  <a:srgbClr val="000000"/>
                </a:solidFill>
                <a:latin typeface="Calibri" panose="020F0502020204030204" pitchFamily="34" charset="0"/>
                <a:ea typeface="新細明體" panose="02020500000000000000" pitchFamily="18" charset="-120"/>
              </a:rPr>
              <a:pPr fontAlgn="base">
                <a:spcBef>
                  <a:spcPct val="0"/>
                </a:spcBef>
                <a:spcAft>
                  <a:spcPct val="0"/>
                </a:spcAft>
                <a:defRPr/>
              </a:pPr>
              <a:t>‹#›</a:t>
            </a:fld>
            <a:endParaRPr lang="en-US">
              <a:solidFill>
                <a:srgbClr val="000000"/>
              </a:solidFill>
              <a:latin typeface="Calibri" panose="020F0502020204030204" pitchFamily="34" charset="0"/>
              <a:ea typeface="新細明體" panose="02020500000000000000" pitchFamily="18" charset="-120"/>
            </a:endParaRPr>
          </a:p>
        </p:txBody>
      </p:sp>
    </p:spTree>
    <p:extLst>
      <p:ext uri="{BB962C8B-B14F-4D97-AF65-F5344CB8AC3E}">
        <p14:creationId xmlns:p14="http://schemas.microsoft.com/office/powerpoint/2010/main" val="19543510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pPr eaLnBrk="0" fontAlgn="base" hangingPunct="0">
              <a:spcBef>
                <a:spcPct val="0"/>
              </a:spcBef>
              <a:spcAft>
                <a:spcPct val="0"/>
              </a:spcAft>
              <a:defRPr/>
            </a:pPr>
            <a:fld id="{3A08E0C2-333A-4F80-82F8-E5CAE6C28C59}" type="datetimeFigureOut">
              <a:rPr lang="zh-TW" altLang="en-US" smtClean="0">
                <a:solidFill>
                  <a:prstClr val="black">
                    <a:tint val="75000"/>
                  </a:prstClr>
                </a:solidFill>
              </a:rPr>
              <a:pPr eaLnBrk="0" fontAlgn="base" hangingPunct="0">
                <a:spcBef>
                  <a:spcPct val="0"/>
                </a:spcBef>
                <a:spcAft>
                  <a:spcPct val="0"/>
                </a:spcAft>
                <a:def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pPr eaLnBrk="0" fontAlgn="base" hangingPunct="0">
              <a:spcBef>
                <a:spcPct val="0"/>
              </a:spcBef>
              <a:spcAft>
                <a:spcPct val="0"/>
              </a:spcAft>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pPr eaLnBrk="0" fontAlgn="base" hangingPunct="0">
              <a:spcBef>
                <a:spcPct val="0"/>
              </a:spcBef>
              <a:spcAft>
                <a:spcPct val="0"/>
              </a:spcAft>
              <a:defRPr/>
            </a:pPr>
            <a:fld id="{823B5078-8307-4F1D-866B-D3BE991AB97B}" type="slidenum">
              <a:rPr lang="zh-TW" altLang="en-US" smtClean="0">
                <a:solidFill>
                  <a:prstClr val="black">
                    <a:tint val="75000"/>
                  </a:prstClr>
                </a:solidFill>
              </a:rPr>
              <a:pPr eaLnBrk="0" fontAlgn="base" hangingPunct="0">
                <a:spcBef>
                  <a:spcPct val="0"/>
                </a:spcBef>
                <a:spcAft>
                  <a:spcPct val="0"/>
                </a:spcAft>
                <a:defRPr/>
              </a:pPr>
              <a:t>‹#›</a:t>
            </a:fld>
            <a:endParaRPr lang="zh-TW" altLang="en-US">
              <a:solidFill>
                <a:prstClr val="black">
                  <a:tint val="75000"/>
                </a:prstClr>
              </a:solidFill>
            </a:endParaRPr>
          </a:p>
        </p:txBody>
      </p:sp>
    </p:spTree>
    <p:extLst>
      <p:ext uri="{BB962C8B-B14F-4D97-AF65-F5344CB8AC3E}">
        <p14:creationId xmlns:p14="http://schemas.microsoft.com/office/powerpoint/2010/main" val="33270885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eaLnBrk="0" fontAlgn="base" hangingPunct="0">
              <a:spcBef>
                <a:spcPct val="0"/>
              </a:spcBef>
              <a:spcAft>
                <a:spcPct val="0"/>
              </a:spcAft>
              <a:defRPr/>
            </a:pPr>
            <a:fld id="{3A08E0C2-333A-4F80-82F8-E5CAE6C28C59}" type="datetimeFigureOut">
              <a:rPr lang="zh-TW" altLang="en-US" smtClean="0">
                <a:solidFill>
                  <a:prstClr val="black">
                    <a:tint val="75000"/>
                  </a:prstClr>
                </a:solidFill>
              </a:rPr>
              <a:pPr eaLnBrk="0" fontAlgn="base" hangingPunct="0">
                <a:spcBef>
                  <a:spcPct val="0"/>
                </a:spcBef>
                <a:spcAft>
                  <a:spcPct val="0"/>
                </a:spcAft>
                <a:def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pPr eaLnBrk="0" fontAlgn="base" hangingPunct="0">
              <a:spcBef>
                <a:spcPct val="0"/>
              </a:spcBef>
              <a:spcAft>
                <a:spcPct val="0"/>
              </a:spcAft>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pPr eaLnBrk="0" fontAlgn="base" hangingPunct="0">
              <a:spcBef>
                <a:spcPct val="0"/>
              </a:spcBef>
              <a:spcAft>
                <a:spcPct val="0"/>
              </a:spcAft>
              <a:defRPr/>
            </a:pPr>
            <a:fld id="{823B5078-8307-4F1D-866B-D3BE991AB97B}" type="slidenum">
              <a:rPr lang="zh-TW" altLang="en-US" smtClean="0">
                <a:solidFill>
                  <a:prstClr val="black">
                    <a:tint val="75000"/>
                  </a:prstClr>
                </a:solidFill>
              </a:rPr>
              <a:pPr eaLnBrk="0" fontAlgn="base" hangingPunct="0">
                <a:spcBef>
                  <a:spcPct val="0"/>
                </a:spcBef>
                <a:spcAft>
                  <a:spcPct val="0"/>
                </a:spcAft>
                <a:defRPr/>
              </a:pPr>
              <a:t>‹#›</a:t>
            </a:fld>
            <a:endParaRPr lang="zh-TW" altLang="en-US">
              <a:solidFill>
                <a:prstClr val="black">
                  <a:tint val="75000"/>
                </a:prstClr>
              </a:solidFill>
            </a:endParaRPr>
          </a:p>
        </p:txBody>
      </p:sp>
    </p:spTree>
    <p:extLst>
      <p:ext uri="{BB962C8B-B14F-4D97-AF65-F5344CB8AC3E}">
        <p14:creationId xmlns:p14="http://schemas.microsoft.com/office/powerpoint/2010/main" val="3273630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914400" y="1981200"/>
            <a:ext cx="5080000" cy="41148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97600" y="1981200"/>
            <a:ext cx="5080000" cy="41148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6" name="頁尾版面配置區 5"/>
          <p:cNvSpPr>
            <a:spLocks noGrp="1"/>
          </p:cNvSpPr>
          <p:nvPr>
            <p:ph type="ftr" sz="quarter" idx="11"/>
          </p:nvPr>
        </p:nvSpPr>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7" name="投影片編號版面配置區 6"/>
          <p:cNvSpPr>
            <a:spLocks noGrp="1"/>
          </p:cNvSpPr>
          <p:nvPr>
            <p:ph type="sldNum" sz="quarter" idx="12"/>
          </p:nvPr>
        </p:nvSpPr>
        <p:spPr/>
        <p:txBody>
          <a:bodyPr/>
          <a:lstStyle>
            <a:lvl1pPr>
              <a:defRPr/>
            </a:lvl1pPr>
          </a:lstStyle>
          <a:p>
            <a:pPr eaLnBrk="0" fontAlgn="base" hangingPunct="0">
              <a:spcBef>
                <a:spcPct val="0"/>
              </a:spcBef>
              <a:spcAft>
                <a:spcPct val="0"/>
              </a:spcAft>
              <a:defRPr/>
            </a:pPr>
            <a:fld id="{C6E34BA4-7350-44F2-8A8F-1B7DAFEA4291}" type="slidenum">
              <a:rPr lang="en-US" altLang="zh-TW">
                <a:solidFill>
                  <a:srgbClr val="000000"/>
                </a:solidFill>
                <a:latin typeface="Calibri" panose="020F0502020204030204" pitchFamily="34" charset="0"/>
              </a:rPr>
              <a:pPr eaLnBrk="0" fontAlgn="base" hangingPunct="0">
                <a:spcBef>
                  <a:spcPct val="0"/>
                </a:spcBef>
                <a:spcAft>
                  <a:spcPct val="0"/>
                </a:spcAft>
                <a:defRPr/>
              </a:pPr>
              <a:t>‹#›</a:t>
            </a:fld>
            <a:endParaRPr lang="en-US" altLang="zh-TW">
              <a:solidFill>
                <a:srgbClr val="000000"/>
              </a:solidFill>
              <a:latin typeface="Calibri" panose="020F0502020204030204" pitchFamily="34" charset="0"/>
            </a:endParaRPr>
          </a:p>
        </p:txBody>
      </p:sp>
    </p:spTree>
    <p:extLst>
      <p:ext uri="{BB962C8B-B14F-4D97-AF65-F5344CB8AC3E}">
        <p14:creationId xmlns:p14="http://schemas.microsoft.com/office/powerpoint/2010/main" val="21096446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pPr eaLnBrk="0" fontAlgn="base" hangingPunct="0">
              <a:spcBef>
                <a:spcPct val="0"/>
              </a:spcBef>
              <a:spcAft>
                <a:spcPct val="0"/>
              </a:spcAft>
              <a:defRPr/>
            </a:pPr>
            <a:fld id="{3A08E0C2-333A-4F80-82F8-E5CAE6C28C59}" type="datetimeFigureOut">
              <a:rPr lang="zh-TW" altLang="en-US" smtClean="0">
                <a:solidFill>
                  <a:prstClr val="black">
                    <a:tint val="75000"/>
                  </a:prstClr>
                </a:solidFill>
              </a:rPr>
              <a:pPr eaLnBrk="0" fontAlgn="base" hangingPunct="0">
                <a:spcBef>
                  <a:spcPct val="0"/>
                </a:spcBef>
                <a:spcAft>
                  <a:spcPct val="0"/>
                </a:spcAft>
                <a:def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pPr eaLnBrk="0" fontAlgn="base" hangingPunct="0">
              <a:spcBef>
                <a:spcPct val="0"/>
              </a:spcBef>
              <a:spcAft>
                <a:spcPct val="0"/>
              </a:spcAft>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pPr eaLnBrk="0" fontAlgn="base" hangingPunct="0">
              <a:spcBef>
                <a:spcPct val="0"/>
              </a:spcBef>
              <a:spcAft>
                <a:spcPct val="0"/>
              </a:spcAft>
              <a:defRPr/>
            </a:pPr>
            <a:fld id="{823B5078-8307-4F1D-866B-D3BE991AB97B}" type="slidenum">
              <a:rPr lang="zh-TW" altLang="en-US" smtClean="0">
                <a:solidFill>
                  <a:prstClr val="black">
                    <a:tint val="75000"/>
                  </a:prstClr>
                </a:solidFill>
              </a:rPr>
              <a:pPr eaLnBrk="0" fontAlgn="base" hangingPunct="0">
                <a:spcBef>
                  <a:spcPct val="0"/>
                </a:spcBef>
                <a:spcAft>
                  <a:spcPct val="0"/>
                </a:spcAft>
                <a:defRPr/>
              </a:pPr>
              <a:t>‹#›</a:t>
            </a:fld>
            <a:endParaRPr lang="zh-TW" altLang="en-US">
              <a:solidFill>
                <a:prstClr val="black">
                  <a:tint val="75000"/>
                </a:prstClr>
              </a:solidFill>
            </a:endParaRPr>
          </a:p>
        </p:txBody>
      </p:sp>
    </p:spTree>
    <p:extLst>
      <p:ext uri="{BB962C8B-B14F-4D97-AF65-F5344CB8AC3E}">
        <p14:creationId xmlns:p14="http://schemas.microsoft.com/office/powerpoint/2010/main" val="14362279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pPr eaLnBrk="0" fontAlgn="base" hangingPunct="0">
              <a:spcBef>
                <a:spcPct val="0"/>
              </a:spcBef>
              <a:spcAft>
                <a:spcPct val="0"/>
              </a:spcAft>
              <a:defRPr/>
            </a:pPr>
            <a:fld id="{3A08E0C2-333A-4F80-82F8-E5CAE6C28C59}" type="datetimeFigureOut">
              <a:rPr lang="zh-TW" altLang="en-US" smtClean="0">
                <a:solidFill>
                  <a:prstClr val="black">
                    <a:tint val="75000"/>
                  </a:prstClr>
                </a:solidFill>
              </a:rPr>
              <a:pPr eaLnBrk="0" fontAlgn="base" hangingPunct="0">
                <a:spcBef>
                  <a:spcPct val="0"/>
                </a:spcBef>
                <a:spcAft>
                  <a:spcPct val="0"/>
                </a:spcAft>
                <a:defRPr/>
              </a:pPr>
              <a:t>2020/3/10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pPr eaLnBrk="0" fontAlgn="base" hangingPunct="0">
              <a:spcBef>
                <a:spcPct val="0"/>
              </a:spcBef>
              <a:spcAft>
                <a:spcPct val="0"/>
              </a:spcAft>
              <a:defRPr/>
            </a:pPr>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pPr eaLnBrk="0" fontAlgn="base" hangingPunct="0">
              <a:spcBef>
                <a:spcPct val="0"/>
              </a:spcBef>
              <a:spcAft>
                <a:spcPct val="0"/>
              </a:spcAft>
              <a:defRPr/>
            </a:pPr>
            <a:fld id="{823B5078-8307-4F1D-866B-D3BE991AB97B}" type="slidenum">
              <a:rPr lang="zh-TW" altLang="en-US" smtClean="0">
                <a:solidFill>
                  <a:prstClr val="black">
                    <a:tint val="75000"/>
                  </a:prstClr>
                </a:solidFill>
              </a:rPr>
              <a:pPr eaLnBrk="0" fontAlgn="base" hangingPunct="0">
                <a:spcBef>
                  <a:spcPct val="0"/>
                </a:spcBef>
                <a:spcAft>
                  <a:spcPct val="0"/>
                </a:spcAft>
                <a:defRPr/>
              </a:pPr>
              <a:t>‹#›</a:t>
            </a:fld>
            <a:endParaRPr lang="zh-TW" altLang="en-US">
              <a:solidFill>
                <a:prstClr val="black">
                  <a:tint val="75000"/>
                </a:prstClr>
              </a:solidFill>
            </a:endParaRPr>
          </a:p>
        </p:txBody>
      </p:sp>
    </p:spTree>
    <p:extLst>
      <p:ext uri="{BB962C8B-B14F-4D97-AF65-F5344CB8AC3E}">
        <p14:creationId xmlns:p14="http://schemas.microsoft.com/office/powerpoint/2010/main" val="4397413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pPr eaLnBrk="0" fontAlgn="base" hangingPunct="0">
              <a:spcBef>
                <a:spcPct val="0"/>
              </a:spcBef>
              <a:spcAft>
                <a:spcPct val="0"/>
              </a:spcAft>
              <a:defRPr/>
            </a:pPr>
            <a:fld id="{3A08E0C2-333A-4F80-82F8-E5CAE6C28C59}" type="datetimeFigureOut">
              <a:rPr lang="zh-TW" altLang="en-US" smtClean="0">
                <a:solidFill>
                  <a:prstClr val="black">
                    <a:tint val="75000"/>
                  </a:prstClr>
                </a:solidFill>
              </a:rPr>
              <a:pPr eaLnBrk="0" fontAlgn="base" hangingPunct="0">
                <a:spcBef>
                  <a:spcPct val="0"/>
                </a:spcBef>
                <a:spcAft>
                  <a:spcPct val="0"/>
                </a:spcAft>
                <a:defRPr/>
              </a:pPr>
              <a:t>2020/3/10</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eaLnBrk="0" fontAlgn="base" hangingPunct="0">
              <a:spcBef>
                <a:spcPct val="0"/>
              </a:spcBef>
              <a:spcAft>
                <a:spcPct val="0"/>
              </a:spcAft>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eaLnBrk="0" fontAlgn="base" hangingPunct="0">
              <a:spcBef>
                <a:spcPct val="0"/>
              </a:spcBef>
              <a:spcAft>
                <a:spcPct val="0"/>
              </a:spcAft>
              <a:defRPr/>
            </a:pPr>
            <a:fld id="{823B5078-8307-4F1D-866B-D3BE991AB97B}" type="slidenum">
              <a:rPr lang="zh-TW" altLang="en-US" smtClean="0">
                <a:solidFill>
                  <a:prstClr val="black">
                    <a:tint val="75000"/>
                  </a:prstClr>
                </a:solidFill>
              </a:rPr>
              <a:pPr eaLnBrk="0" fontAlgn="base" hangingPunct="0">
                <a:spcBef>
                  <a:spcPct val="0"/>
                </a:spcBef>
                <a:spcAft>
                  <a:spcPct val="0"/>
                </a:spcAft>
                <a:defRPr/>
              </a:pPr>
              <a:t>‹#›</a:t>
            </a:fld>
            <a:endParaRPr lang="zh-TW" altLang="en-US">
              <a:solidFill>
                <a:prstClr val="black">
                  <a:tint val="75000"/>
                </a:prstClr>
              </a:solidFill>
            </a:endParaRPr>
          </a:p>
        </p:txBody>
      </p:sp>
    </p:spTree>
    <p:extLst>
      <p:ext uri="{BB962C8B-B14F-4D97-AF65-F5344CB8AC3E}">
        <p14:creationId xmlns:p14="http://schemas.microsoft.com/office/powerpoint/2010/main" val="35628836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pPr eaLnBrk="0" fontAlgn="base" hangingPunct="0">
              <a:spcBef>
                <a:spcPct val="0"/>
              </a:spcBef>
              <a:spcAft>
                <a:spcPct val="0"/>
              </a:spcAft>
              <a:defRPr/>
            </a:pPr>
            <a:fld id="{3A08E0C2-333A-4F80-82F8-E5CAE6C28C59}" type="datetimeFigureOut">
              <a:rPr lang="zh-TW" altLang="en-US" smtClean="0">
                <a:solidFill>
                  <a:prstClr val="black">
                    <a:tint val="75000"/>
                  </a:prstClr>
                </a:solidFill>
              </a:rPr>
              <a:pPr eaLnBrk="0" fontAlgn="base" hangingPunct="0">
                <a:spcBef>
                  <a:spcPct val="0"/>
                </a:spcBef>
                <a:spcAft>
                  <a:spcPct val="0"/>
                </a:spcAft>
                <a:defRPr/>
              </a:pPr>
              <a:t>2020/3/10</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pPr eaLnBrk="0" fontAlgn="base" hangingPunct="0">
              <a:spcBef>
                <a:spcPct val="0"/>
              </a:spcBef>
              <a:spcAft>
                <a:spcPct val="0"/>
              </a:spcAft>
              <a:defRPr/>
            </a:pPr>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pPr eaLnBrk="0" fontAlgn="base" hangingPunct="0">
              <a:spcBef>
                <a:spcPct val="0"/>
              </a:spcBef>
              <a:spcAft>
                <a:spcPct val="0"/>
              </a:spcAft>
              <a:defRPr/>
            </a:pPr>
            <a:fld id="{823B5078-8307-4F1D-866B-D3BE991AB97B}" type="slidenum">
              <a:rPr lang="zh-TW" altLang="en-US" smtClean="0">
                <a:solidFill>
                  <a:prstClr val="black">
                    <a:tint val="75000"/>
                  </a:prstClr>
                </a:solidFill>
              </a:rPr>
              <a:pPr eaLnBrk="0" fontAlgn="base" hangingPunct="0">
                <a:spcBef>
                  <a:spcPct val="0"/>
                </a:spcBef>
                <a:spcAft>
                  <a:spcPct val="0"/>
                </a:spcAft>
                <a:defRPr/>
              </a:pPr>
              <a:t>‹#›</a:t>
            </a:fld>
            <a:endParaRPr lang="zh-TW" altLang="en-US">
              <a:solidFill>
                <a:prstClr val="black">
                  <a:tint val="75000"/>
                </a:prstClr>
              </a:solidFill>
            </a:endParaRPr>
          </a:p>
        </p:txBody>
      </p:sp>
    </p:spTree>
    <p:extLst>
      <p:ext uri="{BB962C8B-B14F-4D97-AF65-F5344CB8AC3E}">
        <p14:creationId xmlns:p14="http://schemas.microsoft.com/office/powerpoint/2010/main" val="8692673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pPr eaLnBrk="0" fontAlgn="base" hangingPunct="0">
              <a:spcBef>
                <a:spcPct val="0"/>
              </a:spcBef>
              <a:spcAft>
                <a:spcPct val="0"/>
              </a:spcAft>
              <a:defRPr/>
            </a:pPr>
            <a:fld id="{3A08E0C2-333A-4F80-82F8-E5CAE6C28C59}" type="datetimeFigureOut">
              <a:rPr lang="zh-TW" altLang="en-US" smtClean="0">
                <a:solidFill>
                  <a:prstClr val="black">
                    <a:tint val="75000"/>
                  </a:prstClr>
                </a:solidFill>
              </a:rPr>
              <a:pPr eaLnBrk="0" fontAlgn="base" hangingPunct="0">
                <a:spcBef>
                  <a:spcPct val="0"/>
                </a:spcBef>
                <a:spcAft>
                  <a:spcPct val="0"/>
                </a:spcAft>
                <a:defRPr/>
              </a:pPr>
              <a:t>2020/3/10</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eaLnBrk="0" fontAlgn="base" hangingPunct="0">
              <a:spcBef>
                <a:spcPct val="0"/>
              </a:spcBef>
              <a:spcAft>
                <a:spcPct val="0"/>
              </a:spcAft>
              <a:defRPr/>
            </a:pPr>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pPr eaLnBrk="0" fontAlgn="base" hangingPunct="0">
              <a:spcBef>
                <a:spcPct val="0"/>
              </a:spcBef>
              <a:spcAft>
                <a:spcPct val="0"/>
              </a:spcAft>
              <a:defRPr/>
            </a:pPr>
            <a:fld id="{823B5078-8307-4F1D-866B-D3BE991AB97B}" type="slidenum">
              <a:rPr lang="zh-TW" altLang="en-US" smtClean="0">
                <a:solidFill>
                  <a:prstClr val="black">
                    <a:tint val="75000"/>
                  </a:prstClr>
                </a:solidFill>
              </a:rPr>
              <a:pPr eaLnBrk="0" fontAlgn="base" hangingPunct="0">
                <a:spcBef>
                  <a:spcPct val="0"/>
                </a:spcBef>
                <a:spcAft>
                  <a:spcPct val="0"/>
                </a:spcAft>
                <a:defRPr/>
              </a:pPr>
              <a:t>‹#›</a:t>
            </a:fld>
            <a:endParaRPr lang="zh-TW" altLang="en-US">
              <a:solidFill>
                <a:prstClr val="black">
                  <a:tint val="75000"/>
                </a:prstClr>
              </a:solidFill>
            </a:endParaRPr>
          </a:p>
        </p:txBody>
      </p:sp>
    </p:spTree>
    <p:extLst>
      <p:ext uri="{BB962C8B-B14F-4D97-AF65-F5344CB8AC3E}">
        <p14:creationId xmlns:p14="http://schemas.microsoft.com/office/powerpoint/2010/main" val="14369325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pPr eaLnBrk="0" fontAlgn="base" hangingPunct="0">
              <a:spcBef>
                <a:spcPct val="0"/>
              </a:spcBef>
              <a:spcAft>
                <a:spcPct val="0"/>
              </a:spcAft>
              <a:defRPr/>
            </a:pPr>
            <a:fld id="{3A08E0C2-333A-4F80-82F8-E5CAE6C28C59}" type="datetimeFigureOut">
              <a:rPr lang="zh-TW" altLang="en-US" smtClean="0">
                <a:solidFill>
                  <a:prstClr val="black">
                    <a:tint val="75000"/>
                  </a:prstClr>
                </a:solidFill>
              </a:rPr>
              <a:pPr eaLnBrk="0" fontAlgn="base" hangingPunct="0">
                <a:spcBef>
                  <a:spcPct val="0"/>
                </a:spcBef>
                <a:spcAft>
                  <a:spcPct val="0"/>
                </a:spcAft>
                <a:defRPr/>
              </a:pPr>
              <a:t>2020/3/10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pPr eaLnBrk="0" fontAlgn="base" hangingPunct="0">
              <a:spcBef>
                <a:spcPct val="0"/>
              </a:spcBef>
              <a:spcAft>
                <a:spcPct val="0"/>
              </a:spcAft>
              <a:defRPr/>
            </a:pPr>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pPr eaLnBrk="0" fontAlgn="base" hangingPunct="0">
              <a:spcBef>
                <a:spcPct val="0"/>
              </a:spcBef>
              <a:spcAft>
                <a:spcPct val="0"/>
              </a:spcAft>
              <a:defRPr/>
            </a:pPr>
            <a:fld id="{823B5078-8307-4F1D-866B-D3BE991AB97B}" type="slidenum">
              <a:rPr lang="zh-TW" altLang="en-US" smtClean="0">
                <a:solidFill>
                  <a:prstClr val="black">
                    <a:tint val="75000"/>
                  </a:prstClr>
                </a:solidFill>
              </a:rPr>
              <a:pPr eaLnBrk="0" fontAlgn="base" hangingPunct="0">
                <a:spcBef>
                  <a:spcPct val="0"/>
                </a:spcBef>
                <a:spcAft>
                  <a:spcPct val="0"/>
                </a:spcAft>
                <a:defRPr/>
              </a:pPr>
              <a:t>‹#›</a:t>
            </a:fld>
            <a:endParaRPr lang="zh-TW" altLang="en-US">
              <a:solidFill>
                <a:prstClr val="black">
                  <a:tint val="75000"/>
                </a:prstClr>
              </a:solidFill>
            </a:endParaRPr>
          </a:p>
        </p:txBody>
      </p:sp>
    </p:spTree>
    <p:extLst>
      <p:ext uri="{BB962C8B-B14F-4D97-AF65-F5344CB8AC3E}">
        <p14:creationId xmlns:p14="http://schemas.microsoft.com/office/powerpoint/2010/main" val="5884923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pPr eaLnBrk="0" fontAlgn="base" hangingPunct="0">
              <a:spcBef>
                <a:spcPct val="0"/>
              </a:spcBef>
              <a:spcAft>
                <a:spcPct val="0"/>
              </a:spcAft>
              <a:defRPr/>
            </a:pPr>
            <a:fld id="{3A08E0C2-333A-4F80-82F8-E5CAE6C28C59}" type="datetimeFigureOut">
              <a:rPr lang="zh-TW" altLang="en-US" smtClean="0">
                <a:solidFill>
                  <a:prstClr val="black">
                    <a:tint val="75000"/>
                  </a:prstClr>
                </a:solidFill>
              </a:rPr>
              <a:pPr eaLnBrk="0" fontAlgn="base" hangingPunct="0">
                <a:spcBef>
                  <a:spcPct val="0"/>
                </a:spcBef>
                <a:spcAft>
                  <a:spcPct val="0"/>
                </a:spcAft>
                <a:defRPr/>
              </a:pPr>
              <a:t>2020/3/10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pPr eaLnBrk="0" fontAlgn="base" hangingPunct="0">
              <a:spcBef>
                <a:spcPct val="0"/>
              </a:spcBef>
              <a:spcAft>
                <a:spcPct val="0"/>
              </a:spcAft>
              <a:defRPr/>
            </a:pPr>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pPr eaLnBrk="0" fontAlgn="base" hangingPunct="0">
              <a:spcBef>
                <a:spcPct val="0"/>
              </a:spcBef>
              <a:spcAft>
                <a:spcPct val="0"/>
              </a:spcAft>
              <a:defRPr/>
            </a:pPr>
            <a:fld id="{823B5078-8307-4F1D-866B-D3BE991AB97B}" type="slidenum">
              <a:rPr lang="zh-TW" altLang="en-US" smtClean="0">
                <a:solidFill>
                  <a:prstClr val="black">
                    <a:tint val="75000"/>
                  </a:prstClr>
                </a:solidFill>
              </a:rPr>
              <a:pPr eaLnBrk="0" fontAlgn="base" hangingPunct="0">
                <a:spcBef>
                  <a:spcPct val="0"/>
                </a:spcBef>
                <a:spcAft>
                  <a:spcPct val="0"/>
                </a:spcAft>
                <a:defRPr/>
              </a:pPr>
              <a:t>‹#›</a:t>
            </a:fld>
            <a:endParaRPr lang="zh-TW" altLang="en-US">
              <a:solidFill>
                <a:prstClr val="black">
                  <a:tint val="75000"/>
                </a:prstClr>
              </a:solidFill>
            </a:endParaRPr>
          </a:p>
        </p:txBody>
      </p:sp>
    </p:spTree>
    <p:extLst>
      <p:ext uri="{BB962C8B-B14F-4D97-AF65-F5344CB8AC3E}">
        <p14:creationId xmlns:p14="http://schemas.microsoft.com/office/powerpoint/2010/main" val="33377177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eaLnBrk="0" fontAlgn="base" hangingPunct="0">
              <a:spcBef>
                <a:spcPct val="0"/>
              </a:spcBef>
              <a:spcAft>
                <a:spcPct val="0"/>
              </a:spcAft>
              <a:defRPr/>
            </a:pPr>
            <a:fld id="{3A08E0C2-333A-4F80-82F8-E5CAE6C28C59}" type="datetimeFigureOut">
              <a:rPr lang="zh-TW" altLang="en-US" smtClean="0">
                <a:solidFill>
                  <a:prstClr val="black">
                    <a:tint val="75000"/>
                  </a:prstClr>
                </a:solidFill>
              </a:rPr>
              <a:pPr eaLnBrk="0" fontAlgn="base" hangingPunct="0">
                <a:spcBef>
                  <a:spcPct val="0"/>
                </a:spcBef>
                <a:spcAft>
                  <a:spcPct val="0"/>
                </a:spcAft>
                <a:def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pPr eaLnBrk="0" fontAlgn="base" hangingPunct="0">
              <a:spcBef>
                <a:spcPct val="0"/>
              </a:spcBef>
              <a:spcAft>
                <a:spcPct val="0"/>
              </a:spcAft>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pPr eaLnBrk="0" fontAlgn="base" hangingPunct="0">
              <a:spcBef>
                <a:spcPct val="0"/>
              </a:spcBef>
              <a:spcAft>
                <a:spcPct val="0"/>
              </a:spcAft>
              <a:defRPr/>
            </a:pPr>
            <a:fld id="{823B5078-8307-4F1D-866B-D3BE991AB97B}" type="slidenum">
              <a:rPr lang="zh-TW" altLang="en-US" smtClean="0">
                <a:solidFill>
                  <a:prstClr val="black">
                    <a:tint val="75000"/>
                  </a:prstClr>
                </a:solidFill>
              </a:rPr>
              <a:pPr eaLnBrk="0" fontAlgn="base" hangingPunct="0">
                <a:spcBef>
                  <a:spcPct val="0"/>
                </a:spcBef>
                <a:spcAft>
                  <a:spcPct val="0"/>
                </a:spcAft>
                <a:defRPr/>
              </a:pPr>
              <a:t>‹#›</a:t>
            </a:fld>
            <a:endParaRPr lang="zh-TW" altLang="en-US">
              <a:solidFill>
                <a:prstClr val="black">
                  <a:tint val="75000"/>
                </a:prstClr>
              </a:solidFill>
            </a:endParaRPr>
          </a:p>
        </p:txBody>
      </p:sp>
    </p:spTree>
    <p:extLst>
      <p:ext uri="{BB962C8B-B14F-4D97-AF65-F5344CB8AC3E}">
        <p14:creationId xmlns:p14="http://schemas.microsoft.com/office/powerpoint/2010/main" val="18320600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eaLnBrk="0" fontAlgn="base" hangingPunct="0">
              <a:spcBef>
                <a:spcPct val="0"/>
              </a:spcBef>
              <a:spcAft>
                <a:spcPct val="0"/>
              </a:spcAft>
              <a:defRPr/>
            </a:pPr>
            <a:fld id="{3A08E0C2-333A-4F80-82F8-E5CAE6C28C59}" type="datetimeFigureOut">
              <a:rPr lang="zh-TW" altLang="en-US" smtClean="0">
                <a:solidFill>
                  <a:prstClr val="black">
                    <a:tint val="75000"/>
                  </a:prstClr>
                </a:solidFill>
              </a:rPr>
              <a:pPr eaLnBrk="0" fontAlgn="base" hangingPunct="0">
                <a:spcBef>
                  <a:spcPct val="0"/>
                </a:spcBef>
                <a:spcAft>
                  <a:spcPct val="0"/>
                </a:spcAft>
                <a:def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pPr eaLnBrk="0" fontAlgn="base" hangingPunct="0">
              <a:spcBef>
                <a:spcPct val="0"/>
              </a:spcBef>
              <a:spcAft>
                <a:spcPct val="0"/>
              </a:spcAft>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pPr eaLnBrk="0" fontAlgn="base" hangingPunct="0">
              <a:spcBef>
                <a:spcPct val="0"/>
              </a:spcBef>
              <a:spcAft>
                <a:spcPct val="0"/>
              </a:spcAft>
              <a:defRPr/>
            </a:pPr>
            <a:fld id="{823B5078-8307-4F1D-866B-D3BE991AB97B}" type="slidenum">
              <a:rPr lang="zh-TW" altLang="en-US" smtClean="0">
                <a:solidFill>
                  <a:prstClr val="black">
                    <a:tint val="75000"/>
                  </a:prstClr>
                </a:solidFill>
              </a:rPr>
              <a:pPr eaLnBrk="0" fontAlgn="base" hangingPunct="0">
                <a:spcBef>
                  <a:spcPct val="0"/>
                </a:spcBef>
                <a:spcAft>
                  <a:spcPct val="0"/>
                </a:spcAft>
                <a:defRPr/>
              </a:pPr>
              <a:t>‹#›</a:t>
            </a:fld>
            <a:endParaRPr lang="zh-TW" altLang="en-US">
              <a:solidFill>
                <a:prstClr val="black">
                  <a:tint val="75000"/>
                </a:prstClr>
              </a:solidFill>
            </a:endParaRPr>
          </a:p>
        </p:txBody>
      </p:sp>
    </p:spTree>
    <p:extLst>
      <p:ext uri="{BB962C8B-B14F-4D97-AF65-F5344CB8AC3E}">
        <p14:creationId xmlns:p14="http://schemas.microsoft.com/office/powerpoint/2010/main" val="23687778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en-US"/>
          </a:p>
        </p:txBody>
      </p:sp>
      <p:sp>
        <p:nvSpPr>
          <p:cNvPr id="6"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7F711122-8C7F-4AE8-A794-0EF81405269D}" type="slidenum">
              <a:rPr lang="en-US" altLang="en-US"/>
              <a:pPr>
                <a:defRPr/>
              </a:pPr>
              <a:t>‹#›</a:t>
            </a:fld>
            <a:endParaRPr lang="en-US" altLang="en-US"/>
          </a:p>
        </p:txBody>
      </p:sp>
    </p:spTree>
    <p:extLst>
      <p:ext uri="{BB962C8B-B14F-4D97-AF65-F5344CB8AC3E}">
        <p14:creationId xmlns:p14="http://schemas.microsoft.com/office/powerpoint/2010/main" val="3433855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40317" y="365126"/>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40318" y="2505075"/>
            <a:ext cx="5158316"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71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8" name="頁尾版面配置區 7"/>
          <p:cNvSpPr>
            <a:spLocks noGrp="1"/>
          </p:cNvSpPr>
          <p:nvPr>
            <p:ph type="ftr" sz="quarter" idx="11"/>
          </p:nvPr>
        </p:nvSpPr>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9" name="投影片編號版面配置區 8"/>
          <p:cNvSpPr>
            <a:spLocks noGrp="1"/>
          </p:cNvSpPr>
          <p:nvPr>
            <p:ph type="sldNum" sz="quarter" idx="12"/>
          </p:nvPr>
        </p:nvSpPr>
        <p:spPr/>
        <p:txBody>
          <a:bodyPr/>
          <a:lstStyle>
            <a:lvl1pPr>
              <a:defRPr/>
            </a:lvl1pPr>
          </a:lstStyle>
          <a:p>
            <a:pPr eaLnBrk="0" fontAlgn="base" hangingPunct="0">
              <a:spcBef>
                <a:spcPct val="0"/>
              </a:spcBef>
              <a:spcAft>
                <a:spcPct val="0"/>
              </a:spcAft>
              <a:defRPr/>
            </a:pPr>
            <a:fld id="{FFBEA603-87FA-4C38-A7AE-A73555691884}" type="slidenum">
              <a:rPr lang="en-US" altLang="zh-TW">
                <a:solidFill>
                  <a:srgbClr val="000000"/>
                </a:solidFill>
                <a:latin typeface="Calibri" panose="020F0502020204030204" pitchFamily="34" charset="0"/>
              </a:rPr>
              <a:pPr eaLnBrk="0" fontAlgn="base" hangingPunct="0">
                <a:spcBef>
                  <a:spcPct val="0"/>
                </a:spcBef>
                <a:spcAft>
                  <a:spcPct val="0"/>
                </a:spcAft>
                <a:defRPr/>
              </a:pPr>
              <a:t>‹#›</a:t>
            </a:fld>
            <a:endParaRPr lang="en-US" altLang="zh-TW">
              <a:solidFill>
                <a:srgbClr val="000000"/>
              </a:solidFill>
              <a:latin typeface="Calibri" panose="020F0502020204030204" pitchFamily="34" charset="0"/>
            </a:endParaRPr>
          </a:p>
        </p:txBody>
      </p:sp>
    </p:spTree>
    <p:extLst>
      <p:ext uri="{BB962C8B-B14F-4D97-AF65-F5344CB8AC3E}">
        <p14:creationId xmlns:p14="http://schemas.microsoft.com/office/powerpoint/2010/main" val="1594521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en-US"/>
          </a:p>
        </p:txBody>
      </p:sp>
      <p:sp>
        <p:nvSpPr>
          <p:cNvPr id="6"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36BE98DB-53BC-4C0A-9269-46E311BC0C5C}" type="slidenum">
              <a:rPr lang="en-US" altLang="en-US"/>
              <a:pPr>
                <a:defRPr/>
              </a:pPr>
              <a:t>‹#›</a:t>
            </a:fld>
            <a:endParaRPr lang="en-US" altLang="en-US"/>
          </a:p>
        </p:txBody>
      </p:sp>
    </p:spTree>
    <p:extLst>
      <p:ext uri="{BB962C8B-B14F-4D97-AF65-F5344CB8AC3E}">
        <p14:creationId xmlns:p14="http://schemas.microsoft.com/office/powerpoint/2010/main" val="27739736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en-US"/>
          </a:p>
        </p:txBody>
      </p:sp>
      <p:sp>
        <p:nvSpPr>
          <p:cNvPr id="6"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AA1AC247-FAA0-45D3-9999-9AC3ACEDA983}" type="slidenum">
              <a:rPr lang="en-US" altLang="en-US"/>
              <a:pPr>
                <a:defRPr/>
              </a:pPr>
              <a:t>‹#›</a:t>
            </a:fld>
            <a:endParaRPr lang="en-US" altLang="en-US"/>
          </a:p>
        </p:txBody>
      </p:sp>
    </p:spTree>
    <p:extLst>
      <p:ext uri="{BB962C8B-B14F-4D97-AF65-F5344CB8AC3E}">
        <p14:creationId xmlns:p14="http://schemas.microsoft.com/office/powerpoint/2010/main" val="13237580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en-US"/>
          </a:p>
        </p:txBody>
      </p:sp>
      <p:sp>
        <p:nvSpPr>
          <p:cNvPr id="6"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en-US"/>
          </a:p>
        </p:txBody>
      </p:sp>
      <p:sp>
        <p:nvSpPr>
          <p:cNvPr id="7"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DE23B618-2805-4E57-87DF-8A15C0852F42}" type="slidenum">
              <a:rPr lang="en-US" altLang="en-US"/>
              <a:pPr>
                <a:defRPr/>
              </a:pPr>
              <a:t>‹#›</a:t>
            </a:fld>
            <a:endParaRPr lang="en-US" altLang="en-US"/>
          </a:p>
        </p:txBody>
      </p:sp>
    </p:spTree>
    <p:extLst>
      <p:ext uri="{BB962C8B-B14F-4D97-AF65-F5344CB8AC3E}">
        <p14:creationId xmlns:p14="http://schemas.microsoft.com/office/powerpoint/2010/main" val="1665522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en-US"/>
          </a:p>
        </p:txBody>
      </p:sp>
      <p:sp>
        <p:nvSpPr>
          <p:cNvPr id="8"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561F0B54-B9FE-415C-99EF-E09B5053961D}" type="slidenum">
              <a:rPr lang="en-US" altLang="en-US"/>
              <a:pPr>
                <a:defRPr/>
              </a:pPr>
              <a:t>‹#›</a:t>
            </a:fld>
            <a:endParaRPr lang="en-US" altLang="en-US"/>
          </a:p>
        </p:txBody>
      </p:sp>
    </p:spTree>
    <p:extLst>
      <p:ext uri="{BB962C8B-B14F-4D97-AF65-F5344CB8AC3E}">
        <p14:creationId xmlns:p14="http://schemas.microsoft.com/office/powerpoint/2010/main" val="5785081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en-US"/>
          </a:p>
        </p:txBody>
      </p:sp>
      <p:sp>
        <p:nvSpPr>
          <p:cNvPr id="4"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en-US"/>
          </a:p>
        </p:txBody>
      </p:sp>
      <p:sp>
        <p:nvSpPr>
          <p:cNvPr id="5"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05D755BA-6D4B-4F9E-B567-BEF2133D8427}" type="slidenum">
              <a:rPr lang="en-US" altLang="en-US"/>
              <a:pPr>
                <a:defRPr/>
              </a:pPr>
              <a:t>‹#›</a:t>
            </a:fld>
            <a:endParaRPr lang="en-US" altLang="en-US"/>
          </a:p>
        </p:txBody>
      </p:sp>
    </p:spTree>
    <p:extLst>
      <p:ext uri="{BB962C8B-B14F-4D97-AF65-F5344CB8AC3E}">
        <p14:creationId xmlns:p14="http://schemas.microsoft.com/office/powerpoint/2010/main" val="8555603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en-US"/>
          </a:p>
        </p:txBody>
      </p:sp>
      <p:sp>
        <p:nvSpPr>
          <p:cNvPr id="3"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en-US"/>
          </a:p>
        </p:txBody>
      </p:sp>
      <p:sp>
        <p:nvSpPr>
          <p:cNvPr id="4"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DCB3D672-3AED-439C-931C-BB0A041C81FF}" type="slidenum">
              <a:rPr lang="en-US" altLang="en-US"/>
              <a:pPr>
                <a:defRPr/>
              </a:pPr>
              <a:t>‹#›</a:t>
            </a:fld>
            <a:endParaRPr lang="en-US" altLang="en-US"/>
          </a:p>
        </p:txBody>
      </p:sp>
    </p:spTree>
    <p:extLst>
      <p:ext uri="{BB962C8B-B14F-4D97-AF65-F5344CB8AC3E}">
        <p14:creationId xmlns:p14="http://schemas.microsoft.com/office/powerpoint/2010/main" val="28264242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en-US"/>
          </a:p>
        </p:txBody>
      </p:sp>
      <p:sp>
        <p:nvSpPr>
          <p:cNvPr id="6"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en-US"/>
          </a:p>
        </p:txBody>
      </p:sp>
      <p:sp>
        <p:nvSpPr>
          <p:cNvPr id="7"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B182B2C7-FCCE-4F35-8706-760C1754137A}" type="slidenum">
              <a:rPr lang="en-US" altLang="en-US"/>
              <a:pPr>
                <a:defRPr/>
              </a:pPr>
              <a:t>‹#›</a:t>
            </a:fld>
            <a:endParaRPr lang="en-US" altLang="en-US"/>
          </a:p>
        </p:txBody>
      </p:sp>
    </p:spTree>
    <p:extLst>
      <p:ext uri="{BB962C8B-B14F-4D97-AF65-F5344CB8AC3E}">
        <p14:creationId xmlns:p14="http://schemas.microsoft.com/office/powerpoint/2010/main" val="4106118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en-US"/>
          </a:p>
        </p:txBody>
      </p:sp>
      <p:sp>
        <p:nvSpPr>
          <p:cNvPr id="6"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en-US"/>
          </a:p>
        </p:txBody>
      </p:sp>
      <p:sp>
        <p:nvSpPr>
          <p:cNvPr id="7"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53298FCB-0810-46C6-90DB-D5AB12420740}" type="slidenum">
              <a:rPr lang="en-US" altLang="en-US"/>
              <a:pPr>
                <a:defRPr/>
              </a:pPr>
              <a:t>‹#›</a:t>
            </a:fld>
            <a:endParaRPr lang="en-US" altLang="en-US"/>
          </a:p>
        </p:txBody>
      </p:sp>
    </p:spTree>
    <p:extLst>
      <p:ext uri="{BB962C8B-B14F-4D97-AF65-F5344CB8AC3E}">
        <p14:creationId xmlns:p14="http://schemas.microsoft.com/office/powerpoint/2010/main" val="3629084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en-US"/>
          </a:p>
        </p:txBody>
      </p:sp>
      <p:sp>
        <p:nvSpPr>
          <p:cNvPr id="6"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E7975040-075F-40E8-8A7F-CEF4D8D4BA42}" type="slidenum">
              <a:rPr lang="en-US" altLang="en-US"/>
              <a:pPr>
                <a:defRPr/>
              </a:pPr>
              <a:t>‹#›</a:t>
            </a:fld>
            <a:endParaRPr lang="en-US" altLang="en-US"/>
          </a:p>
        </p:txBody>
      </p:sp>
    </p:spTree>
    <p:extLst>
      <p:ext uri="{BB962C8B-B14F-4D97-AF65-F5344CB8AC3E}">
        <p14:creationId xmlns:p14="http://schemas.microsoft.com/office/powerpoint/2010/main" val="34508306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en-US"/>
          </a:p>
        </p:txBody>
      </p:sp>
      <p:sp>
        <p:nvSpPr>
          <p:cNvPr id="6"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F9939E3D-75F8-4587-A95B-F7864FCCE62B}" type="slidenum">
              <a:rPr lang="en-US" altLang="en-US"/>
              <a:pPr>
                <a:defRPr/>
              </a:pPr>
              <a:t>‹#›</a:t>
            </a:fld>
            <a:endParaRPr lang="en-US" altLang="en-US"/>
          </a:p>
        </p:txBody>
      </p:sp>
    </p:spTree>
    <p:extLst>
      <p:ext uri="{BB962C8B-B14F-4D97-AF65-F5344CB8AC3E}">
        <p14:creationId xmlns:p14="http://schemas.microsoft.com/office/powerpoint/2010/main" val="1642648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4" name="頁尾版面配置區 3"/>
          <p:cNvSpPr>
            <a:spLocks noGrp="1"/>
          </p:cNvSpPr>
          <p:nvPr>
            <p:ph type="ftr" sz="quarter" idx="11"/>
          </p:nvPr>
        </p:nvSpPr>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5" name="投影片編號版面配置區 4"/>
          <p:cNvSpPr>
            <a:spLocks noGrp="1"/>
          </p:cNvSpPr>
          <p:nvPr>
            <p:ph type="sldNum" sz="quarter" idx="12"/>
          </p:nvPr>
        </p:nvSpPr>
        <p:spPr/>
        <p:txBody>
          <a:bodyPr/>
          <a:lstStyle>
            <a:lvl1pPr>
              <a:defRPr/>
            </a:lvl1pPr>
          </a:lstStyle>
          <a:p>
            <a:pPr eaLnBrk="0" fontAlgn="base" hangingPunct="0">
              <a:spcBef>
                <a:spcPct val="0"/>
              </a:spcBef>
              <a:spcAft>
                <a:spcPct val="0"/>
              </a:spcAft>
              <a:defRPr/>
            </a:pPr>
            <a:fld id="{AFE82451-76C1-4DDA-AECB-E00AA3CA45A5}" type="slidenum">
              <a:rPr lang="en-US" altLang="zh-TW">
                <a:solidFill>
                  <a:srgbClr val="000000"/>
                </a:solidFill>
                <a:latin typeface="Calibri" panose="020F0502020204030204" pitchFamily="34" charset="0"/>
              </a:rPr>
              <a:pPr eaLnBrk="0" fontAlgn="base" hangingPunct="0">
                <a:spcBef>
                  <a:spcPct val="0"/>
                </a:spcBef>
                <a:spcAft>
                  <a:spcPct val="0"/>
                </a:spcAft>
                <a:defRPr/>
              </a:pPr>
              <a:t>‹#›</a:t>
            </a:fld>
            <a:endParaRPr lang="en-US" altLang="zh-TW">
              <a:solidFill>
                <a:srgbClr val="000000"/>
              </a:solidFill>
              <a:latin typeface="Calibri" panose="020F0502020204030204" pitchFamily="34" charset="0"/>
            </a:endParaRPr>
          </a:p>
        </p:txBody>
      </p:sp>
    </p:spTree>
    <p:extLst>
      <p:ext uri="{BB962C8B-B14F-4D97-AF65-F5344CB8AC3E}">
        <p14:creationId xmlns:p14="http://schemas.microsoft.com/office/powerpoint/2010/main" val="1594863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lvl1pPr fontAlgn="auto">
              <a:spcBef>
                <a:spcPts val="0"/>
              </a:spcBef>
              <a:spcAft>
                <a:spcPts val="0"/>
              </a:spcAft>
              <a:defRPr/>
            </a:lvl1pPr>
          </a:lstStyle>
          <a:p>
            <a:pPr>
              <a:defRPr/>
            </a:pPr>
            <a:endParaRPr lang="en-US" altLang="zh-TW"/>
          </a:p>
        </p:txBody>
      </p:sp>
      <p:sp>
        <p:nvSpPr>
          <p:cNvPr id="5" name="頁尾版面配置區 4"/>
          <p:cNvSpPr>
            <a:spLocks noGrp="1"/>
          </p:cNvSpPr>
          <p:nvPr>
            <p:ph type="ftr" sz="quarter" idx="11"/>
          </p:nvPr>
        </p:nvSpPr>
        <p:spPr/>
        <p:txBody>
          <a:bodyPr/>
          <a:lstStyle>
            <a:lvl1pPr fontAlgn="auto">
              <a:spcBef>
                <a:spcPts val="0"/>
              </a:spcBef>
              <a:spcAft>
                <a:spcPts val="0"/>
              </a:spcAft>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fontAlgn="auto">
              <a:spcBef>
                <a:spcPts val="0"/>
              </a:spcBef>
              <a:spcAft>
                <a:spcPts val="0"/>
              </a:spcAft>
              <a:defRPr/>
            </a:lvl1pPr>
          </a:lstStyle>
          <a:p>
            <a:pPr>
              <a:defRPr/>
            </a:pPr>
            <a:fld id="{AC7CD572-D76B-43F2-BA1B-1CCF7385A83E}" type="slidenum">
              <a:rPr lang="en-US" altLang="zh-TW"/>
              <a:pPr>
                <a:defRPr/>
              </a:pPr>
              <a:t>‹#›</a:t>
            </a:fld>
            <a:endParaRPr lang="en-US" altLang="zh-TW"/>
          </a:p>
        </p:txBody>
      </p:sp>
    </p:spTree>
    <p:extLst>
      <p:ext uri="{BB962C8B-B14F-4D97-AF65-F5344CB8AC3E}">
        <p14:creationId xmlns:p14="http://schemas.microsoft.com/office/powerpoint/2010/main" val="38306664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fontAlgn="auto">
              <a:spcBef>
                <a:spcPts val="0"/>
              </a:spcBef>
              <a:spcAft>
                <a:spcPts val="0"/>
              </a:spcAft>
              <a:defRPr/>
            </a:lvl1pPr>
          </a:lstStyle>
          <a:p>
            <a:pPr>
              <a:defRPr/>
            </a:pPr>
            <a:endParaRPr lang="en-US" altLang="zh-TW"/>
          </a:p>
        </p:txBody>
      </p:sp>
      <p:sp>
        <p:nvSpPr>
          <p:cNvPr id="5" name="頁尾版面配置區 4"/>
          <p:cNvSpPr>
            <a:spLocks noGrp="1"/>
          </p:cNvSpPr>
          <p:nvPr>
            <p:ph type="ftr" sz="quarter" idx="11"/>
          </p:nvPr>
        </p:nvSpPr>
        <p:spPr/>
        <p:txBody>
          <a:bodyPr/>
          <a:lstStyle>
            <a:lvl1pPr fontAlgn="auto">
              <a:spcBef>
                <a:spcPts val="0"/>
              </a:spcBef>
              <a:spcAft>
                <a:spcPts val="0"/>
              </a:spcAft>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fontAlgn="auto">
              <a:spcBef>
                <a:spcPts val="0"/>
              </a:spcBef>
              <a:spcAft>
                <a:spcPts val="0"/>
              </a:spcAft>
              <a:defRPr/>
            </a:lvl1pPr>
          </a:lstStyle>
          <a:p>
            <a:pPr>
              <a:defRPr/>
            </a:pPr>
            <a:fld id="{ED0D2ACE-11EA-4431-8C88-5C140E36919E}" type="slidenum">
              <a:rPr lang="en-US" altLang="zh-TW"/>
              <a:pPr>
                <a:defRPr/>
              </a:pPr>
              <a:t>‹#›</a:t>
            </a:fld>
            <a:endParaRPr lang="en-US" altLang="zh-TW"/>
          </a:p>
        </p:txBody>
      </p:sp>
    </p:spTree>
    <p:extLst>
      <p:ext uri="{BB962C8B-B14F-4D97-AF65-F5344CB8AC3E}">
        <p14:creationId xmlns:p14="http://schemas.microsoft.com/office/powerpoint/2010/main" val="6500921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615" y="1709739"/>
            <a:ext cx="10515601"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615" y="4589464"/>
            <a:ext cx="10515601"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fontAlgn="auto">
              <a:spcBef>
                <a:spcPts val="0"/>
              </a:spcBef>
              <a:spcAft>
                <a:spcPts val="0"/>
              </a:spcAft>
              <a:defRPr/>
            </a:lvl1pPr>
          </a:lstStyle>
          <a:p>
            <a:pPr>
              <a:defRPr/>
            </a:pPr>
            <a:endParaRPr lang="en-US" altLang="zh-TW"/>
          </a:p>
        </p:txBody>
      </p:sp>
      <p:sp>
        <p:nvSpPr>
          <p:cNvPr id="5" name="頁尾版面配置區 4"/>
          <p:cNvSpPr>
            <a:spLocks noGrp="1"/>
          </p:cNvSpPr>
          <p:nvPr>
            <p:ph type="ftr" sz="quarter" idx="11"/>
          </p:nvPr>
        </p:nvSpPr>
        <p:spPr/>
        <p:txBody>
          <a:bodyPr/>
          <a:lstStyle>
            <a:lvl1pPr fontAlgn="auto">
              <a:spcBef>
                <a:spcPts val="0"/>
              </a:spcBef>
              <a:spcAft>
                <a:spcPts val="0"/>
              </a:spcAft>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fontAlgn="auto">
              <a:spcBef>
                <a:spcPts val="0"/>
              </a:spcBef>
              <a:spcAft>
                <a:spcPts val="0"/>
              </a:spcAft>
              <a:defRPr/>
            </a:lvl1pPr>
          </a:lstStyle>
          <a:p>
            <a:pPr>
              <a:defRPr/>
            </a:pPr>
            <a:fld id="{68D12806-2688-454F-B58D-85CCBB41EED4}" type="slidenum">
              <a:rPr lang="en-US" altLang="zh-TW"/>
              <a:pPr>
                <a:defRPr/>
              </a:pPr>
              <a:t>‹#›</a:t>
            </a:fld>
            <a:endParaRPr lang="en-US" altLang="zh-TW"/>
          </a:p>
        </p:txBody>
      </p:sp>
    </p:spTree>
    <p:extLst>
      <p:ext uri="{BB962C8B-B14F-4D97-AF65-F5344CB8AC3E}">
        <p14:creationId xmlns:p14="http://schemas.microsoft.com/office/powerpoint/2010/main" val="24722277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914401" y="1981200"/>
            <a:ext cx="5091289" cy="41148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86312" y="1981200"/>
            <a:ext cx="5091289" cy="41148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fontAlgn="auto">
              <a:spcBef>
                <a:spcPts val="0"/>
              </a:spcBef>
              <a:spcAft>
                <a:spcPts val="0"/>
              </a:spcAft>
              <a:defRPr/>
            </a:lvl1pPr>
          </a:lstStyle>
          <a:p>
            <a:pPr>
              <a:defRPr/>
            </a:pPr>
            <a:endParaRPr lang="en-US" altLang="zh-TW"/>
          </a:p>
        </p:txBody>
      </p:sp>
      <p:sp>
        <p:nvSpPr>
          <p:cNvPr id="6" name="頁尾版面配置區 5"/>
          <p:cNvSpPr>
            <a:spLocks noGrp="1"/>
          </p:cNvSpPr>
          <p:nvPr>
            <p:ph type="ftr" sz="quarter" idx="11"/>
          </p:nvPr>
        </p:nvSpPr>
        <p:spPr/>
        <p:txBody>
          <a:bodyPr/>
          <a:lstStyle>
            <a:lvl1pPr fontAlgn="auto">
              <a:spcBef>
                <a:spcPts val="0"/>
              </a:spcBef>
              <a:spcAft>
                <a:spcPts val="0"/>
              </a:spcAft>
              <a:defRPr/>
            </a:lvl1pPr>
          </a:lstStyle>
          <a:p>
            <a:pPr>
              <a:defRPr/>
            </a:pPr>
            <a:endParaRPr lang="en-US" altLang="zh-TW"/>
          </a:p>
        </p:txBody>
      </p:sp>
      <p:sp>
        <p:nvSpPr>
          <p:cNvPr id="7" name="投影片編號版面配置區 6"/>
          <p:cNvSpPr>
            <a:spLocks noGrp="1"/>
          </p:cNvSpPr>
          <p:nvPr>
            <p:ph type="sldNum" sz="quarter" idx="12"/>
          </p:nvPr>
        </p:nvSpPr>
        <p:spPr/>
        <p:txBody>
          <a:bodyPr/>
          <a:lstStyle>
            <a:lvl1pPr fontAlgn="auto">
              <a:spcBef>
                <a:spcPts val="0"/>
              </a:spcBef>
              <a:spcAft>
                <a:spcPts val="0"/>
              </a:spcAft>
              <a:defRPr/>
            </a:lvl1pPr>
          </a:lstStyle>
          <a:p>
            <a:pPr>
              <a:defRPr/>
            </a:pPr>
            <a:fld id="{65E80EBC-6A46-48A5-8D55-6309ED519124}" type="slidenum">
              <a:rPr lang="en-US" altLang="zh-TW"/>
              <a:pPr>
                <a:defRPr/>
              </a:pPr>
              <a:t>‹#›</a:t>
            </a:fld>
            <a:endParaRPr lang="en-US" altLang="zh-TW"/>
          </a:p>
        </p:txBody>
      </p:sp>
    </p:spTree>
    <p:extLst>
      <p:ext uri="{BB962C8B-B14F-4D97-AF65-F5344CB8AC3E}">
        <p14:creationId xmlns:p14="http://schemas.microsoft.com/office/powerpoint/2010/main" val="33733510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141" y="365126"/>
            <a:ext cx="10515601"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141" y="1681163"/>
            <a:ext cx="515902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141" y="2505075"/>
            <a:ext cx="5159022"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3142"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3142" y="2505075"/>
            <a:ext cx="518160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fontAlgn="auto">
              <a:spcBef>
                <a:spcPts val="0"/>
              </a:spcBef>
              <a:spcAft>
                <a:spcPts val="0"/>
              </a:spcAft>
              <a:defRPr/>
            </a:lvl1pPr>
          </a:lstStyle>
          <a:p>
            <a:pPr>
              <a:defRPr/>
            </a:pPr>
            <a:endParaRPr lang="en-US" altLang="zh-TW"/>
          </a:p>
        </p:txBody>
      </p:sp>
      <p:sp>
        <p:nvSpPr>
          <p:cNvPr id="8" name="頁尾版面配置區 7"/>
          <p:cNvSpPr>
            <a:spLocks noGrp="1"/>
          </p:cNvSpPr>
          <p:nvPr>
            <p:ph type="ftr" sz="quarter" idx="11"/>
          </p:nvPr>
        </p:nvSpPr>
        <p:spPr/>
        <p:txBody>
          <a:bodyPr/>
          <a:lstStyle>
            <a:lvl1pPr fontAlgn="auto">
              <a:spcBef>
                <a:spcPts val="0"/>
              </a:spcBef>
              <a:spcAft>
                <a:spcPts val="0"/>
              </a:spcAft>
              <a:defRPr/>
            </a:lvl1pPr>
          </a:lstStyle>
          <a:p>
            <a:pPr>
              <a:defRPr/>
            </a:pPr>
            <a:endParaRPr lang="en-US" altLang="zh-TW"/>
          </a:p>
        </p:txBody>
      </p:sp>
      <p:sp>
        <p:nvSpPr>
          <p:cNvPr id="9" name="投影片編號版面配置區 8"/>
          <p:cNvSpPr>
            <a:spLocks noGrp="1"/>
          </p:cNvSpPr>
          <p:nvPr>
            <p:ph type="sldNum" sz="quarter" idx="12"/>
          </p:nvPr>
        </p:nvSpPr>
        <p:spPr/>
        <p:txBody>
          <a:bodyPr/>
          <a:lstStyle>
            <a:lvl1pPr fontAlgn="auto">
              <a:spcBef>
                <a:spcPts val="0"/>
              </a:spcBef>
              <a:spcAft>
                <a:spcPts val="0"/>
              </a:spcAft>
              <a:defRPr/>
            </a:lvl1pPr>
          </a:lstStyle>
          <a:p>
            <a:pPr>
              <a:defRPr/>
            </a:pPr>
            <a:fld id="{DE5C8D26-B422-4321-85E6-791223228415}" type="slidenum">
              <a:rPr lang="en-US" altLang="zh-TW"/>
              <a:pPr>
                <a:defRPr/>
              </a:pPr>
              <a:t>‹#›</a:t>
            </a:fld>
            <a:endParaRPr lang="en-US" altLang="zh-TW"/>
          </a:p>
        </p:txBody>
      </p:sp>
    </p:spTree>
    <p:extLst>
      <p:ext uri="{BB962C8B-B14F-4D97-AF65-F5344CB8AC3E}">
        <p14:creationId xmlns:p14="http://schemas.microsoft.com/office/powerpoint/2010/main" val="40380945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fontAlgn="auto">
              <a:spcBef>
                <a:spcPts val="0"/>
              </a:spcBef>
              <a:spcAft>
                <a:spcPts val="0"/>
              </a:spcAft>
              <a:defRPr/>
            </a:lvl1pPr>
          </a:lstStyle>
          <a:p>
            <a:pPr>
              <a:defRPr/>
            </a:pPr>
            <a:endParaRPr lang="en-US" altLang="zh-TW"/>
          </a:p>
        </p:txBody>
      </p:sp>
      <p:sp>
        <p:nvSpPr>
          <p:cNvPr id="4" name="頁尾版面配置區 3"/>
          <p:cNvSpPr>
            <a:spLocks noGrp="1"/>
          </p:cNvSpPr>
          <p:nvPr>
            <p:ph type="ftr" sz="quarter" idx="11"/>
          </p:nvPr>
        </p:nvSpPr>
        <p:spPr/>
        <p:txBody>
          <a:bodyPr/>
          <a:lstStyle>
            <a:lvl1pPr fontAlgn="auto">
              <a:spcBef>
                <a:spcPts val="0"/>
              </a:spcBef>
              <a:spcAft>
                <a:spcPts val="0"/>
              </a:spcAft>
              <a:defRPr/>
            </a:lvl1pPr>
          </a:lstStyle>
          <a:p>
            <a:pPr>
              <a:defRPr/>
            </a:pPr>
            <a:endParaRPr lang="en-US" altLang="zh-TW"/>
          </a:p>
        </p:txBody>
      </p:sp>
      <p:sp>
        <p:nvSpPr>
          <p:cNvPr id="5" name="投影片編號版面配置區 4"/>
          <p:cNvSpPr>
            <a:spLocks noGrp="1"/>
          </p:cNvSpPr>
          <p:nvPr>
            <p:ph type="sldNum" sz="quarter" idx="12"/>
          </p:nvPr>
        </p:nvSpPr>
        <p:spPr/>
        <p:txBody>
          <a:bodyPr/>
          <a:lstStyle>
            <a:lvl1pPr fontAlgn="auto">
              <a:spcBef>
                <a:spcPts val="0"/>
              </a:spcBef>
              <a:spcAft>
                <a:spcPts val="0"/>
              </a:spcAft>
              <a:defRPr/>
            </a:lvl1pPr>
          </a:lstStyle>
          <a:p>
            <a:pPr>
              <a:defRPr/>
            </a:pPr>
            <a:fld id="{A45B3AC9-9FEC-4574-B83D-96001F892A86}" type="slidenum">
              <a:rPr lang="en-US" altLang="zh-TW"/>
              <a:pPr>
                <a:defRPr/>
              </a:pPr>
              <a:t>‹#›</a:t>
            </a:fld>
            <a:endParaRPr lang="en-US" altLang="zh-TW"/>
          </a:p>
        </p:txBody>
      </p:sp>
    </p:spTree>
    <p:extLst>
      <p:ext uri="{BB962C8B-B14F-4D97-AF65-F5344CB8AC3E}">
        <p14:creationId xmlns:p14="http://schemas.microsoft.com/office/powerpoint/2010/main" val="7271313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fontAlgn="auto">
              <a:spcBef>
                <a:spcPts val="0"/>
              </a:spcBef>
              <a:spcAft>
                <a:spcPts val="0"/>
              </a:spcAft>
              <a:defRPr/>
            </a:lvl1pPr>
          </a:lstStyle>
          <a:p>
            <a:pPr>
              <a:defRPr/>
            </a:pPr>
            <a:endParaRPr lang="en-US" altLang="zh-TW"/>
          </a:p>
        </p:txBody>
      </p:sp>
      <p:sp>
        <p:nvSpPr>
          <p:cNvPr id="3" name="頁尾版面配置區 2"/>
          <p:cNvSpPr>
            <a:spLocks noGrp="1"/>
          </p:cNvSpPr>
          <p:nvPr>
            <p:ph type="ftr" sz="quarter" idx="11"/>
          </p:nvPr>
        </p:nvSpPr>
        <p:spPr/>
        <p:txBody>
          <a:bodyPr/>
          <a:lstStyle>
            <a:lvl1pPr fontAlgn="auto">
              <a:spcBef>
                <a:spcPts val="0"/>
              </a:spcBef>
              <a:spcAft>
                <a:spcPts val="0"/>
              </a:spcAft>
              <a:defRPr/>
            </a:lvl1pPr>
          </a:lstStyle>
          <a:p>
            <a:pPr>
              <a:defRPr/>
            </a:pPr>
            <a:endParaRPr lang="en-US" altLang="zh-TW"/>
          </a:p>
        </p:txBody>
      </p:sp>
      <p:sp>
        <p:nvSpPr>
          <p:cNvPr id="4" name="投影片編號版面配置區 3"/>
          <p:cNvSpPr>
            <a:spLocks noGrp="1"/>
          </p:cNvSpPr>
          <p:nvPr>
            <p:ph type="sldNum" sz="quarter" idx="12"/>
          </p:nvPr>
        </p:nvSpPr>
        <p:spPr/>
        <p:txBody>
          <a:bodyPr/>
          <a:lstStyle>
            <a:lvl1pPr fontAlgn="auto">
              <a:spcBef>
                <a:spcPts val="0"/>
              </a:spcBef>
              <a:spcAft>
                <a:spcPts val="0"/>
              </a:spcAft>
              <a:defRPr/>
            </a:lvl1pPr>
          </a:lstStyle>
          <a:p>
            <a:pPr>
              <a:defRPr/>
            </a:pPr>
            <a:fld id="{B03D3475-59D7-444B-A365-937623B4AAE9}" type="slidenum">
              <a:rPr lang="en-US" altLang="zh-TW"/>
              <a:pPr>
                <a:defRPr/>
              </a:pPr>
              <a:t>‹#›</a:t>
            </a:fld>
            <a:endParaRPr lang="en-US" altLang="zh-TW"/>
          </a:p>
        </p:txBody>
      </p:sp>
    </p:spTree>
    <p:extLst>
      <p:ext uri="{BB962C8B-B14F-4D97-AF65-F5344CB8AC3E}">
        <p14:creationId xmlns:p14="http://schemas.microsoft.com/office/powerpoint/2010/main" val="209702072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141" y="457200"/>
            <a:ext cx="3932296"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482" y="987426"/>
            <a:ext cx="617125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141" y="2057400"/>
            <a:ext cx="393229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fontAlgn="auto">
              <a:spcBef>
                <a:spcPts val="0"/>
              </a:spcBef>
              <a:spcAft>
                <a:spcPts val="0"/>
              </a:spcAft>
              <a:defRPr/>
            </a:lvl1pPr>
          </a:lstStyle>
          <a:p>
            <a:pPr>
              <a:defRPr/>
            </a:pPr>
            <a:endParaRPr lang="en-US" altLang="zh-TW"/>
          </a:p>
        </p:txBody>
      </p:sp>
      <p:sp>
        <p:nvSpPr>
          <p:cNvPr id="6" name="頁尾版面配置區 5"/>
          <p:cNvSpPr>
            <a:spLocks noGrp="1"/>
          </p:cNvSpPr>
          <p:nvPr>
            <p:ph type="ftr" sz="quarter" idx="11"/>
          </p:nvPr>
        </p:nvSpPr>
        <p:spPr/>
        <p:txBody>
          <a:bodyPr/>
          <a:lstStyle>
            <a:lvl1pPr fontAlgn="auto">
              <a:spcBef>
                <a:spcPts val="0"/>
              </a:spcBef>
              <a:spcAft>
                <a:spcPts val="0"/>
              </a:spcAft>
              <a:defRPr/>
            </a:lvl1pPr>
          </a:lstStyle>
          <a:p>
            <a:pPr>
              <a:defRPr/>
            </a:pPr>
            <a:endParaRPr lang="en-US" altLang="zh-TW"/>
          </a:p>
        </p:txBody>
      </p:sp>
      <p:sp>
        <p:nvSpPr>
          <p:cNvPr id="7" name="投影片編號版面配置區 6"/>
          <p:cNvSpPr>
            <a:spLocks noGrp="1"/>
          </p:cNvSpPr>
          <p:nvPr>
            <p:ph type="sldNum" sz="quarter" idx="12"/>
          </p:nvPr>
        </p:nvSpPr>
        <p:spPr/>
        <p:txBody>
          <a:bodyPr/>
          <a:lstStyle>
            <a:lvl1pPr fontAlgn="auto">
              <a:spcBef>
                <a:spcPts val="0"/>
              </a:spcBef>
              <a:spcAft>
                <a:spcPts val="0"/>
              </a:spcAft>
              <a:defRPr/>
            </a:lvl1pPr>
          </a:lstStyle>
          <a:p>
            <a:pPr>
              <a:defRPr/>
            </a:pPr>
            <a:fld id="{C3D573D8-D4C9-4E25-874D-D76ACD1FD21B}" type="slidenum">
              <a:rPr lang="en-US" altLang="zh-TW"/>
              <a:pPr>
                <a:defRPr/>
              </a:pPr>
              <a:t>‹#›</a:t>
            </a:fld>
            <a:endParaRPr lang="en-US" altLang="zh-TW"/>
          </a:p>
        </p:txBody>
      </p:sp>
    </p:spTree>
    <p:extLst>
      <p:ext uri="{BB962C8B-B14F-4D97-AF65-F5344CB8AC3E}">
        <p14:creationId xmlns:p14="http://schemas.microsoft.com/office/powerpoint/2010/main" val="11557892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141" y="457200"/>
            <a:ext cx="3932296"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482" y="987426"/>
            <a:ext cx="6171259"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839141" y="2057400"/>
            <a:ext cx="393229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fontAlgn="auto">
              <a:spcBef>
                <a:spcPts val="0"/>
              </a:spcBef>
              <a:spcAft>
                <a:spcPts val="0"/>
              </a:spcAft>
              <a:defRPr/>
            </a:lvl1pPr>
          </a:lstStyle>
          <a:p>
            <a:pPr>
              <a:defRPr/>
            </a:pPr>
            <a:endParaRPr lang="en-US" altLang="zh-TW"/>
          </a:p>
        </p:txBody>
      </p:sp>
      <p:sp>
        <p:nvSpPr>
          <p:cNvPr id="6" name="頁尾版面配置區 5"/>
          <p:cNvSpPr>
            <a:spLocks noGrp="1"/>
          </p:cNvSpPr>
          <p:nvPr>
            <p:ph type="ftr" sz="quarter" idx="11"/>
          </p:nvPr>
        </p:nvSpPr>
        <p:spPr/>
        <p:txBody>
          <a:bodyPr/>
          <a:lstStyle>
            <a:lvl1pPr fontAlgn="auto">
              <a:spcBef>
                <a:spcPts val="0"/>
              </a:spcBef>
              <a:spcAft>
                <a:spcPts val="0"/>
              </a:spcAft>
              <a:defRPr/>
            </a:lvl1pPr>
          </a:lstStyle>
          <a:p>
            <a:pPr>
              <a:defRPr/>
            </a:pPr>
            <a:endParaRPr lang="en-US" altLang="zh-TW"/>
          </a:p>
        </p:txBody>
      </p:sp>
      <p:sp>
        <p:nvSpPr>
          <p:cNvPr id="7" name="投影片編號版面配置區 6"/>
          <p:cNvSpPr>
            <a:spLocks noGrp="1"/>
          </p:cNvSpPr>
          <p:nvPr>
            <p:ph type="sldNum" sz="quarter" idx="12"/>
          </p:nvPr>
        </p:nvSpPr>
        <p:spPr/>
        <p:txBody>
          <a:bodyPr/>
          <a:lstStyle>
            <a:lvl1pPr fontAlgn="auto">
              <a:spcBef>
                <a:spcPts val="0"/>
              </a:spcBef>
              <a:spcAft>
                <a:spcPts val="0"/>
              </a:spcAft>
              <a:defRPr/>
            </a:lvl1pPr>
          </a:lstStyle>
          <a:p>
            <a:pPr>
              <a:defRPr/>
            </a:pPr>
            <a:fld id="{92838D49-A1C1-414F-8BC4-FE35A05CED05}" type="slidenum">
              <a:rPr lang="en-US" altLang="zh-TW"/>
              <a:pPr>
                <a:defRPr/>
              </a:pPr>
              <a:t>‹#›</a:t>
            </a:fld>
            <a:endParaRPr lang="en-US" altLang="zh-TW"/>
          </a:p>
        </p:txBody>
      </p:sp>
    </p:spTree>
    <p:extLst>
      <p:ext uri="{BB962C8B-B14F-4D97-AF65-F5344CB8AC3E}">
        <p14:creationId xmlns:p14="http://schemas.microsoft.com/office/powerpoint/2010/main" val="31869175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fontAlgn="auto">
              <a:spcBef>
                <a:spcPts val="0"/>
              </a:spcBef>
              <a:spcAft>
                <a:spcPts val="0"/>
              </a:spcAft>
              <a:defRPr/>
            </a:lvl1pPr>
          </a:lstStyle>
          <a:p>
            <a:pPr>
              <a:defRPr/>
            </a:pPr>
            <a:endParaRPr lang="en-US" altLang="zh-TW"/>
          </a:p>
        </p:txBody>
      </p:sp>
      <p:sp>
        <p:nvSpPr>
          <p:cNvPr id="5" name="頁尾版面配置區 4"/>
          <p:cNvSpPr>
            <a:spLocks noGrp="1"/>
          </p:cNvSpPr>
          <p:nvPr>
            <p:ph type="ftr" sz="quarter" idx="11"/>
          </p:nvPr>
        </p:nvSpPr>
        <p:spPr/>
        <p:txBody>
          <a:bodyPr/>
          <a:lstStyle>
            <a:lvl1pPr fontAlgn="auto">
              <a:spcBef>
                <a:spcPts val="0"/>
              </a:spcBef>
              <a:spcAft>
                <a:spcPts val="0"/>
              </a:spcAft>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fontAlgn="auto">
              <a:spcBef>
                <a:spcPts val="0"/>
              </a:spcBef>
              <a:spcAft>
                <a:spcPts val="0"/>
              </a:spcAft>
              <a:defRPr/>
            </a:lvl1pPr>
          </a:lstStyle>
          <a:p>
            <a:pPr>
              <a:defRPr/>
            </a:pPr>
            <a:fld id="{4B54E720-2A91-4C68-AA5D-0ED34C889DB5}" type="slidenum">
              <a:rPr lang="en-US" altLang="zh-TW"/>
              <a:pPr>
                <a:defRPr/>
              </a:pPr>
              <a:t>‹#›</a:t>
            </a:fld>
            <a:endParaRPr lang="en-US" altLang="zh-TW"/>
          </a:p>
        </p:txBody>
      </p:sp>
    </p:spTree>
    <p:extLst>
      <p:ext uri="{BB962C8B-B14F-4D97-AF65-F5344CB8AC3E}">
        <p14:creationId xmlns:p14="http://schemas.microsoft.com/office/powerpoint/2010/main" val="4210481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3" name="頁尾版面配置區 2"/>
          <p:cNvSpPr>
            <a:spLocks noGrp="1"/>
          </p:cNvSpPr>
          <p:nvPr>
            <p:ph type="ftr" sz="quarter" idx="11"/>
          </p:nvPr>
        </p:nvSpPr>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4" name="投影片編號版面配置區 3"/>
          <p:cNvSpPr>
            <a:spLocks noGrp="1"/>
          </p:cNvSpPr>
          <p:nvPr>
            <p:ph type="sldNum" sz="quarter" idx="12"/>
          </p:nvPr>
        </p:nvSpPr>
        <p:spPr/>
        <p:txBody>
          <a:bodyPr/>
          <a:lstStyle>
            <a:lvl1pPr>
              <a:defRPr/>
            </a:lvl1pPr>
          </a:lstStyle>
          <a:p>
            <a:pPr eaLnBrk="0" fontAlgn="base" hangingPunct="0">
              <a:spcBef>
                <a:spcPct val="0"/>
              </a:spcBef>
              <a:spcAft>
                <a:spcPct val="0"/>
              </a:spcAft>
              <a:defRPr/>
            </a:pPr>
            <a:fld id="{CBE9DDED-F0B6-4F9D-8A25-612E4213A84E}" type="slidenum">
              <a:rPr lang="en-US" altLang="zh-TW">
                <a:solidFill>
                  <a:srgbClr val="000000"/>
                </a:solidFill>
                <a:latin typeface="Calibri" panose="020F0502020204030204" pitchFamily="34" charset="0"/>
              </a:rPr>
              <a:pPr eaLnBrk="0" fontAlgn="base" hangingPunct="0">
                <a:spcBef>
                  <a:spcPct val="0"/>
                </a:spcBef>
                <a:spcAft>
                  <a:spcPct val="0"/>
                </a:spcAft>
                <a:defRPr/>
              </a:pPr>
              <a:t>‹#›</a:t>
            </a:fld>
            <a:endParaRPr lang="en-US" altLang="zh-TW">
              <a:solidFill>
                <a:srgbClr val="000000"/>
              </a:solidFill>
              <a:latin typeface="Calibri" panose="020F0502020204030204" pitchFamily="34" charset="0"/>
            </a:endParaRPr>
          </a:p>
        </p:txBody>
      </p:sp>
    </p:spTree>
    <p:extLst>
      <p:ext uri="{BB962C8B-B14F-4D97-AF65-F5344CB8AC3E}">
        <p14:creationId xmlns:p14="http://schemas.microsoft.com/office/powerpoint/2010/main" val="39688927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686801" y="609600"/>
            <a:ext cx="2590799" cy="54864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914401" y="609600"/>
            <a:ext cx="7591778" cy="54864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fontAlgn="auto">
              <a:spcBef>
                <a:spcPts val="0"/>
              </a:spcBef>
              <a:spcAft>
                <a:spcPts val="0"/>
              </a:spcAft>
              <a:defRPr/>
            </a:lvl1pPr>
          </a:lstStyle>
          <a:p>
            <a:pPr>
              <a:defRPr/>
            </a:pPr>
            <a:endParaRPr lang="en-US" altLang="zh-TW"/>
          </a:p>
        </p:txBody>
      </p:sp>
      <p:sp>
        <p:nvSpPr>
          <p:cNvPr id="5" name="頁尾版面配置區 4"/>
          <p:cNvSpPr>
            <a:spLocks noGrp="1"/>
          </p:cNvSpPr>
          <p:nvPr>
            <p:ph type="ftr" sz="quarter" idx="11"/>
          </p:nvPr>
        </p:nvSpPr>
        <p:spPr/>
        <p:txBody>
          <a:bodyPr/>
          <a:lstStyle>
            <a:lvl1pPr fontAlgn="auto">
              <a:spcBef>
                <a:spcPts val="0"/>
              </a:spcBef>
              <a:spcAft>
                <a:spcPts val="0"/>
              </a:spcAft>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fontAlgn="auto">
              <a:spcBef>
                <a:spcPts val="0"/>
              </a:spcBef>
              <a:spcAft>
                <a:spcPts val="0"/>
              </a:spcAft>
              <a:defRPr/>
            </a:lvl1pPr>
          </a:lstStyle>
          <a:p>
            <a:pPr>
              <a:defRPr/>
            </a:pPr>
            <a:fld id="{C00582F7-F9AD-45DF-9DD7-EED983A10EC6}" type="slidenum">
              <a:rPr lang="en-US" altLang="zh-TW"/>
              <a:pPr>
                <a:defRPr/>
              </a:pPr>
              <a:t>‹#›</a:t>
            </a:fld>
            <a:endParaRPr lang="en-US" altLang="zh-TW"/>
          </a:p>
        </p:txBody>
      </p:sp>
    </p:spTree>
    <p:extLst>
      <p:ext uri="{BB962C8B-B14F-4D97-AF65-F5344CB8AC3E}">
        <p14:creationId xmlns:p14="http://schemas.microsoft.com/office/powerpoint/2010/main" val="26872182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914400" y="609600"/>
            <a:ext cx="10363200" cy="5486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3" name="日期版面配置區 2"/>
          <p:cNvSpPr>
            <a:spLocks noGrp="1"/>
          </p:cNvSpPr>
          <p:nvPr>
            <p:ph type="dt" sz="half" idx="10"/>
          </p:nvPr>
        </p:nvSpPr>
        <p:spPr/>
        <p:txBody>
          <a:bodyPr/>
          <a:lstStyle>
            <a:lvl1pPr fontAlgn="auto">
              <a:spcBef>
                <a:spcPts val="0"/>
              </a:spcBef>
              <a:spcAft>
                <a:spcPts val="0"/>
              </a:spcAft>
              <a:defRPr/>
            </a:lvl1pPr>
          </a:lstStyle>
          <a:p>
            <a:pPr>
              <a:defRPr/>
            </a:pPr>
            <a:endParaRPr lang="en-US" altLang="zh-TW"/>
          </a:p>
        </p:txBody>
      </p:sp>
      <p:sp>
        <p:nvSpPr>
          <p:cNvPr id="4" name="頁尾版面配置區 3"/>
          <p:cNvSpPr>
            <a:spLocks noGrp="1"/>
          </p:cNvSpPr>
          <p:nvPr>
            <p:ph type="ftr" sz="quarter" idx="11"/>
          </p:nvPr>
        </p:nvSpPr>
        <p:spPr/>
        <p:txBody>
          <a:bodyPr/>
          <a:lstStyle>
            <a:lvl1pPr fontAlgn="auto">
              <a:spcBef>
                <a:spcPts val="0"/>
              </a:spcBef>
              <a:spcAft>
                <a:spcPts val="0"/>
              </a:spcAft>
              <a:defRPr/>
            </a:lvl1pPr>
          </a:lstStyle>
          <a:p>
            <a:pPr>
              <a:defRPr/>
            </a:pPr>
            <a:endParaRPr lang="en-US" altLang="zh-TW"/>
          </a:p>
        </p:txBody>
      </p:sp>
      <p:sp>
        <p:nvSpPr>
          <p:cNvPr id="5" name="投影片編號版面配置區 4"/>
          <p:cNvSpPr>
            <a:spLocks noGrp="1"/>
          </p:cNvSpPr>
          <p:nvPr>
            <p:ph type="sldNum" sz="quarter" idx="12"/>
          </p:nvPr>
        </p:nvSpPr>
        <p:spPr/>
        <p:txBody>
          <a:bodyPr/>
          <a:lstStyle>
            <a:lvl1pPr fontAlgn="auto">
              <a:spcBef>
                <a:spcPts val="0"/>
              </a:spcBef>
              <a:spcAft>
                <a:spcPts val="0"/>
              </a:spcAft>
              <a:defRPr/>
            </a:lvl1pPr>
          </a:lstStyle>
          <a:p>
            <a:pPr>
              <a:defRPr/>
            </a:pPr>
            <a:fld id="{406F401D-8349-4192-B7BD-D34B107BDB41}" type="slidenum">
              <a:rPr lang="en-US" altLang="zh-TW"/>
              <a:pPr>
                <a:defRPr/>
              </a:pPr>
              <a:t>‹#›</a:t>
            </a:fld>
            <a:endParaRPr lang="en-US" altLang="zh-TW"/>
          </a:p>
        </p:txBody>
      </p:sp>
    </p:spTree>
    <p:extLst>
      <p:ext uri="{BB962C8B-B14F-4D97-AF65-F5344CB8AC3E}">
        <p14:creationId xmlns:p14="http://schemas.microsoft.com/office/powerpoint/2010/main" val="33491745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914400" y="609600"/>
            <a:ext cx="103632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914401" y="1981200"/>
            <a:ext cx="5091289" cy="41148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86312" y="1981200"/>
            <a:ext cx="5091289" cy="41148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fontAlgn="auto">
              <a:spcBef>
                <a:spcPts val="0"/>
              </a:spcBef>
              <a:spcAft>
                <a:spcPts val="0"/>
              </a:spcAft>
              <a:defRPr/>
            </a:lvl1pPr>
          </a:lstStyle>
          <a:p>
            <a:pPr>
              <a:defRPr/>
            </a:pPr>
            <a:endParaRPr lang="en-US" altLang="zh-TW"/>
          </a:p>
        </p:txBody>
      </p:sp>
      <p:sp>
        <p:nvSpPr>
          <p:cNvPr id="6" name="頁尾版面配置區 5"/>
          <p:cNvSpPr>
            <a:spLocks noGrp="1"/>
          </p:cNvSpPr>
          <p:nvPr>
            <p:ph type="ftr" sz="quarter" idx="11"/>
          </p:nvPr>
        </p:nvSpPr>
        <p:spPr/>
        <p:txBody>
          <a:bodyPr/>
          <a:lstStyle>
            <a:lvl1pPr fontAlgn="auto">
              <a:spcBef>
                <a:spcPts val="0"/>
              </a:spcBef>
              <a:spcAft>
                <a:spcPts val="0"/>
              </a:spcAft>
              <a:defRPr/>
            </a:lvl1pPr>
          </a:lstStyle>
          <a:p>
            <a:pPr>
              <a:defRPr/>
            </a:pPr>
            <a:endParaRPr lang="en-US" altLang="zh-TW"/>
          </a:p>
        </p:txBody>
      </p:sp>
      <p:sp>
        <p:nvSpPr>
          <p:cNvPr id="7" name="投影片編號版面配置區 6"/>
          <p:cNvSpPr>
            <a:spLocks noGrp="1"/>
          </p:cNvSpPr>
          <p:nvPr>
            <p:ph type="sldNum" sz="quarter" idx="12"/>
          </p:nvPr>
        </p:nvSpPr>
        <p:spPr/>
        <p:txBody>
          <a:bodyPr/>
          <a:lstStyle>
            <a:lvl1pPr fontAlgn="auto">
              <a:spcBef>
                <a:spcPts val="0"/>
              </a:spcBef>
              <a:spcAft>
                <a:spcPts val="0"/>
              </a:spcAft>
              <a:defRPr/>
            </a:lvl1pPr>
          </a:lstStyle>
          <a:p>
            <a:pPr>
              <a:defRPr/>
            </a:pPr>
            <a:fld id="{40B73C2E-2A9A-481F-BE96-B88ADA60ABCF}" type="slidenum">
              <a:rPr lang="en-US" altLang="zh-TW"/>
              <a:pPr>
                <a:defRPr/>
              </a:pPr>
              <a:t>‹#›</a:t>
            </a:fld>
            <a:endParaRPr lang="en-US" altLang="zh-TW"/>
          </a:p>
        </p:txBody>
      </p:sp>
    </p:spTree>
    <p:extLst>
      <p:ext uri="{BB962C8B-B14F-4D97-AF65-F5344CB8AC3E}">
        <p14:creationId xmlns:p14="http://schemas.microsoft.com/office/powerpoint/2010/main" val="3150481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914400" y="609600"/>
            <a:ext cx="10363200" cy="114300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914400" y="1981200"/>
            <a:ext cx="10363200" cy="4114800"/>
          </a:xfrm>
        </p:spPr>
        <p:txBody>
          <a:bodyPr/>
          <a:lstStyle/>
          <a:p>
            <a:pPr lvl="0"/>
            <a:endParaRPr lang="zh-TW" altLang="en-US" noProof="0"/>
          </a:p>
        </p:txBody>
      </p:sp>
      <p:sp>
        <p:nvSpPr>
          <p:cNvPr id="4" name="日期版面配置區 3"/>
          <p:cNvSpPr>
            <a:spLocks noGrp="1"/>
          </p:cNvSpPr>
          <p:nvPr>
            <p:ph type="dt" sz="half" idx="10"/>
          </p:nvPr>
        </p:nvSpPr>
        <p:spPr/>
        <p:txBody>
          <a:bodyPr/>
          <a:lstStyle>
            <a:lvl1pPr fontAlgn="auto">
              <a:spcBef>
                <a:spcPts val="0"/>
              </a:spcBef>
              <a:spcAft>
                <a:spcPts val="0"/>
              </a:spcAft>
              <a:defRPr/>
            </a:lvl1pPr>
          </a:lstStyle>
          <a:p>
            <a:pPr>
              <a:defRPr/>
            </a:pPr>
            <a:endParaRPr lang="en-US" altLang="zh-TW"/>
          </a:p>
        </p:txBody>
      </p:sp>
      <p:sp>
        <p:nvSpPr>
          <p:cNvPr id="5" name="頁尾版面配置區 4"/>
          <p:cNvSpPr>
            <a:spLocks noGrp="1"/>
          </p:cNvSpPr>
          <p:nvPr>
            <p:ph type="ftr" sz="quarter" idx="11"/>
          </p:nvPr>
        </p:nvSpPr>
        <p:spPr/>
        <p:txBody>
          <a:bodyPr/>
          <a:lstStyle>
            <a:lvl1pPr fontAlgn="auto">
              <a:spcBef>
                <a:spcPts val="0"/>
              </a:spcBef>
              <a:spcAft>
                <a:spcPts val="0"/>
              </a:spcAft>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fontAlgn="auto">
              <a:spcBef>
                <a:spcPts val="0"/>
              </a:spcBef>
              <a:spcAft>
                <a:spcPts val="0"/>
              </a:spcAft>
              <a:defRPr/>
            </a:lvl1pPr>
          </a:lstStyle>
          <a:p>
            <a:pPr>
              <a:defRPr/>
            </a:pPr>
            <a:fld id="{96AC73AF-D929-4A13-9B2D-3C12C6F6E146}" type="slidenum">
              <a:rPr lang="en-US" altLang="zh-TW"/>
              <a:pPr>
                <a:defRPr/>
              </a:pPr>
              <a:t>‹#›</a:t>
            </a:fld>
            <a:endParaRPr lang="en-US" altLang="zh-TW"/>
          </a:p>
        </p:txBody>
      </p:sp>
    </p:spTree>
    <p:extLst>
      <p:ext uri="{BB962C8B-B14F-4D97-AF65-F5344CB8AC3E}">
        <p14:creationId xmlns:p14="http://schemas.microsoft.com/office/powerpoint/2010/main" val="37981136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AndClipArt" preserve="1">
  <p:cSld name="標題，文字及美工圖案">
    <p:spTree>
      <p:nvGrpSpPr>
        <p:cNvPr id="1" name=""/>
        <p:cNvGrpSpPr/>
        <p:nvPr/>
      </p:nvGrpSpPr>
      <p:grpSpPr>
        <a:xfrm>
          <a:off x="0" y="0"/>
          <a:ext cx="0" cy="0"/>
          <a:chOff x="0" y="0"/>
          <a:chExt cx="0" cy="0"/>
        </a:xfrm>
      </p:grpSpPr>
      <p:sp>
        <p:nvSpPr>
          <p:cNvPr id="2" name="標題 1"/>
          <p:cNvSpPr>
            <a:spLocks noGrp="1"/>
          </p:cNvSpPr>
          <p:nvPr>
            <p:ph type="title"/>
          </p:nvPr>
        </p:nvSpPr>
        <p:spPr>
          <a:xfrm>
            <a:off x="914400" y="609600"/>
            <a:ext cx="103632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914401" y="1981200"/>
            <a:ext cx="5091289" cy="41148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線上圖像版面配置區 3"/>
          <p:cNvSpPr>
            <a:spLocks noGrp="1"/>
          </p:cNvSpPr>
          <p:nvPr>
            <p:ph type="clipArt" sz="half" idx="2"/>
          </p:nvPr>
        </p:nvSpPr>
        <p:spPr>
          <a:xfrm>
            <a:off x="6186312" y="1981200"/>
            <a:ext cx="5091289" cy="4114800"/>
          </a:xfrm>
        </p:spPr>
        <p:txBody>
          <a:bodyPr/>
          <a:lstStyle/>
          <a:p>
            <a:pPr lvl="0"/>
            <a:endParaRPr lang="zh-TW" altLang="en-US" noProof="0"/>
          </a:p>
        </p:txBody>
      </p:sp>
      <p:sp>
        <p:nvSpPr>
          <p:cNvPr id="5" name="日期版面配置區 4"/>
          <p:cNvSpPr>
            <a:spLocks noGrp="1"/>
          </p:cNvSpPr>
          <p:nvPr>
            <p:ph type="dt" sz="half" idx="10"/>
          </p:nvPr>
        </p:nvSpPr>
        <p:spPr/>
        <p:txBody>
          <a:bodyPr/>
          <a:lstStyle>
            <a:lvl1pPr fontAlgn="auto">
              <a:spcBef>
                <a:spcPts val="0"/>
              </a:spcBef>
              <a:spcAft>
                <a:spcPts val="0"/>
              </a:spcAft>
              <a:defRPr/>
            </a:lvl1pPr>
          </a:lstStyle>
          <a:p>
            <a:pPr>
              <a:defRPr/>
            </a:pPr>
            <a:endParaRPr lang="en-US" altLang="zh-TW"/>
          </a:p>
        </p:txBody>
      </p:sp>
      <p:sp>
        <p:nvSpPr>
          <p:cNvPr id="6" name="頁尾版面配置區 5"/>
          <p:cNvSpPr>
            <a:spLocks noGrp="1"/>
          </p:cNvSpPr>
          <p:nvPr>
            <p:ph type="ftr" sz="quarter" idx="11"/>
          </p:nvPr>
        </p:nvSpPr>
        <p:spPr/>
        <p:txBody>
          <a:bodyPr/>
          <a:lstStyle>
            <a:lvl1pPr fontAlgn="auto">
              <a:spcBef>
                <a:spcPts val="0"/>
              </a:spcBef>
              <a:spcAft>
                <a:spcPts val="0"/>
              </a:spcAft>
              <a:defRPr/>
            </a:lvl1pPr>
          </a:lstStyle>
          <a:p>
            <a:pPr>
              <a:defRPr/>
            </a:pPr>
            <a:endParaRPr lang="en-US" altLang="zh-TW"/>
          </a:p>
        </p:txBody>
      </p:sp>
      <p:sp>
        <p:nvSpPr>
          <p:cNvPr id="7" name="投影片編號版面配置區 6"/>
          <p:cNvSpPr>
            <a:spLocks noGrp="1"/>
          </p:cNvSpPr>
          <p:nvPr>
            <p:ph type="sldNum" sz="quarter" idx="12"/>
          </p:nvPr>
        </p:nvSpPr>
        <p:spPr/>
        <p:txBody>
          <a:bodyPr/>
          <a:lstStyle>
            <a:lvl1pPr fontAlgn="auto">
              <a:spcBef>
                <a:spcPts val="0"/>
              </a:spcBef>
              <a:spcAft>
                <a:spcPts val="0"/>
              </a:spcAft>
              <a:defRPr/>
            </a:lvl1pPr>
          </a:lstStyle>
          <a:p>
            <a:pPr>
              <a:defRPr/>
            </a:pPr>
            <a:fld id="{44F01467-E3A9-4FCC-8996-2AC8738A7B2B}" type="slidenum">
              <a:rPr lang="en-US" altLang="zh-TW"/>
              <a:pPr>
                <a:defRPr/>
              </a:pPr>
              <a:t>‹#›</a:t>
            </a:fld>
            <a:endParaRPr lang="en-US" altLang="zh-TW"/>
          </a:p>
        </p:txBody>
      </p:sp>
    </p:spTree>
    <p:extLst>
      <p:ext uri="{BB962C8B-B14F-4D97-AF65-F5344CB8AC3E}">
        <p14:creationId xmlns:p14="http://schemas.microsoft.com/office/powerpoint/2010/main" val="31850092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4" name="Group 2"/>
          <p:cNvGrpSpPr>
            <a:grpSpLocks/>
          </p:cNvGrpSpPr>
          <p:nvPr/>
        </p:nvGrpSpPr>
        <p:grpSpPr bwMode="auto">
          <a:xfrm>
            <a:off x="609600" y="2363788"/>
            <a:ext cx="10871200" cy="1600200"/>
            <a:chOff x="288" y="1489"/>
            <a:chExt cx="5136" cy="1008"/>
          </a:xfrm>
        </p:grpSpPr>
        <p:sp>
          <p:nvSpPr>
            <p:cNvPr id="5" name="Arc 3"/>
            <p:cNvSpPr>
              <a:spLocks/>
            </p:cNvSpPr>
            <p:nvPr/>
          </p:nvSpPr>
          <p:spPr bwMode="invGray">
            <a:xfrm>
              <a:off x="3595" y="1489"/>
              <a:ext cx="1829" cy="1008"/>
            </a:xfrm>
            <a:custGeom>
              <a:avLst/>
              <a:gdLst>
                <a:gd name="T0" fmla="*/ 0 w 21912"/>
                <a:gd name="T1" fmla="*/ 0 h 43200"/>
                <a:gd name="T2" fmla="*/ 0 w 21912"/>
                <a:gd name="T3" fmla="*/ 1 h 43200"/>
                <a:gd name="T4" fmla="*/ 0 w 21912"/>
                <a:gd name="T5" fmla="*/ 0 h 43200"/>
                <a:gd name="T6" fmla="*/ 0 60000 65536"/>
                <a:gd name="T7" fmla="*/ 0 60000 65536"/>
                <a:gd name="T8" fmla="*/ 0 60000 65536"/>
              </a:gdLst>
              <a:ahLst/>
              <a:cxnLst>
                <a:cxn ang="T6">
                  <a:pos x="T0" y="T1"/>
                </a:cxn>
                <a:cxn ang="T7">
                  <a:pos x="T2" y="T3"/>
                </a:cxn>
                <a:cxn ang="T8">
                  <a:pos x="T4" y="T5"/>
                </a:cxn>
              </a:cxnLst>
              <a:rect l="0" t="0" r="r" b="b"/>
              <a:pathLst>
                <a:path w="21912" h="43200" fill="none" extrusionOk="0">
                  <a:moveTo>
                    <a:pt x="300" y="0"/>
                  </a:moveTo>
                  <a:cubicBezTo>
                    <a:pt x="304" y="0"/>
                    <a:pt x="308" y="-1"/>
                    <a:pt x="312" y="0"/>
                  </a:cubicBezTo>
                  <a:cubicBezTo>
                    <a:pt x="12241" y="0"/>
                    <a:pt x="21912" y="9670"/>
                    <a:pt x="21912" y="21600"/>
                  </a:cubicBezTo>
                  <a:cubicBezTo>
                    <a:pt x="21912" y="33529"/>
                    <a:pt x="12241" y="43200"/>
                    <a:pt x="312" y="43200"/>
                  </a:cubicBezTo>
                  <a:cubicBezTo>
                    <a:pt x="207" y="43200"/>
                    <a:pt x="103" y="43199"/>
                    <a:pt x="0" y="43197"/>
                  </a:cubicBezTo>
                </a:path>
                <a:path w="21912" h="43200" stroke="0" extrusionOk="0">
                  <a:moveTo>
                    <a:pt x="300" y="0"/>
                  </a:moveTo>
                  <a:cubicBezTo>
                    <a:pt x="304" y="0"/>
                    <a:pt x="308" y="-1"/>
                    <a:pt x="312" y="0"/>
                  </a:cubicBezTo>
                  <a:cubicBezTo>
                    <a:pt x="12241" y="0"/>
                    <a:pt x="21912" y="9670"/>
                    <a:pt x="21912" y="21600"/>
                  </a:cubicBezTo>
                  <a:cubicBezTo>
                    <a:pt x="21912" y="33529"/>
                    <a:pt x="12241" y="43200"/>
                    <a:pt x="312" y="43200"/>
                  </a:cubicBezTo>
                  <a:cubicBezTo>
                    <a:pt x="207" y="43200"/>
                    <a:pt x="103" y="43199"/>
                    <a:pt x="0" y="43197"/>
                  </a:cubicBezTo>
                  <a:lnTo>
                    <a:pt x="312" y="21600"/>
                  </a:lnTo>
                  <a:lnTo>
                    <a:pt x="300" y="0"/>
                  </a:lnTo>
                  <a:close/>
                </a:path>
              </a:pathLst>
            </a:custGeom>
            <a:gradFill rotWithShape="0">
              <a:gsLst>
                <a:gs pos="0">
                  <a:schemeClr val="bg1"/>
                </a:gs>
                <a:gs pos="100000">
                  <a:srgbClr val="663300"/>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TW" altLang="en-US">
                <a:solidFill>
                  <a:srgbClr val="FFFFCC"/>
                </a:solidFill>
                <a:latin typeface="Calibri" panose="020F0502020204030204" pitchFamily="34" charset="0"/>
                <a:ea typeface="新細明體" panose="02020500000000000000" pitchFamily="18" charset="-120"/>
              </a:endParaRPr>
            </a:p>
          </p:txBody>
        </p:sp>
        <p:sp>
          <p:nvSpPr>
            <p:cNvPr id="6" name="Arc 4"/>
            <p:cNvSpPr>
              <a:spLocks/>
            </p:cNvSpPr>
            <p:nvPr/>
          </p:nvSpPr>
          <p:spPr bwMode="invGray">
            <a:xfrm>
              <a:off x="3548" y="1593"/>
              <a:ext cx="1831" cy="800"/>
            </a:xfrm>
            <a:custGeom>
              <a:avLst/>
              <a:gdLst>
                <a:gd name="T0" fmla="*/ 0 w 21924"/>
                <a:gd name="T1" fmla="*/ 0 h 43200"/>
                <a:gd name="T2" fmla="*/ 0 w 21924"/>
                <a:gd name="T3" fmla="*/ 0 h 43200"/>
                <a:gd name="T4" fmla="*/ 0 w 21924"/>
                <a:gd name="T5" fmla="*/ 0 h 43200"/>
                <a:gd name="T6" fmla="*/ 0 60000 65536"/>
                <a:gd name="T7" fmla="*/ 0 60000 65536"/>
                <a:gd name="T8" fmla="*/ 0 60000 65536"/>
              </a:gdLst>
              <a:ahLst/>
              <a:cxnLst>
                <a:cxn ang="T6">
                  <a:pos x="T0" y="T1"/>
                </a:cxn>
                <a:cxn ang="T7">
                  <a:pos x="T2" y="T3"/>
                </a:cxn>
                <a:cxn ang="T8">
                  <a:pos x="T4" y="T5"/>
                </a:cxn>
              </a:cxnLst>
              <a:rect l="0" t="0" r="r" b="b"/>
              <a:pathLst>
                <a:path w="21924" h="43200" fill="none" extrusionOk="0">
                  <a:moveTo>
                    <a:pt x="312" y="0"/>
                  </a:moveTo>
                  <a:cubicBezTo>
                    <a:pt x="316" y="0"/>
                    <a:pt x="320" y="-1"/>
                    <a:pt x="324" y="0"/>
                  </a:cubicBezTo>
                  <a:cubicBezTo>
                    <a:pt x="12253" y="0"/>
                    <a:pt x="21924" y="9670"/>
                    <a:pt x="21924" y="21600"/>
                  </a:cubicBezTo>
                  <a:cubicBezTo>
                    <a:pt x="21924" y="33529"/>
                    <a:pt x="12253" y="43200"/>
                    <a:pt x="324" y="43200"/>
                  </a:cubicBezTo>
                  <a:cubicBezTo>
                    <a:pt x="215" y="43200"/>
                    <a:pt x="107" y="43199"/>
                    <a:pt x="0" y="43197"/>
                  </a:cubicBezTo>
                </a:path>
                <a:path w="21924" h="43200" stroke="0" extrusionOk="0">
                  <a:moveTo>
                    <a:pt x="312" y="0"/>
                  </a:moveTo>
                  <a:cubicBezTo>
                    <a:pt x="316" y="0"/>
                    <a:pt x="320" y="-1"/>
                    <a:pt x="324" y="0"/>
                  </a:cubicBezTo>
                  <a:cubicBezTo>
                    <a:pt x="12253" y="0"/>
                    <a:pt x="21924" y="9670"/>
                    <a:pt x="21924" y="21600"/>
                  </a:cubicBezTo>
                  <a:cubicBezTo>
                    <a:pt x="21924" y="33529"/>
                    <a:pt x="12253" y="43200"/>
                    <a:pt x="324" y="43200"/>
                  </a:cubicBezTo>
                  <a:cubicBezTo>
                    <a:pt x="215" y="43200"/>
                    <a:pt x="107" y="43199"/>
                    <a:pt x="0" y="43197"/>
                  </a:cubicBezTo>
                  <a:lnTo>
                    <a:pt x="324" y="21600"/>
                  </a:lnTo>
                  <a:lnTo>
                    <a:pt x="312" y="0"/>
                  </a:lnTo>
                  <a:close/>
                </a:path>
              </a:pathLst>
            </a:custGeom>
            <a:gradFill rotWithShape="0">
              <a:gsLst>
                <a:gs pos="0">
                  <a:schemeClr val="bg1"/>
                </a:gs>
                <a:gs pos="100000">
                  <a:srgbClr val="894400"/>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TW" altLang="en-US">
                <a:solidFill>
                  <a:srgbClr val="FFFFCC"/>
                </a:solidFill>
                <a:latin typeface="Calibri" panose="020F0502020204030204" pitchFamily="34" charset="0"/>
                <a:ea typeface="新細明體" panose="02020500000000000000" pitchFamily="18" charset="-120"/>
              </a:endParaRPr>
            </a:p>
          </p:txBody>
        </p:sp>
        <p:sp>
          <p:nvSpPr>
            <p:cNvPr id="7" name="Arc 5"/>
            <p:cNvSpPr>
              <a:spLocks/>
            </p:cNvSpPr>
            <p:nvPr/>
          </p:nvSpPr>
          <p:spPr bwMode="invGray">
            <a:xfrm>
              <a:off x="3521" y="1732"/>
              <a:ext cx="1830" cy="522"/>
            </a:xfrm>
            <a:custGeom>
              <a:avLst/>
              <a:gdLst>
                <a:gd name="T0" fmla="*/ 0 w 21925"/>
                <a:gd name="T1" fmla="*/ 0 h 43200"/>
                <a:gd name="T2" fmla="*/ 0 w 21925"/>
                <a:gd name="T3" fmla="*/ 0 h 43200"/>
                <a:gd name="T4" fmla="*/ 0 w 21925"/>
                <a:gd name="T5" fmla="*/ 0 h 43200"/>
                <a:gd name="T6" fmla="*/ 0 60000 65536"/>
                <a:gd name="T7" fmla="*/ 0 60000 65536"/>
                <a:gd name="T8" fmla="*/ 0 60000 65536"/>
              </a:gdLst>
              <a:ahLst/>
              <a:cxnLst>
                <a:cxn ang="T6">
                  <a:pos x="T0" y="T1"/>
                </a:cxn>
                <a:cxn ang="T7">
                  <a:pos x="T2" y="T3"/>
                </a:cxn>
                <a:cxn ang="T8">
                  <a:pos x="T4" y="T5"/>
                </a:cxn>
              </a:cxnLst>
              <a:rect l="0" t="0" r="r" b="b"/>
              <a:pathLst>
                <a:path w="21925" h="43200" fill="none" extrusionOk="0">
                  <a:moveTo>
                    <a:pt x="313" y="0"/>
                  </a:moveTo>
                  <a:cubicBezTo>
                    <a:pt x="317" y="0"/>
                    <a:pt x="321" y="-1"/>
                    <a:pt x="325" y="0"/>
                  </a:cubicBezTo>
                  <a:cubicBezTo>
                    <a:pt x="12254" y="0"/>
                    <a:pt x="21925" y="9670"/>
                    <a:pt x="21925" y="21600"/>
                  </a:cubicBezTo>
                  <a:cubicBezTo>
                    <a:pt x="21925" y="33529"/>
                    <a:pt x="12254" y="43200"/>
                    <a:pt x="325" y="43200"/>
                  </a:cubicBezTo>
                  <a:cubicBezTo>
                    <a:pt x="216" y="43200"/>
                    <a:pt x="108" y="43199"/>
                    <a:pt x="0" y="43197"/>
                  </a:cubicBezTo>
                </a:path>
                <a:path w="21925" h="43200" stroke="0" extrusionOk="0">
                  <a:moveTo>
                    <a:pt x="313" y="0"/>
                  </a:moveTo>
                  <a:cubicBezTo>
                    <a:pt x="317" y="0"/>
                    <a:pt x="321" y="-1"/>
                    <a:pt x="325" y="0"/>
                  </a:cubicBezTo>
                  <a:cubicBezTo>
                    <a:pt x="12254" y="0"/>
                    <a:pt x="21925" y="9670"/>
                    <a:pt x="21925" y="21600"/>
                  </a:cubicBezTo>
                  <a:cubicBezTo>
                    <a:pt x="21925" y="33529"/>
                    <a:pt x="12254" y="43200"/>
                    <a:pt x="325" y="43200"/>
                  </a:cubicBezTo>
                  <a:cubicBezTo>
                    <a:pt x="216" y="43200"/>
                    <a:pt x="108" y="43199"/>
                    <a:pt x="0" y="43197"/>
                  </a:cubicBezTo>
                  <a:lnTo>
                    <a:pt x="325" y="21600"/>
                  </a:lnTo>
                  <a:lnTo>
                    <a:pt x="313" y="0"/>
                  </a:lnTo>
                  <a:close/>
                </a:path>
              </a:pathLst>
            </a:custGeom>
            <a:gradFill rotWithShape="0">
              <a:gsLst>
                <a:gs pos="0">
                  <a:schemeClr val="bg1"/>
                </a:gs>
                <a:gs pos="100000">
                  <a:srgbClr val="B75B00"/>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TW" altLang="en-US">
                <a:solidFill>
                  <a:srgbClr val="FFFFCC"/>
                </a:solidFill>
                <a:latin typeface="Calibri" panose="020F0502020204030204" pitchFamily="34" charset="0"/>
                <a:ea typeface="新細明體" panose="02020500000000000000" pitchFamily="18" charset="-120"/>
              </a:endParaRPr>
            </a:p>
          </p:txBody>
        </p:sp>
        <p:sp>
          <p:nvSpPr>
            <p:cNvPr id="8" name="AutoShape 6"/>
            <p:cNvSpPr>
              <a:spLocks noChangeArrowheads="1"/>
            </p:cNvSpPr>
            <p:nvPr/>
          </p:nvSpPr>
          <p:spPr bwMode="invGray">
            <a:xfrm>
              <a:off x="288" y="1940"/>
              <a:ext cx="4988" cy="104"/>
            </a:xfrm>
            <a:prstGeom prst="roundRect">
              <a:avLst>
                <a:gd name="adj" fmla="val 49995"/>
              </a:avLst>
            </a:prstGeom>
            <a:gradFill rotWithShape="0">
              <a:gsLst>
                <a:gs pos="0">
                  <a:srgbClr val="000000"/>
                </a:gs>
                <a:gs pos="20000">
                  <a:srgbClr val="000040"/>
                </a:gs>
                <a:gs pos="50000">
                  <a:srgbClr val="400040"/>
                </a:gs>
                <a:gs pos="75000">
                  <a:srgbClr val="8F0040"/>
                </a:gs>
                <a:gs pos="89999">
                  <a:srgbClr val="F27300"/>
                </a:gs>
                <a:gs pos="100000">
                  <a:srgbClr val="FFBF0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0" fontAlgn="base" hangingPunct="0">
                <a:spcBef>
                  <a:spcPct val="0"/>
                </a:spcBef>
                <a:spcAft>
                  <a:spcPct val="0"/>
                </a:spcAft>
                <a:defRPr/>
              </a:pPr>
              <a:endParaRPr lang="zh-TW" altLang="en-US" smtClean="0">
                <a:solidFill>
                  <a:srgbClr val="FFFFCC"/>
                </a:solidFill>
                <a:ea typeface="新細明體" panose="02020500000000000000" pitchFamily="18" charset="-120"/>
              </a:endParaRPr>
            </a:p>
          </p:txBody>
        </p:sp>
      </p:grpSp>
      <p:sp>
        <p:nvSpPr>
          <p:cNvPr id="51207" name="Rectangle 7"/>
          <p:cNvSpPr>
            <a:spLocks noGrp="1" noChangeArrowheads="1"/>
          </p:cNvSpPr>
          <p:nvPr>
            <p:ph type="ctrTitle" sz="quarter"/>
          </p:nvPr>
        </p:nvSpPr>
        <p:spPr>
          <a:xfrm>
            <a:off x="914400" y="1447800"/>
            <a:ext cx="10363200" cy="1143000"/>
          </a:xfrm>
        </p:spPr>
        <p:txBody>
          <a:bodyPr/>
          <a:lstStyle>
            <a:lvl1pPr>
              <a:defRPr/>
            </a:lvl1pPr>
          </a:lstStyle>
          <a:p>
            <a:pPr lvl="0"/>
            <a:r>
              <a:rPr lang="en-US" altLang="zh-TW" noProof="0" smtClean="0"/>
              <a:t>Click to edit Master title style</a:t>
            </a:r>
          </a:p>
        </p:txBody>
      </p:sp>
      <p:sp>
        <p:nvSpPr>
          <p:cNvPr id="51208" name="Rectangle 8"/>
          <p:cNvSpPr>
            <a:spLocks noGrp="1" noChangeArrowheads="1"/>
          </p:cNvSpPr>
          <p:nvPr>
            <p:ph type="subTitle" sz="quarter" idx="1"/>
          </p:nvPr>
        </p:nvSpPr>
        <p:spPr>
          <a:xfrm>
            <a:off x="1828800" y="3733800"/>
            <a:ext cx="8534400" cy="1752600"/>
          </a:xfrm>
        </p:spPr>
        <p:txBody>
          <a:bodyPr/>
          <a:lstStyle>
            <a:lvl1pPr marL="0" indent="0" algn="ctr">
              <a:buFontTx/>
              <a:buNone/>
              <a:defRPr/>
            </a:lvl1pPr>
          </a:lstStyle>
          <a:p>
            <a:pPr lvl="0"/>
            <a:r>
              <a:rPr lang="en-US" altLang="zh-TW" noProof="0" smtClean="0"/>
              <a:t>Click to edit Master subtitle style</a:t>
            </a:r>
          </a:p>
        </p:txBody>
      </p:sp>
      <p:sp>
        <p:nvSpPr>
          <p:cNvPr id="9" name="Rectangle 9"/>
          <p:cNvSpPr>
            <a:spLocks noGrp="1" noChangeArrowheads="1"/>
          </p:cNvSpPr>
          <p:nvPr>
            <p:ph type="dt" sz="quarter" idx="10"/>
          </p:nvPr>
        </p:nvSpPr>
        <p:spPr/>
        <p:txBody>
          <a:bodyPr/>
          <a:lstStyle>
            <a:lvl1pPr eaLnBrk="1" fontAlgn="auto" hangingPunct="1">
              <a:spcBef>
                <a:spcPts val="0"/>
              </a:spcBef>
              <a:spcAft>
                <a:spcPts val="0"/>
              </a:spcAft>
              <a:defRPr/>
            </a:lvl1pPr>
          </a:lstStyle>
          <a:p>
            <a:pPr>
              <a:defRPr/>
            </a:pPr>
            <a:endParaRPr lang="en-US" altLang="zh-TW"/>
          </a:p>
        </p:txBody>
      </p:sp>
      <p:sp>
        <p:nvSpPr>
          <p:cNvPr id="10" name="Rectangle 10"/>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zh-TW"/>
          </a:p>
        </p:txBody>
      </p:sp>
      <p:sp>
        <p:nvSpPr>
          <p:cNvPr id="11" name="Rectangle 11"/>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3C3C8321-FEC2-4A8D-AD0B-0072FEB1B076}" type="slidenum">
              <a:rPr lang="en-US" altLang="zh-TW"/>
              <a:pPr>
                <a:defRPr/>
              </a:pPr>
              <a:t>‹#›</a:t>
            </a:fld>
            <a:endParaRPr lang="en-US" altLang="zh-TW"/>
          </a:p>
        </p:txBody>
      </p:sp>
    </p:spTree>
    <p:extLst>
      <p:ext uri="{BB962C8B-B14F-4D97-AF65-F5344CB8AC3E}">
        <p14:creationId xmlns:p14="http://schemas.microsoft.com/office/powerpoint/2010/main" val="8455786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9"/>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zh-TW"/>
          </a:p>
        </p:txBody>
      </p:sp>
      <p:sp>
        <p:nvSpPr>
          <p:cNvPr id="5" name="Rectangle 10"/>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zh-TW"/>
          </a:p>
        </p:txBody>
      </p:sp>
      <p:sp>
        <p:nvSpPr>
          <p:cNvPr id="6" name="Rectangle 11"/>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79865E32-4876-4572-98A8-B3D29AE06211}" type="slidenum">
              <a:rPr lang="en-US" altLang="zh-TW"/>
              <a:pPr>
                <a:defRPr/>
              </a:pPr>
              <a:t>‹#›</a:t>
            </a:fld>
            <a:endParaRPr lang="en-US" altLang="zh-TW"/>
          </a:p>
        </p:txBody>
      </p:sp>
    </p:spTree>
    <p:extLst>
      <p:ext uri="{BB962C8B-B14F-4D97-AF65-F5344CB8AC3E}">
        <p14:creationId xmlns:p14="http://schemas.microsoft.com/office/powerpoint/2010/main" val="25195691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1" y="1709739"/>
            <a:ext cx="10515600" cy="2852737"/>
          </a:xfrm>
        </p:spPr>
        <p:txBody>
          <a:bodyPr/>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smtClean="0"/>
              <a:t>按一下以編輯母片文字樣式</a:t>
            </a:r>
          </a:p>
        </p:txBody>
      </p:sp>
      <p:sp>
        <p:nvSpPr>
          <p:cNvPr id="4" name="Rectangle 9"/>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zh-TW"/>
          </a:p>
        </p:txBody>
      </p:sp>
      <p:sp>
        <p:nvSpPr>
          <p:cNvPr id="5" name="Rectangle 10"/>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zh-TW"/>
          </a:p>
        </p:txBody>
      </p:sp>
      <p:sp>
        <p:nvSpPr>
          <p:cNvPr id="6" name="Rectangle 11"/>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D8DBC72A-A360-45E3-AA83-56506A697F09}" type="slidenum">
              <a:rPr lang="en-US" altLang="zh-TW"/>
              <a:pPr>
                <a:defRPr/>
              </a:pPr>
              <a:t>‹#›</a:t>
            </a:fld>
            <a:endParaRPr lang="en-US" altLang="zh-TW"/>
          </a:p>
        </p:txBody>
      </p:sp>
    </p:spTree>
    <p:extLst>
      <p:ext uri="{BB962C8B-B14F-4D97-AF65-F5344CB8AC3E}">
        <p14:creationId xmlns:p14="http://schemas.microsoft.com/office/powerpoint/2010/main" val="24156561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914400" y="2057400"/>
            <a:ext cx="5080000" cy="41148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97600" y="2057400"/>
            <a:ext cx="5080000" cy="41148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9"/>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zh-TW"/>
          </a:p>
        </p:txBody>
      </p:sp>
      <p:sp>
        <p:nvSpPr>
          <p:cNvPr id="6" name="Rectangle 10"/>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zh-TW"/>
          </a:p>
        </p:txBody>
      </p:sp>
      <p:sp>
        <p:nvSpPr>
          <p:cNvPr id="7" name="Rectangle 11"/>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5DF2F709-BC59-4D01-93E7-EC3FD062430D}" type="slidenum">
              <a:rPr lang="en-US" altLang="zh-TW"/>
              <a:pPr>
                <a:defRPr/>
              </a:pPr>
              <a:t>‹#›</a:t>
            </a:fld>
            <a:endParaRPr lang="en-US" altLang="zh-TW"/>
          </a:p>
        </p:txBody>
      </p:sp>
    </p:spTree>
    <p:extLst>
      <p:ext uri="{BB962C8B-B14F-4D97-AF65-F5344CB8AC3E}">
        <p14:creationId xmlns:p14="http://schemas.microsoft.com/office/powerpoint/2010/main" val="393545573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40317" y="365126"/>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40318" y="2505075"/>
            <a:ext cx="5158316"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71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9"/>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zh-TW"/>
          </a:p>
        </p:txBody>
      </p:sp>
      <p:sp>
        <p:nvSpPr>
          <p:cNvPr id="8" name="Rectangle 10"/>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zh-TW"/>
          </a:p>
        </p:txBody>
      </p:sp>
      <p:sp>
        <p:nvSpPr>
          <p:cNvPr id="9" name="Rectangle 11"/>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DC4368DF-1EDE-4DB3-BB13-F8CECC0F6D24}" type="slidenum">
              <a:rPr lang="en-US" altLang="zh-TW"/>
              <a:pPr>
                <a:defRPr/>
              </a:pPr>
              <a:t>‹#›</a:t>
            </a:fld>
            <a:endParaRPr lang="en-US" altLang="zh-TW"/>
          </a:p>
        </p:txBody>
      </p:sp>
    </p:spTree>
    <p:extLst>
      <p:ext uri="{BB962C8B-B14F-4D97-AF65-F5344CB8AC3E}">
        <p14:creationId xmlns:p14="http://schemas.microsoft.com/office/powerpoint/2010/main" val="892297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40318" y="457200"/>
            <a:ext cx="393276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6" name="頁尾版面配置區 5"/>
          <p:cNvSpPr>
            <a:spLocks noGrp="1"/>
          </p:cNvSpPr>
          <p:nvPr>
            <p:ph type="ftr" sz="quarter" idx="11"/>
          </p:nvPr>
        </p:nvSpPr>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7" name="投影片編號版面配置區 6"/>
          <p:cNvSpPr>
            <a:spLocks noGrp="1"/>
          </p:cNvSpPr>
          <p:nvPr>
            <p:ph type="sldNum" sz="quarter" idx="12"/>
          </p:nvPr>
        </p:nvSpPr>
        <p:spPr/>
        <p:txBody>
          <a:bodyPr/>
          <a:lstStyle>
            <a:lvl1pPr>
              <a:defRPr/>
            </a:lvl1pPr>
          </a:lstStyle>
          <a:p>
            <a:pPr eaLnBrk="0" fontAlgn="base" hangingPunct="0">
              <a:spcBef>
                <a:spcPct val="0"/>
              </a:spcBef>
              <a:spcAft>
                <a:spcPct val="0"/>
              </a:spcAft>
              <a:defRPr/>
            </a:pPr>
            <a:fld id="{72799387-B5D8-4F25-807A-2CA233E04C76}" type="slidenum">
              <a:rPr lang="en-US" altLang="zh-TW">
                <a:solidFill>
                  <a:srgbClr val="000000"/>
                </a:solidFill>
                <a:latin typeface="Calibri" panose="020F0502020204030204" pitchFamily="34" charset="0"/>
              </a:rPr>
              <a:pPr eaLnBrk="0" fontAlgn="base" hangingPunct="0">
                <a:spcBef>
                  <a:spcPct val="0"/>
                </a:spcBef>
                <a:spcAft>
                  <a:spcPct val="0"/>
                </a:spcAft>
                <a:defRPr/>
              </a:pPr>
              <a:t>‹#›</a:t>
            </a:fld>
            <a:endParaRPr lang="en-US" altLang="zh-TW">
              <a:solidFill>
                <a:srgbClr val="000000"/>
              </a:solidFill>
              <a:latin typeface="Calibri" panose="020F0502020204030204" pitchFamily="34" charset="0"/>
            </a:endParaRPr>
          </a:p>
        </p:txBody>
      </p:sp>
    </p:spTree>
    <p:extLst>
      <p:ext uri="{BB962C8B-B14F-4D97-AF65-F5344CB8AC3E}">
        <p14:creationId xmlns:p14="http://schemas.microsoft.com/office/powerpoint/2010/main" val="36743295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9"/>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zh-TW"/>
          </a:p>
        </p:txBody>
      </p:sp>
      <p:sp>
        <p:nvSpPr>
          <p:cNvPr id="4" name="Rectangle 10"/>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zh-TW"/>
          </a:p>
        </p:txBody>
      </p:sp>
      <p:sp>
        <p:nvSpPr>
          <p:cNvPr id="5" name="Rectangle 11"/>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3AB7C933-6075-4870-B88B-DFCD94FC9D55}" type="slidenum">
              <a:rPr lang="en-US" altLang="zh-TW"/>
              <a:pPr>
                <a:defRPr/>
              </a:pPr>
              <a:t>‹#›</a:t>
            </a:fld>
            <a:endParaRPr lang="en-US" altLang="zh-TW"/>
          </a:p>
        </p:txBody>
      </p:sp>
    </p:spTree>
    <p:extLst>
      <p:ext uri="{BB962C8B-B14F-4D97-AF65-F5344CB8AC3E}">
        <p14:creationId xmlns:p14="http://schemas.microsoft.com/office/powerpoint/2010/main" val="19341340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zh-TW"/>
          </a:p>
        </p:txBody>
      </p:sp>
      <p:sp>
        <p:nvSpPr>
          <p:cNvPr id="3" name="Rectangle 10"/>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zh-TW"/>
          </a:p>
        </p:txBody>
      </p:sp>
      <p:sp>
        <p:nvSpPr>
          <p:cNvPr id="4" name="Rectangle 11"/>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3A23B8B5-C5E4-47C3-B9A9-98DBD862D82E}" type="slidenum">
              <a:rPr lang="en-US" altLang="zh-TW"/>
              <a:pPr>
                <a:defRPr/>
              </a:pPr>
              <a:t>‹#›</a:t>
            </a:fld>
            <a:endParaRPr lang="en-US" altLang="zh-TW"/>
          </a:p>
        </p:txBody>
      </p:sp>
    </p:spTree>
    <p:extLst>
      <p:ext uri="{BB962C8B-B14F-4D97-AF65-F5344CB8AC3E}">
        <p14:creationId xmlns:p14="http://schemas.microsoft.com/office/powerpoint/2010/main" val="12921386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40318" y="457200"/>
            <a:ext cx="3932767" cy="1600200"/>
          </a:xfrm>
        </p:spPr>
        <p:txBody>
          <a:bodyPr/>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9"/>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zh-TW"/>
          </a:p>
        </p:txBody>
      </p:sp>
      <p:sp>
        <p:nvSpPr>
          <p:cNvPr id="6" name="Rectangle 10"/>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zh-TW"/>
          </a:p>
        </p:txBody>
      </p:sp>
      <p:sp>
        <p:nvSpPr>
          <p:cNvPr id="7" name="Rectangle 11"/>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6192DB89-2385-4D21-96B9-16FB2D6EB2D0}" type="slidenum">
              <a:rPr lang="en-US" altLang="zh-TW"/>
              <a:pPr>
                <a:defRPr/>
              </a:pPr>
              <a:t>‹#›</a:t>
            </a:fld>
            <a:endParaRPr lang="en-US" altLang="zh-TW"/>
          </a:p>
        </p:txBody>
      </p:sp>
    </p:spTree>
    <p:extLst>
      <p:ext uri="{BB962C8B-B14F-4D97-AF65-F5344CB8AC3E}">
        <p14:creationId xmlns:p14="http://schemas.microsoft.com/office/powerpoint/2010/main" val="14404869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40318" y="457200"/>
            <a:ext cx="3932767" cy="1600200"/>
          </a:xfrm>
        </p:spPr>
        <p:txBody>
          <a:bodyPr/>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9"/>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zh-TW"/>
          </a:p>
        </p:txBody>
      </p:sp>
      <p:sp>
        <p:nvSpPr>
          <p:cNvPr id="6" name="Rectangle 10"/>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zh-TW"/>
          </a:p>
        </p:txBody>
      </p:sp>
      <p:sp>
        <p:nvSpPr>
          <p:cNvPr id="7" name="Rectangle 11"/>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9941BEA7-9702-4E5B-9FC9-A87FA10363E9}" type="slidenum">
              <a:rPr lang="en-US" altLang="zh-TW"/>
              <a:pPr>
                <a:defRPr/>
              </a:pPr>
              <a:t>‹#›</a:t>
            </a:fld>
            <a:endParaRPr lang="en-US" altLang="zh-TW"/>
          </a:p>
        </p:txBody>
      </p:sp>
    </p:spTree>
    <p:extLst>
      <p:ext uri="{BB962C8B-B14F-4D97-AF65-F5344CB8AC3E}">
        <p14:creationId xmlns:p14="http://schemas.microsoft.com/office/powerpoint/2010/main" val="27961678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9"/>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zh-TW"/>
          </a:p>
        </p:txBody>
      </p:sp>
      <p:sp>
        <p:nvSpPr>
          <p:cNvPr id="5" name="Rectangle 10"/>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zh-TW"/>
          </a:p>
        </p:txBody>
      </p:sp>
      <p:sp>
        <p:nvSpPr>
          <p:cNvPr id="6" name="Rectangle 11"/>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55CD265B-2192-4DD9-935D-8860536DED27}" type="slidenum">
              <a:rPr lang="en-US" altLang="zh-TW"/>
              <a:pPr>
                <a:defRPr/>
              </a:pPr>
              <a:t>‹#›</a:t>
            </a:fld>
            <a:endParaRPr lang="en-US" altLang="zh-TW"/>
          </a:p>
        </p:txBody>
      </p:sp>
    </p:spTree>
    <p:extLst>
      <p:ext uri="{BB962C8B-B14F-4D97-AF65-F5344CB8AC3E}">
        <p14:creationId xmlns:p14="http://schemas.microsoft.com/office/powerpoint/2010/main" val="409037001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686800" y="381000"/>
            <a:ext cx="2590800" cy="57912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914400" y="381000"/>
            <a:ext cx="7569200" cy="57912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9"/>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zh-TW"/>
          </a:p>
        </p:txBody>
      </p:sp>
      <p:sp>
        <p:nvSpPr>
          <p:cNvPr id="5" name="Rectangle 10"/>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zh-TW"/>
          </a:p>
        </p:txBody>
      </p:sp>
      <p:sp>
        <p:nvSpPr>
          <p:cNvPr id="6" name="Rectangle 11"/>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BFD3F159-4D86-4DB4-9BC4-E92CF9CC90C2}" type="slidenum">
              <a:rPr lang="en-US" altLang="zh-TW"/>
              <a:pPr>
                <a:defRPr/>
              </a:pPr>
              <a:t>‹#›</a:t>
            </a:fld>
            <a:endParaRPr lang="en-US" altLang="zh-TW"/>
          </a:p>
        </p:txBody>
      </p:sp>
    </p:spTree>
    <p:extLst>
      <p:ext uri="{BB962C8B-B14F-4D97-AF65-F5344CB8AC3E}">
        <p14:creationId xmlns:p14="http://schemas.microsoft.com/office/powerpoint/2010/main" val="412757431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914400" y="381000"/>
            <a:ext cx="103632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914400" y="2057400"/>
            <a:ext cx="5080000" cy="41148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97600" y="2057400"/>
            <a:ext cx="5080000" cy="41148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9"/>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zh-TW"/>
          </a:p>
        </p:txBody>
      </p:sp>
      <p:sp>
        <p:nvSpPr>
          <p:cNvPr id="6" name="Rectangle 10"/>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zh-TW"/>
          </a:p>
        </p:txBody>
      </p:sp>
      <p:sp>
        <p:nvSpPr>
          <p:cNvPr id="7" name="Rectangle 11"/>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38BF9A4D-165E-4A01-85DF-DFF341867E59}" type="slidenum">
              <a:rPr lang="en-US" altLang="zh-TW"/>
              <a:pPr>
                <a:defRPr/>
              </a:pPr>
              <a:t>‹#›</a:t>
            </a:fld>
            <a:endParaRPr lang="en-US" altLang="zh-TW"/>
          </a:p>
        </p:txBody>
      </p:sp>
    </p:spTree>
    <p:extLst>
      <p:ext uri="{BB962C8B-B14F-4D97-AF65-F5344CB8AC3E}">
        <p14:creationId xmlns:p14="http://schemas.microsoft.com/office/powerpoint/2010/main" val="22691292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lvl1pPr>
              <a:defRPr/>
            </a:lvl1pPr>
          </a:lstStyle>
          <a:p>
            <a:pPr>
              <a:defRPr/>
            </a:pPr>
            <a:fld id="{BC03FDCB-655B-4DD3-89C7-0C0DC003E83C}" type="datetimeFigureOut">
              <a:rPr lang="zh-TW" altLang="en-US"/>
              <a:pPr>
                <a:defRPr/>
              </a:pPr>
              <a:t>2020/3/10</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51957D17-448F-4680-87E1-542D90F7EC4C}" type="slidenum">
              <a:rPr lang="zh-TW" altLang="en-US"/>
              <a:pPr>
                <a:defRPr/>
              </a:pPr>
              <a:t>‹#›</a:t>
            </a:fld>
            <a:endParaRPr lang="zh-TW" altLang="en-US"/>
          </a:p>
        </p:txBody>
      </p:sp>
    </p:spTree>
    <p:extLst>
      <p:ext uri="{BB962C8B-B14F-4D97-AF65-F5344CB8AC3E}">
        <p14:creationId xmlns:p14="http://schemas.microsoft.com/office/powerpoint/2010/main" val="326620089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5AB56CD7-489B-4699-8D94-CD637971F5D8}" type="datetimeFigureOut">
              <a:rPr lang="zh-TW" altLang="en-US"/>
              <a:pPr>
                <a:defRPr/>
              </a:pPr>
              <a:t>2020/3/10</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5771100A-0D25-4F80-963D-2DC2B2BBC1A1}" type="slidenum">
              <a:rPr lang="zh-TW" altLang="en-US"/>
              <a:pPr>
                <a:defRPr/>
              </a:pPr>
              <a:t>‹#›</a:t>
            </a:fld>
            <a:endParaRPr lang="zh-TW" altLang="en-US"/>
          </a:p>
        </p:txBody>
      </p:sp>
    </p:spTree>
    <p:extLst>
      <p:ext uri="{BB962C8B-B14F-4D97-AF65-F5344CB8AC3E}">
        <p14:creationId xmlns:p14="http://schemas.microsoft.com/office/powerpoint/2010/main" val="293477356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pPr>
              <a:defRPr/>
            </a:pPr>
            <a:fld id="{DD7EB111-F84C-425B-B146-9224D875F12A}" type="datetimeFigureOut">
              <a:rPr lang="zh-TW" altLang="en-US"/>
              <a:pPr>
                <a:defRPr/>
              </a:pPr>
              <a:t>2020/3/10</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1183DD78-86B2-44A4-8322-3CBA5FF730BB}" type="slidenum">
              <a:rPr lang="zh-TW" altLang="en-US"/>
              <a:pPr>
                <a:defRPr/>
              </a:pPr>
              <a:t>‹#›</a:t>
            </a:fld>
            <a:endParaRPr lang="zh-TW" altLang="en-US"/>
          </a:p>
        </p:txBody>
      </p:sp>
    </p:spTree>
    <p:extLst>
      <p:ext uri="{BB962C8B-B14F-4D97-AF65-F5344CB8AC3E}">
        <p14:creationId xmlns:p14="http://schemas.microsoft.com/office/powerpoint/2010/main" val="179471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40318" y="457200"/>
            <a:ext cx="393276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6" name="頁尾版面配置區 5"/>
          <p:cNvSpPr>
            <a:spLocks noGrp="1"/>
          </p:cNvSpPr>
          <p:nvPr>
            <p:ph type="ftr" sz="quarter" idx="11"/>
          </p:nvPr>
        </p:nvSpPr>
        <p:spPr/>
        <p:txBody>
          <a:bodyPr/>
          <a:lstStyle>
            <a:lvl1pPr>
              <a:defRPr/>
            </a:lvl1pPr>
          </a:lstStyle>
          <a:p>
            <a:pPr eaLnBrk="0" fontAlgn="base" hangingPunct="0">
              <a:spcBef>
                <a:spcPct val="0"/>
              </a:spcBef>
              <a:spcAft>
                <a:spcPct val="0"/>
              </a:spcAft>
              <a:defRPr/>
            </a:pPr>
            <a:endParaRPr lang="en-US" altLang="zh-TW">
              <a:solidFill>
                <a:srgbClr val="000000"/>
              </a:solidFill>
              <a:latin typeface="Calibri" panose="020F0502020204030204" pitchFamily="34" charset="0"/>
            </a:endParaRPr>
          </a:p>
        </p:txBody>
      </p:sp>
      <p:sp>
        <p:nvSpPr>
          <p:cNvPr id="7" name="投影片編號版面配置區 6"/>
          <p:cNvSpPr>
            <a:spLocks noGrp="1"/>
          </p:cNvSpPr>
          <p:nvPr>
            <p:ph type="sldNum" sz="quarter" idx="12"/>
          </p:nvPr>
        </p:nvSpPr>
        <p:spPr/>
        <p:txBody>
          <a:bodyPr/>
          <a:lstStyle>
            <a:lvl1pPr>
              <a:defRPr/>
            </a:lvl1pPr>
          </a:lstStyle>
          <a:p>
            <a:pPr eaLnBrk="0" fontAlgn="base" hangingPunct="0">
              <a:spcBef>
                <a:spcPct val="0"/>
              </a:spcBef>
              <a:spcAft>
                <a:spcPct val="0"/>
              </a:spcAft>
              <a:defRPr/>
            </a:pPr>
            <a:fld id="{4F6074FD-938D-4F33-9E29-D0865823E324}" type="slidenum">
              <a:rPr lang="en-US" altLang="zh-TW">
                <a:solidFill>
                  <a:srgbClr val="000000"/>
                </a:solidFill>
                <a:latin typeface="Calibri" panose="020F0502020204030204" pitchFamily="34" charset="0"/>
              </a:rPr>
              <a:pPr eaLnBrk="0" fontAlgn="base" hangingPunct="0">
                <a:spcBef>
                  <a:spcPct val="0"/>
                </a:spcBef>
                <a:spcAft>
                  <a:spcPct val="0"/>
                </a:spcAft>
                <a:defRPr/>
              </a:pPr>
              <a:t>‹#›</a:t>
            </a:fld>
            <a:endParaRPr lang="en-US" altLang="zh-TW">
              <a:solidFill>
                <a:srgbClr val="000000"/>
              </a:solidFill>
              <a:latin typeface="Calibri" panose="020F0502020204030204" pitchFamily="34" charset="0"/>
            </a:endParaRPr>
          </a:p>
        </p:txBody>
      </p:sp>
    </p:spTree>
    <p:extLst>
      <p:ext uri="{BB962C8B-B14F-4D97-AF65-F5344CB8AC3E}">
        <p14:creationId xmlns:p14="http://schemas.microsoft.com/office/powerpoint/2010/main" val="182601655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3"/>
          <p:cNvSpPr>
            <a:spLocks noGrp="1"/>
          </p:cNvSpPr>
          <p:nvPr>
            <p:ph type="dt" sz="half" idx="10"/>
          </p:nvPr>
        </p:nvSpPr>
        <p:spPr/>
        <p:txBody>
          <a:bodyPr/>
          <a:lstStyle>
            <a:lvl1pPr>
              <a:defRPr/>
            </a:lvl1pPr>
          </a:lstStyle>
          <a:p>
            <a:pPr>
              <a:defRPr/>
            </a:pPr>
            <a:fld id="{9FCFF3B3-F78D-49FE-8CAD-08DFB8EC1538}" type="datetimeFigureOut">
              <a:rPr lang="zh-TW" altLang="en-US"/>
              <a:pPr>
                <a:defRPr/>
              </a:pPr>
              <a:t>2020/3/10</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6D94957B-9A07-452F-8E82-7843A32A3891}" type="slidenum">
              <a:rPr lang="zh-TW" altLang="en-US"/>
              <a:pPr>
                <a:defRPr/>
              </a:pPr>
              <a:t>‹#›</a:t>
            </a:fld>
            <a:endParaRPr lang="zh-TW" altLang="en-US"/>
          </a:p>
        </p:txBody>
      </p:sp>
    </p:spTree>
    <p:extLst>
      <p:ext uri="{BB962C8B-B14F-4D97-AF65-F5344CB8AC3E}">
        <p14:creationId xmlns:p14="http://schemas.microsoft.com/office/powerpoint/2010/main" val="98377277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p:txBody>
          <a:bodyPr/>
          <a:lstStyle>
            <a:lvl1pPr>
              <a:defRPr/>
            </a:lvl1pPr>
          </a:lstStyle>
          <a:p>
            <a:pPr>
              <a:defRPr/>
            </a:pPr>
            <a:fld id="{D5D3F1E6-3579-4AD7-B797-2438A2D61DB7}" type="datetimeFigureOut">
              <a:rPr lang="zh-TW" altLang="en-US"/>
              <a:pPr>
                <a:defRPr/>
              </a:pPr>
              <a:t>2020/3/10</a:t>
            </a:fld>
            <a:endParaRPr lang="zh-TW" altLang="en-US"/>
          </a:p>
        </p:txBody>
      </p:sp>
      <p:sp>
        <p:nvSpPr>
          <p:cNvPr id="8" name="頁尾版面配置區 4"/>
          <p:cNvSpPr>
            <a:spLocks noGrp="1"/>
          </p:cNvSpPr>
          <p:nvPr>
            <p:ph type="ftr" sz="quarter" idx="11"/>
          </p:nvPr>
        </p:nvSpPr>
        <p:spPr/>
        <p:txBody>
          <a:bodyPr/>
          <a:lstStyle>
            <a:lvl1pPr>
              <a:defRPr/>
            </a:lvl1pPr>
          </a:lstStyle>
          <a:p>
            <a:pPr>
              <a:defRPr/>
            </a:pPr>
            <a:endParaRPr lang="zh-TW" altLang="en-US"/>
          </a:p>
        </p:txBody>
      </p:sp>
      <p:sp>
        <p:nvSpPr>
          <p:cNvPr id="9" name="投影片編號版面配置區 5"/>
          <p:cNvSpPr>
            <a:spLocks noGrp="1"/>
          </p:cNvSpPr>
          <p:nvPr>
            <p:ph type="sldNum" sz="quarter" idx="12"/>
          </p:nvPr>
        </p:nvSpPr>
        <p:spPr/>
        <p:txBody>
          <a:bodyPr/>
          <a:lstStyle>
            <a:lvl1pPr>
              <a:defRPr/>
            </a:lvl1pPr>
          </a:lstStyle>
          <a:p>
            <a:pPr>
              <a:defRPr/>
            </a:pPr>
            <a:fld id="{720A7468-7CBD-4F87-952A-A0A223E886CB}" type="slidenum">
              <a:rPr lang="zh-TW" altLang="en-US"/>
              <a:pPr>
                <a:defRPr/>
              </a:pPr>
              <a:t>‹#›</a:t>
            </a:fld>
            <a:endParaRPr lang="zh-TW" altLang="en-US"/>
          </a:p>
        </p:txBody>
      </p:sp>
    </p:spTree>
    <p:extLst>
      <p:ext uri="{BB962C8B-B14F-4D97-AF65-F5344CB8AC3E}">
        <p14:creationId xmlns:p14="http://schemas.microsoft.com/office/powerpoint/2010/main" val="32828006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p:txBody>
          <a:bodyPr/>
          <a:lstStyle>
            <a:lvl1pPr>
              <a:defRPr/>
            </a:lvl1pPr>
          </a:lstStyle>
          <a:p>
            <a:pPr>
              <a:defRPr/>
            </a:pPr>
            <a:fld id="{AD831D7B-F488-4C09-BB0B-383629D233B1}" type="datetimeFigureOut">
              <a:rPr lang="zh-TW" altLang="en-US"/>
              <a:pPr>
                <a:defRPr/>
              </a:pPr>
              <a:t>2020/3/10</a:t>
            </a:fld>
            <a:endParaRPr lang="zh-TW" altLang="en-US"/>
          </a:p>
        </p:txBody>
      </p:sp>
      <p:sp>
        <p:nvSpPr>
          <p:cNvPr id="4" name="頁尾版面配置區 4"/>
          <p:cNvSpPr>
            <a:spLocks noGrp="1"/>
          </p:cNvSpPr>
          <p:nvPr>
            <p:ph type="ftr" sz="quarter" idx="11"/>
          </p:nvPr>
        </p:nvSpPr>
        <p:spPr/>
        <p:txBody>
          <a:bodyPr/>
          <a:lstStyle>
            <a:lvl1pPr>
              <a:defRPr/>
            </a:lvl1pPr>
          </a:lstStyle>
          <a:p>
            <a:pPr>
              <a:defRPr/>
            </a:pPr>
            <a:endParaRPr lang="zh-TW" altLang="en-US"/>
          </a:p>
        </p:txBody>
      </p:sp>
      <p:sp>
        <p:nvSpPr>
          <p:cNvPr id="5" name="投影片編號版面配置區 5"/>
          <p:cNvSpPr>
            <a:spLocks noGrp="1"/>
          </p:cNvSpPr>
          <p:nvPr>
            <p:ph type="sldNum" sz="quarter" idx="12"/>
          </p:nvPr>
        </p:nvSpPr>
        <p:spPr/>
        <p:txBody>
          <a:bodyPr/>
          <a:lstStyle>
            <a:lvl1pPr>
              <a:defRPr/>
            </a:lvl1pPr>
          </a:lstStyle>
          <a:p>
            <a:pPr>
              <a:defRPr/>
            </a:pPr>
            <a:fld id="{8E88FF05-A3EC-45F5-A1C9-E997AD002C70}" type="slidenum">
              <a:rPr lang="zh-TW" altLang="en-US"/>
              <a:pPr>
                <a:defRPr/>
              </a:pPr>
              <a:t>‹#›</a:t>
            </a:fld>
            <a:endParaRPr lang="zh-TW" altLang="en-US"/>
          </a:p>
        </p:txBody>
      </p:sp>
    </p:spTree>
    <p:extLst>
      <p:ext uri="{BB962C8B-B14F-4D97-AF65-F5344CB8AC3E}">
        <p14:creationId xmlns:p14="http://schemas.microsoft.com/office/powerpoint/2010/main" val="19901614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fld id="{5B2C9BF8-005B-4945-8FA2-0FA725E2EAC8}" type="datetimeFigureOut">
              <a:rPr lang="zh-TW" altLang="en-US"/>
              <a:pPr>
                <a:defRPr/>
              </a:pPr>
              <a:t>2020/3/10</a:t>
            </a:fld>
            <a:endParaRPr lang="zh-TW" altLang="en-US"/>
          </a:p>
        </p:txBody>
      </p:sp>
      <p:sp>
        <p:nvSpPr>
          <p:cNvPr id="3" name="頁尾版面配置區 4"/>
          <p:cNvSpPr>
            <a:spLocks noGrp="1"/>
          </p:cNvSpPr>
          <p:nvPr>
            <p:ph type="ftr" sz="quarter" idx="11"/>
          </p:nvPr>
        </p:nvSpPr>
        <p:spPr/>
        <p:txBody>
          <a:bodyPr/>
          <a:lstStyle>
            <a:lvl1pPr>
              <a:defRPr/>
            </a:lvl1pPr>
          </a:lstStyle>
          <a:p>
            <a:pPr>
              <a:defRPr/>
            </a:pPr>
            <a:endParaRPr lang="zh-TW" altLang="en-US"/>
          </a:p>
        </p:txBody>
      </p:sp>
      <p:sp>
        <p:nvSpPr>
          <p:cNvPr id="4" name="投影片編號版面配置區 5"/>
          <p:cNvSpPr>
            <a:spLocks noGrp="1"/>
          </p:cNvSpPr>
          <p:nvPr>
            <p:ph type="sldNum" sz="quarter" idx="12"/>
          </p:nvPr>
        </p:nvSpPr>
        <p:spPr/>
        <p:txBody>
          <a:bodyPr/>
          <a:lstStyle>
            <a:lvl1pPr>
              <a:defRPr/>
            </a:lvl1pPr>
          </a:lstStyle>
          <a:p>
            <a:pPr>
              <a:defRPr/>
            </a:pPr>
            <a:fld id="{5DD0CD92-6FAB-4703-9EDA-E6BC0FD5517C}" type="slidenum">
              <a:rPr lang="zh-TW" altLang="en-US"/>
              <a:pPr>
                <a:defRPr/>
              </a:pPr>
              <a:t>‹#›</a:t>
            </a:fld>
            <a:endParaRPr lang="zh-TW" altLang="en-US"/>
          </a:p>
        </p:txBody>
      </p:sp>
    </p:spTree>
    <p:extLst>
      <p:ext uri="{BB962C8B-B14F-4D97-AF65-F5344CB8AC3E}">
        <p14:creationId xmlns:p14="http://schemas.microsoft.com/office/powerpoint/2010/main" val="26170577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F5802C67-7CF5-43F8-B166-C8CCCE232F54}" type="datetimeFigureOut">
              <a:rPr lang="zh-TW" altLang="en-US"/>
              <a:pPr>
                <a:defRPr/>
              </a:pPr>
              <a:t>2020/3/10</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7327FC72-73B1-4E99-91D9-04AA524E59FD}" type="slidenum">
              <a:rPr lang="zh-TW" altLang="en-US"/>
              <a:pPr>
                <a:defRPr/>
              </a:pPr>
              <a:t>‹#›</a:t>
            </a:fld>
            <a:endParaRPr lang="zh-TW" altLang="en-US"/>
          </a:p>
        </p:txBody>
      </p:sp>
    </p:spTree>
    <p:extLst>
      <p:ext uri="{BB962C8B-B14F-4D97-AF65-F5344CB8AC3E}">
        <p14:creationId xmlns:p14="http://schemas.microsoft.com/office/powerpoint/2010/main" val="203667541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BA45E2D3-A2C6-4724-A8A8-876CC0F39980}" type="datetimeFigureOut">
              <a:rPr lang="zh-TW" altLang="en-US"/>
              <a:pPr>
                <a:defRPr/>
              </a:pPr>
              <a:t>2020/3/10</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B3CC37B1-C546-4AB5-BE4A-AAD61714C1E1}" type="slidenum">
              <a:rPr lang="zh-TW" altLang="en-US"/>
              <a:pPr>
                <a:defRPr/>
              </a:pPr>
              <a:t>‹#›</a:t>
            </a:fld>
            <a:endParaRPr lang="zh-TW" altLang="en-US"/>
          </a:p>
        </p:txBody>
      </p:sp>
    </p:spTree>
    <p:extLst>
      <p:ext uri="{BB962C8B-B14F-4D97-AF65-F5344CB8AC3E}">
        <p14:creationId xmlns:p14="http://schemas.microsoft.com/office/powerpoint/2010/main" val="10502030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0A2EE806-1B24-40E1-8487-41CACA834AF4}" type="datetimeFigureOut">
              <a:rPr lang="zh-TW" altLang="en-US"/>
              <a:pPr>
                <a:defRPr/>
              </a:pPr>
              <a:t>2020/3/10</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E44AFDF8-D0E6-45AC-8118-453B0F20E1D7}" type="slidenum">
              <a:rPr lang="zh-TW" altLang="en-US"/>
              <a:pPr>
                <a:defRPr/>
              </a:pPr>
              <a:t>‹#›</a:t>
            </a:fld>
            <a:endParaRPr lang="zh-TW" altLang="en-US"/>
          </a:p>
        </p:txBody>
      </p:sp>
    </p:spTree>
    <p:extLst>
      <p:ext uri="{BB962C8B-B14F-4D97-AF65-F5344CB8AC3E}">
        <p14:creationId xmlns:p14="http://schemas.microsoft.com/office/powerpoint/2010/main" val="11254853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0A4DDECC-F42D-432B-9A3A-91C4ED3365D0}" type="datetimeFigureOut">
              <a:rPr lang="zh-TW" altLang="en-US"/>
              <a:pPr>
                <a:defRPr/>
              </a:pPr>
              <a:t>2020/3/10</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80C0C6E8-A6B3-43F5-9862-E9FF39245A85}" type="slidenum">
              <a:rPr lang="zh-TW" altLang="en-US"/>
              <a:pPr>
                <a:defRPr/>
              </a:pPr>
              <a:t>‹#›</a:t>
            </a:fld>
            <a:endParaRPr lang="zh-TW" altLang="en-US"/>
          </a:p>
        </p:txBody>
      </p:sp>
    </p:spTree>
    <p:extLst>
      <p:ext uri="{BB962C8B-B14F-4D97-AF65-F5344CB8AC3E}">
        <p14:creationId xmlns:p14="http://schemas.microsoft.com/office/powerpoint/2010/main" val="15599653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OverObj">
  <p:cSld name="標題及文字在物件之上">
    <p:spTree>
      <p:nvGrpSpPr>
        <p:cNvPr id="1" name=""/>
        <p:cNvGrpSpPr/>
        <p:nvPr/>
      </p:nvGrpSpPr>
      <p:grpSpPr>
        <a:xfrm>
          <a:off x="0" y="0"/>
          <a:ext cx="0" cy="0"/>
          <a:chOff x="0" y="0"/>
          <a:chExt cx="0" cy="0"/>
        </a:xfrm>
      </p:grpSpPr>
      <p:sp>
        <p:nvSpPr>
          <p:cNvPr id="2" name="標題 1"/>
          <p:cNvSpPr>
            <a:spLocks noGrp="1"/>
          </p:cNvSpPr>
          <p:nvPr>
            <p:ph type="title"/>
          </p:nvPr>
        </p:nvSpPr>
        <p:spPr>
          <a:xfrm>
            <a:off x="402167" y="228601"/>
            <a:ext cx="11347451"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02167" y="1676400"/>
            <a:ext cx="11387667" cy="21351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02167" y="3963989"/>
            <a:ext cx="11387667" cy="213518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a:xfrm>
            <a:off x="406400" y="6245225"/>
            <a:ext cx="3048000" cy="476250"/>
          </a:xfrm>
        </p:spPr>
        <p:txBody>
          <a:bodyPr/>
          <a:lstStyle>
            <a:lvl1pPr>
              <a:defRPr/>
            </a:lvl1pPr>
          </a:lstStyle>
          <a:p>
            <a:pPr>
              <a:defRPr/>
            </a:pPr>
            <a:endParaRPr lang="en-US" altLang="zh-TW"/>
          </a:p>
        </p:txBody>
      </p:sp>
      <p:sp>
        <p:nvSpPr>
          <p:cNvPr id="6" name="頁尾版面配置區 5"/>
          <p:cNvSpPr>
            <a:spLocks noGrp="1"/>
          </p:cNvSpPr>
          <p:nvPr>
            <p:ph type="ftr" sz="quarter" idx="11"/>
          </p:nvPr>
        </p:nvSpPr>
        <p:spPr>
          <a:xfrm>
            <a:off x="4165600" y="6245225"/>
            <a:ext cx="3860800" cy="476250"/>
          </a:xfrm>
        </p:spPr>
        <p:txBody>
          <a:bodyPr/>
          <a:lstStyle>
            <a:lvl1pPr>
              <a:defRPr/>
            </a:lvl1pPr>
          </a:lstStyle>
          <a:p>
            <a:pPr>
              <a:defRPr/>
            </a:pPr>
            <a:endParaRPr lang="en-US" altLang="zh-TW"/>
          </a:p>
        </p:txBody>
      </p:sp>
      <p:sp>
        <p:nvSpPr>
          <p:cNvPr id="7" name="投影片編號版面配置區 6"/>
          <p:cNvSpPr>
            <a:spLocks noGrp="1"/>
          </p:cNvSpPr>
          <p:nvPr>
            <p:ph type="sldNum" sz="quarter" idx="12"/>
          </p:nvPr>
        </p:nvSpPr>
        <p:spPr>
          <a:xfrm>
            <a:off x="8737600" y="6245225"/>
            <a:ext cx="3048000" cy="476250"/>
          </a:xfrm>
        </p:spPr>
        <p:txBody>
          <a:bodyPr/>
          <a:lstStyle>
            <a:lvl1pPr>
              <a:defRPr/>
            </a:lvl1pPr>
          </a:lstStyle>
          <a:p>
            <a:pPr>
              <a:defRPr/>
            </a:pPr>
            <a:fld id="{11F9180E-DAF6-4F4D-BF16-2880C3757BC0}" type="slidenum">
              <a:rPr lang="en-US" altLang="zh-TW"/>
              <a:pPr>
                <a:defRPr/>
              </a:pPr>
              <a:t>‹#›</a:t>
            </a:fld>
            <a:endParaRPr lang="en-US" altLang="zh-TW"/>
          </a:p>
        </p:txBody>
      </p:sp>
    </p:spTree>
    <p:extLst>
      <p:ext uri="{BB962C8B-B14F-4D97-AF65-F5344CB8AC3E}">
        <p14:creationId xmlns:p14="http://schemas.microsoft.com/office/powerpoint/2010/main" val="331085394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pPr eaLnBrk="0" fontAlgn="base" hangingPunct="0">
              <a:spcBef>
                <a:spcPct val="0"/>
              </a:spcBef>
              <a:spcAft>
                <a:spcPct val="0"/>
              </a:spcAft>
              <a:defRPr/>
            </a:pPr>
            <a:fld id="{3A08E0C2-333A-4F80-82F8-E5CAE6C28C59}" type="datetimeFigureOut">
              <a:rPr lang="zh-TW" altLang="en-US" smtClean="0">
                <a:solidFill>
                  <a:prstClr val="black">
                    <a:tint val="75000"/>
                  </a:prstClr>
                </a:solidFill>
              </a:rPr>
              <a:pPr eaLnBrk="0" fontAlgn="base" hangingPunct="0">
                <a:spcBef>
                  <a:spcPct val="0"/>
                </a:spcBef>
                <a:spcAft>
                  <a:spcPct val="0"/>
                </a:spcAft>
                <a:def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pPr eaLnBrk="0" fontAlgn="base" hangingPunct="0">
              <a:spcBef>
                <a:spcPct val="0"/>
              </a:spcBef>
              <a:spcAft>
                <a:spcPct val="0"/>
              </a:spcAft>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pPr eaLnBrk="0" fontAlgn="base" hangingPunct="0">
              <a:spcBef>
                <a:spcPct val="0"/>
              </a:spcBef>
              <a:spcAft>
                <a:spcPct val="0"/>
              </a:spcAft>
              <a:defRPr/>
            </a:pPr>
            <a:fld id="{823B5078-8307-4F1D-866B-D3BE991AB97B}" type="slidenum">
              <a:rPr lang="zh-TW" altLang="en-US" smtClean="0">
                <a:solidFill>
                  <a:prstClr val="black">
                    <a:tint val="75000"/>
                  </a:prstClr>
                </a:solidFill>
              </a:rPr>
              <a:pPr eaLnBrk="0" fontAlgn="base" hangingPunct="0">
                <a:spcBef>
                  <a:spcPct val="0"/>
                </a:spcBef>
                <a:spcAft>
                  <a:spcPct val="0"/>
                </a:spcAft>
                <a:defRPr/>
              </a:pPr>
              <a:t>‹#›</a:t>
            </a:fld>
            <a:endParaRPr lang="zh-TW" altLang="en-US">
              <a:solidFill>
                <a:prstClr val="black">
                  <a:tint val="75000"/>
                </a:prstClr>
              </a:solidFill>
            </a:endParaRPr>
          </a:p>
        </p:txBody>
      </p:sp>
    </p:spTree>
    <p:extLst>
      <p:ext uri="{BB962C8B-B14F-4D97-AF65-F5344CB8AC3E}">
        <p14:creationId xmlns:p14="http://schemas.microsoft.com/office/powerpoint/2010/main" val="988276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theme" Target="../theme/theme10.xml"/><Relationship Id="rId3" Type="http://schemas.openxmlformats.org/officeDocument/2006/relationships/slideLayout" Target="../slideLayouts/slideLayout112.xml"/><Relationship Id="rId21" Type="http://schemas.openxmlformats.org/officeDocument/2006/relationships/image" Target="../media/image5.png"/><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image" Target="../media/image4.png"/><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19" Type="http://schemas.openxmlformats.org/officeDocument/2006/relationships/image" Target="../media/image3.png"/><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image" Target="../media/image6.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image" Target="../media/image7.jpeg"/><Relationship Id="rId18" Type="http://schemas.openxmlformats.org/officeDocument/2006/relationships/image" Target="../media/image12.png"/><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heme" Target="../theme/theme11.xml"/><Relationship Id="rId17" Type="http://schemas.openxmlformats.org/officeDocument/2006/relationships/image" Target="../media/image11.png"/><Relationship Id="rId2" Type="http://schemas.openxmlformats.org/officeDocument/2006/relationships/slideLayout" Target="../slideLayouts/slideLayout128.xml"/><Relationship Id="rId16" Type="http://schemas.openxmlformats.org/officeDocument/2006/relationships/image" Target="../media/image10.png"/><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image" Target="../media/image9.png"/><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image" Target="../media/image8.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image" Target="../media/image13.jpeg"/><Relationship Id="rId18" Type="http://schemas.openxmlformats.org/officeDocument/2006/relationships/image" Target="../media/image12.png"/><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theme" Target="../theme/theme12.xml"/><Relationship Id="rId17" Type="http://schemas.openxmlformats.org/officeDocument/2006/relationships/image" Target="../media/image11.png"/><Relationship Id="rId2" Type="http://schemas.openxmlformats.org/officeDocument/2006/relationships/slideLayout" Target="../slideLayouts/slideLayout139.xml"/><Relationship Id="rId16" Type="http://schemas.openxmlformats.org/officeDocument/2006/relationships/image" Target="../media/image10.png"/><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image" Target="../media/image9.png"/><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image" Target="../media/image8.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image" Target="../media/image13.jpeg"/><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theme" Target="../theme/theme13.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6" Type="http://schemas.openxmlformats.org/officeDocument/2006/relationships/theme" Target="../theme/theme6.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theme" Target="../theme/theme8.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theme" Target="../theme/theme9.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TW" smtClean="0"/>
              <a:t>Click to edit Master title style</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新細明體" panose="02020500000000000000" pitchFamily="18" charset="-120"/>
              </a:defRPr>
            </a:lvl1pPr>
          </a:lstStyle>
          <a:p>
            <a:pPr eaLnBrk="0" fontAlgn="base" hangingPunct="0">
              <a:spcBef>
                <a:spcPct val="0"/>
              </a:spcBef>
              <a:spcAft>
                <a:spcPct val="0"/>
              </a:spcAft>
              <a:defRPr/>
            </a:pPr>
            <a:endParaRPr lang="en-US" altLang="zh-TW" smtClean="0">
              <a:solidFill>
                <a:srgbClr val="000000"/>
              </a:solidFill>
            </a:endParaRPr>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新細明體" panose="02020500000000000000" pitchFamily="18" charset="-120"/>
              </a:defRPr>
            </a:lvl1pPr>
          </a:lstStyle>
          <a:p>
            <a:pPr eaLnBrk="0" fontAlgn="base" hangingPunct="0">
              <a:spcBef>
                <a:spcPct val="0"/>
              </a:spcBef>
              <a:spcAft>
                <a:spcPct val="0"/>
              </a:spcAft>
              <a:defRPr/>
            </a:pPr>
            <a:endParaRPr lang="en-US" altLang="zh-TW" smtClean="0">
              <a:solidFill>
                <a:srgbClr val="000000"/>
              </a:solidFill>
            </a:endParaRPr>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新細明體" panose="02020500000000000000" pitchFamily="18" charset="-120"/>
              </a:defRPr>
            </a:lvl1pPr>
          </a:lstStyle>
          <a:p>
            <a:pPr eaLnBrk="0" fontAlgn="base" hangingPunct="0">
              <a:spcBef>
                <a:spcPct val="0"/>
              </a:spcBef>
              <a:spcAft>
                <a:spcPct val="0"/>
              </a:spcAft>
              <a:defRPr/>
            </a:pPr>
            <a:fld id="{03CB71CA-FFC3-4C6B-9567-7C2BEE3758B8}" type="slidenum">
              <a:rPr lang="en-US" altLang="zh-TW" smtClean="0">
                <a:solidFill>
                  <a:srgbClr val="000000"/>
                </a:solidFill>
              </a:rPr>
              <a:pPr eaLnBrk="0" fontAlgn="base" hangingPunct="0">
                <a:spcBef>
                  <a:spcPct val="0"/>
                </a:spcBef>
                <a:spcAft>
                  <a:spcPct val="0"/>
                </a:spcAft>
                <a:defRPr/>
              </a:pPr>
              <a:t>‹#›</a:t>
            </a:fld>
            <a:endParaRPr lang="en-US" altLang="zh-TW" smtClean="0">
              <a:solidFill>
                <a:srgbClr val="000000"/>
              </a:solidFill>
            </a:endParaRPr>
          </a:p>
        </p:txBody>
      </p:sp>
    </p:spTree>
    <p:extLst>
      <p:ext uri="{BB962C8B-B14F-4D97-AF65-F5344CB8AC3E}">
        <p14:creationId xmlns:p14="http://schemas.microsoft.com/office/powerpoint/2010/main" val="41056346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panose="02020603050405020304" pitchFamily="18" charset="0"/>
        </a:defRPr>
      </a:lvl2pPr>
      <a:lvl3pPr algn="ctr" rtl="0" fontAlgn="base">
        <a:spcBef>
          <a:spcPct val="0"/>
        </a:spcBef>
        <a:spcAft>
          <a:spcPct val="0"/>
        </a:spcAft>
        <a:defRPr sz="4400">
          <a:solidFill>
            <a:schemeClr val="tx2"/>
          </a:solidFill>
          <a:latin typeface="Times" panose="02020603050405020304" pitchFamily="18" charset="0"/>
        </a:defRPr>
      </a:lvl3pPr>
      <a:lvl4pPr algn="ctr" rtl="0" fontAlgn="base">
        <a:spcBef>
          <a:spcPct val="0"/>
        </a:spcBef>
        <a:spcAft>
          <a:spcPct val="0"/>
        </a:spcAft>
        <a:defRPr sz="4400">
          <a:solidFill>
            <a:schemeClr val="tx2"/>
          </a:solidFill>
          <a:latin typeface="Times" panose="02020603050405020304" pitchFamily="18" charset="0"/>
        </a:defRPr>
      </a:lvl4pPr>
      <a:lvl5pPr algn="ctr" rtl="0" fontAlgn="base">
        <a:spcBef>
          <a:spcPct val="0"/>
        </a:spcBef>
        <a:spcAft>
          <a:spcPct val="0"/>
        </a:spcAft>
        <a:defRPr sz="4400">
          <a:solidFill>
            <a:schemeClr val="tx2"/>
          </a:solidFill>
          <a:latin typeface="Times" panose="02020603050405020304" pitchFamily="18" charset="0"/>
        </a:defRPr>
      </a:lvl5pPr>
      <a:lvl6pPr marL="457200" algn="ctr" rtl="0" fontAlgn="base">
        <a:spcBef>
          <a:spcPct val="0"/>
        </a:spcBef>
        <a:spcAft>
          <a:spcPct val="0"/>
        </a:spcAft>
        <a:defRPr sz="4400">
          <a:solidFill>
            <a:schemeClr val="tx2"/>
          </a:solidFill>
          <a:latin typeface="Times" panose="02020603050405020304" pitchFamily="18" charset="0"/>
        </a:defRPr>
      </a:lvl6pPr>
      <a:lvl7pPr marL="914400" algn="ctr" rtl="0" fontAlgn="base">
        <a:spcBef>
          <a:spcPct val="0"/>
        </a:spcBef>
        <a:spcAft>
          <a:spcPct val="0"/>
        </a:spcAft>
        <a:defRPr sz="4400">
          <a:solidFill>
            <a:schemeClr val="tx2"/>
          </a:solidFill>
          <a:latin typeface="Times" panose="02020603050405020304" pitchFamily="18" charset="0"/>
        </a:defRPr>
      </a:lvl7pPr>
      <a:lvl8pPr marL="1371600" algn="ctr" rtl="0" fontAlgn="base">
        <a:spcBef>
          <a:spcPct val="0"/>
        </a:spcBef>
        <a:spcAft>
          <a:spcPct val="0"/>
        </a:spcAft>
        <a:defRPr sz="4400">
          <a:solidFill>
            <a:schemeClr val="tx2"/>
          </a:solidFill>
          <a:latin typeface="Times" panose="02020603050405020304" pitchFamily="18" charset="0"/>
        </a:defRPr>
      </a:lvl8pPr>
      <a:lvl9pPr marL="1828800" algn="ctr" rtl="0" fontAlgn="base">
        <a:spcBef>
          <a:spcPct val="0"/>
        </a:spcBef>
        <a:spcAft>
          <a:spcPct val="0"/>
        </a:spcAft>
        <a:defRPr sz="4400">
          <a:solidFill>
            <a:schemeClr val="tx2"/>
          </a:solidFill>
          <a:latin typeface="Times"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C5E9DBB-028F-4B42-8F6F-1FC742606F2B}" type="datetimeFigureOut">
              <a:rPr lang="zh-TW" altLang="en-US" smtClean="0">
                <a:solidFill>
                  <a:prstClr val="white">
                    <a:tint val="75000"/>
                    <a:alpha val="60000"/>
                  </a:prstClr>
                </a:solidFill>
              </a:rPr>
              <a:pPr/>
              <a:t>2020/3/10</a:t>
            </a:fld>
            <a:endParaRPr lang="zh-TW" altLang="en-US">
              <a:solidFill>
                <a:prstClr val="white">
                  <a:tint val="75000"/>
                  <a:alpha val="60000"/>
                </a:prstClr>
              </a:solidFill>
            </a:endParaRP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TW" altLang="en-US">
              <a:solidFill>
                <a:prstClr val="white">
                  <a:tint val="75000"/>
                  <a:alpha val="60000"/>
                </a:prstClr>
              </a:solidFill>
            </a:endParaRP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492CC72-5744-4590-B9A2-D8AA89C15522}" type="slidenum">
              <a:rPr lang="zh-TW" altLang="en-US" smtClean="0">
                <a:solidFill>
                  <a:prstClr val="white">
                    <a:tint val="75000"/>
                  </a:prstClr>
                </a:solidFill>
              </a:rPr>
              <a:pPr/>
              <a:t>‹#›</a:t>
            </a:fld>
            <a:endParaRPr lang="zh-TW" altLang="en-US">
              <a:solidFill>
                <a:prstClr val="white">
                  <a:tint val="75000"/>
                </a:prstClr>
              </a:solidFill>
            </a:endParaRPr>
          </a:p>
        </p:txBody>
      </p:sp>
    </p:spTree>
    <p:extLst>
      <p:ext uri="{BB962C8B-B14F-4D97-AF65-F5344CB8AC3E}">
        <p14:creationId xmlns:p14="http://schemas.microsoft.com/office/powerpoint/2010/main" val="600283825"/>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4" name="全向箭號圖說文字 13"/>
          <p:cNvSpPr/>
          <p:nvPr userDrawn="1"/>
        </p:nvSpPr>
        <p:spPr>
          <a:xfrm>
            <a:off x="0" y="1198485"/>
            <a:ext cx="12192000" cy="5383290"/>
          </a:xfrm>
          <a:prstGeom prst="quadArrowCallout">
            <a:avLst>
              <a:gd name="adj1" fmla="val 42529"/>
              <a:gd name="adj2" fmla="val 47865"/>
              <a:gd name="adj3" fmla="val 18515"/>
              <a:gd name="adj4" fmla="val 91958"/>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2" name="Title Placeholder 1"/>
          <p:cNvSpPr>
            <a:spLocks noGrp="1"/>
          </p:cNvSpPr>
          <p:nvPr>
            <p:ph type="title"/>
          </p:nvPr>
        </p:nvSpPr>
        <p:spPr>
          <a:xfrm>
            <a:off x="810685" y="-12700"/>
            <a:ext cx="10570633" cy="1311275"/>
          </a:xfrm>
          <a:prstGeom prst="rect">
            <a:avLst/>
          </a:prstGeom>
        </p:spPr>
        <p:txBody>
          <a:bodyPr vert="horz" lIns="0" tIns="0" rIns="0" bIns="0" rtlCol="0" anchor="ctr" anchorCtr="1">
            <a:noAutofit/>
          </a:bodyPr>
          <a:lstStyle/>
          <a:p>
            <a:r>
              <a:rPr lang="zh-TW" altLang="en-US" dirty="0" smtClean="0"/>
              <a:t>按一下以編輯母片標題樣式</a:t>
            </a:r>
            <a:endParaRPr lang="en-US" dirty="0"/>
          </a:p>
        </p:txBody>
      </p:sp>
      <p:sp>
        <p:nvSpPr>
          <p:cNvPr id="3" name="Text Placeholder 2"/>
          <p:cNvSpPr>
            <a:spLocks noGrp="1"/>
          </p:cNvSpPr>
          <p:nvPr>
            <p:ph type="body" idx="1"/>
          </p:nvPr>
        </p:nvSpPr>
        <p:spPr>
          <a:xfrm>
            <a:off x="482600" y="1311275"/>
            <a:ext cx="11226800" cy="4835525"/>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288000" tIns="288000" rIns="288000" bIns="288000" rtlCol="0">
            <a:no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kumimoji="0" sz="1200">
                <a:solidFill>
                  <a:schemeClr val="tx1">
                    <a:tint val="75000"/>
                  </a:schemeClr>
                </a:solidFill>
                <a:latin typeface="+mn-lt"/>
                <a:ea typeface="+mn-ea"/>
              </a:defRPr>
            </a:lvl1pPr>
          </a:lstStyle>
          <a:p>
            <a:pPr>
              <a:defRPr/>
            </a:pPr>
            <a:fld id="{D0236524-A414-4176-8F15-273204968F44}"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kumimoji="0" sz="1200">
                <a:solidFill>
                  <a:schemeClr val="tx1">
                    <a:tint val="75000"/>
                  </a:schemeClr>
                </a:solidFill>
                <a:latin typeface="+mn-lt"/>
                <a:ea typeface="+mn-ea"/>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kumimoji="0" sz="1200" smtClean="0">
                <a:solidFill>
                  <a:srgbClr val="898989"/>
                </a:solidFill>
                <a:ea typeface="微軟正黑體" panose="020B0604030504040204" pitchFamily="34" charset="-120"/>
              </a:defRPr>
            </a:lvl1pPr>
          </a:lstStyle>
          <a:p>
            <a:pPr fontAlgn="base">
              <a:spcBef>
                <a:spcPct val="0"/>
              </a:spcBef>
              <a:spcAft>
                <a:spcPct val="0"/>
              </a:spcAft>
              <a:defRPr/>
            </a:pPr>
            <a:fld id="{4ABDFE8D-F77B-4AD1-BD77-57AFE8B8B7F1}" type="slidenum">
              <a:rPr lang="zh-TW" altLang="en-US"/>
              <a:pPr fontAlgn="base">
                <a:spcBef>
                  <a:spcPct val="0"/>
                </a:spcBef>
                <a:spcAft>
                  <a:spcPct val="0"/>
                </a:spcAft>
                <a:defRPr/>
              </a:pPr>
              <a:t>‹#›</a:t>
            </a:fld>
            <a:endParaRPr lang="zh-TW" altLang="en-US"/>
          </a:p>
        </p:txBody>
      </p:sp>
      <p:sp>
        <p:nvSpPr>
          <p:cNvPr id="9" name="文字方塊 8"/>
          <p:cNvSpPr txBox="1">
            <a:spLocks noChangeArrowheads="1"/>
          </p:cNvSpPr>
          <p:nvPr userDrawn="1"/>
        </p:nvSpPr>
        <p:spPr bwMode="auto">
          <a:xfrm>
            <a:off x="-12700" y="6581775"/>
            <a:ext cx="3186820" cy="293721"/>
          </a:xfrm>
          <a:prstGeom prst="rect">
            <a:avLst/>
          </a:prstGeom>
          <a:noFill/>
          <a:ln>
            <a:noFill/>
          </a:ln>
          <a:extLst/>
        </p:spPr>
        <p:txBody>
          <a:bodyPr wrap="none" lIns="108000" tIns="0" rIns="0" bIns="108000">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fontAlgn="base">
              <a:spcBef>
                <a:spcPct val="0"/>
              </a:spcBef>
              <a:spcAft>
                <a:spcPct val="0"/>
              </a:spcAft>
              <a:defRPr>
                <a:solidFill>
                  <a:schemeClr val="tx1"/>
                </a:solidFill>
                <a:latin typeface="Calibri" pitchFamily="34" charset="0"/>
                <a:ea typeface="新細明體" charset="-120"/>
              </a:defRPr>
            </a:lvl6pPr>
            <a:lvl7pPr marL="2971800" indent="-228600" fontAlgn="base">
              <a:spcBef>
                <a:spcPct val="0"/>
              </a:spcBef>
              <a:spcAft>
                <a:spcPct val="0"/>
              </a:spcAft>
              <a:defRPr>
                <a:solidFill>
                  <a:schemeClr val="tx1"/>
                </a:solidFill>
                <a:latin typeface="Calibri" pitchFamily="34" charset="0"/>
                <a:ea typeface="新細明體" charset="-120"/>
              </a:defRPr>
            </a:lvl7pPr>
            <a:lvl8pPr marL="3429000" indent="-228600" fontAlgn="base">
              <a:spcBef>
                <a:spcPct val="0"/>
              </a:spcBef>
              <a:spcAft>
                <a:spcPct val="0"/>
              </a:spcAft>
              <a:defRPr>
                <a:solidFill>
                  <a:schemeClr val="tx1"/>
                </a:solidFill>
                <a:latin typeface="Calibri" pitchFamily="34" charset="0"/>
                <a:ea typeface="新細明體" charset="-120"/>
              </a:defRPr>
            </a:lvl8pPr>
            <a:lvl9pPr marL="3886200" indent="-228600" fontAlgn="base">
              <a:spcBef>
                <a:spcPct val="0"/>
              </a:spcBef>
              <a:spcAft>
                <a:spcPct val="0"/>
              </a:spcAft>
              <a:defRPr>
                <a:solidFill>
                  <a:schemeClr val="tx1"/>
                </a:solidFill>
                <a:latin typeface="Calibri" pitchFamily="34" charset="0"/>
                <a:ea typeface="新細明體" charset="-120"/>
              </a:defRPr>
            </a:lvl9pPr>
          </a:lstStyle>
          <a:p>
            <a:pPr>
              <a:defRPr/>
            </a:pPr>
            <a:r>
              <a:rPr lang="zh-TW" altLang="en-US" sz="1200" dirty="0" smtClean="0">
                <a:solidFill>
                  <a:prstClr val="black">
                    <a:lumMod val="75000"/>
                    <a:lumOff val="25000"/>
                  </a:prstClr>
                </a:solidFill>
                <a:latin typeface="微軟正黑體" pitchFamily="34" charset="-120"/>
                <a:ea typeface="微軟正黑體" pitchFamily="34" charset="-120"/>
              </a:rPr>
              <a:t>簡明人體解剖生理學　林必寧、謝昌運　編著</a:t>
            </a:r>
          </a:p>
        </p:txBody>
      </p:sp>
      <p:pic>
        <p:nvPicPr>
          <p:cNvPr id="1033" name="圖片 9">
            <a:hlinkClick r:id="" action="ppaction://hlinkshowjump?jump=endshow"/>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784167" y="6364288"/>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圖片 10">
            <a:hlinkClick r:id="" action="ppaction://hlinkshowjump?jump=previousslide"/>
          </p:cNvPr>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9359900" y="6364288"/>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圖片 11">
            <a:hlinkClick r:id="" action="ppaction://hlinkshowjump?jump=firstslide"/>
          </p:cNvPr>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9935633" y="6364288"/>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圖片 11">
            <a:hlinkClick r:id="" action="ppaction://hlinkshowjump?jump=nextslide"/>
          </p:cNvPr>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0513484" y="6364288"/>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2"/>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1184468" y="6148388"/>
            <a:ext cx="918633"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5915847"/>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marL="2236788" indent="-2236788" algn="l" rtl="0" eaLnBrk="0" fontAlgn="base" hangingPunct="0">
        <a:lnSpc>
          <a:spcPct val="90000"/>
        </a:lnSpc>
        <a:spcBef>
          <a:spcPct val="0"/>
        </a:spcBef>
        <a:spcAft>
          <a:spcPct val="0"/>
        </a:spcAft>
        <a:defRPr sz="4400" b="1" kern="1200">
          <a:ln>
            <a:solidFill>
              <a:schemeClr val="tx1">
                <a:lumMod val="75000"/>
                <a:lumOff val="25000"/>
              </a:schemeClr>
            </a:solidFill>
          </a:ln>
          <a:solidFill>
            <a:schemeClr val="bg1"/>
          </a:solidFill>
          <a:latin typeface="+mj-lt"/>
          <a:ea typeface="+mj-ea"/>
          <a:cs typeface="+mj-cs"/>
        </a:defRPr>
      </a:lvl1pPr>
      <a:lvl2pPr marL="2236788" indent="-2236788" algn="l" rtl="0" eaLnBrk="0" fontAlgn="base" hangingPunct="0">
        <a:lnSpc>
          <a:spcPct val="90000"/>
        </a:lnSpc>
        <a:spcBef>
          <a:spcPct val="0"/>
        </a:spcBef>
        <a:spcAft>
          <a:spcPct val="0"/>
        </a:spcAft>
        <a:defRPr sz="4400" b="1">
          <a:solidFill>
            <a:schemeClr val="bg1"/>
          </a:solidFill>
          <a:latin typeface="Arial" panose="020B0604020202020204" pitchFamily="34" charset="0"/>
          <a:ea typeface="微軟正黑體" panose="020B0604030504040204" pitchFamily="34" charset="-120"/>
        </a:defRPr>
      </a:lvl2pPr>
      <a:lvl3pPr marL="2236788" indent="-2236788" algn="l" rtl="0" eaLnBrk="0" fontAlgn="base" hangingPunct="0">
        <a:lnSpc>
          <a:spcPct val="90000"/>
        </a:lnSpc>
        <a:spcBef>
          <a:spcPct val="0"/>
        </a:spcBef>
        <a:spcAft>
          <a:spcPct val="0"/>
        </a:spcAft>
        <a:defRPr sz="4400" b="1">
          <a:solidFill>
            <a:schemeClr val="bg1"/>
          </a:solidFill>
          <a:latin typeface="Arial" panose="020B0604020202020204" pitchFamily="34" charset="0"/>
          <a:ea typeface="微軟正黑體" panose="020B0604030504040204" pitchFamily="34" charset="-120"/>
        </a:defRPr>
      </a:lvl3pPr>
      <a:lvl4pPr marL="2236788" indent="-2236788" algn="l" rtl="0" eaLnBrk="0" fontAlgn="base" hangingPunct="0">
        <a:lnSpc>
          <a:spcPct val="90000"/>
        </a:lnSpc>
        <a:spcBef>
          <a:spcPct val="0"/>
        </a:spcBef>
        <a:spcAft>
          <a:spcPct val="0"/>
        </a:spcAft>
        <a:defRPr sz="4400" b="1">
          <a:solidFill>
            <a:schemeClr val="bg1"/>
          </a:solidFill>
          <a:latin typeface="Arial" panose="020B0604020202020204" pitchFamily="34" charset="0"/>
          <a:ea typeface="微軟正黑體" panose="020B0604030504040204" pitchFamily="34" charset="-120"/>
        </a:defRPr>
      </a:lvl4pPr>
      <a:lvl5pPr marL="2236788" indent="-2236788" algn="l" rtl="0" eaLnBrk="0" fontAlgn="base" hangingPunct="0">
        <a:lnSpc>
          <a:spcPct val="90000"/>
        </a:lnSpc>
        <a:spcBef>
          <a:spcPct val="0"/>
        </a:spcBef>
        <a:spcAft>
          <a:spcPct val="0"/>
        </a:spcAft>
        <a:defRPr sz="4400" b="1">
          <a:solidFill>
            <a:schemeClr val="bg1"/>
          </a:solidFill>
          <a:latin typeface="Arial" panose="020B0604020202020204" pitchFamily="34" charset="0"/>
          <a:ea typeface="微軟正黑體" panose="020B0604030504040204" pitchFamily="34" charset="-120"/>
        </a:defRPr>
      </a:lvl5pPr>
      <a:lvl6pPr marL="2693988" indent="-2236788" algn="l" rtl="0" fontAlgn="base">
        <a:lnSpc>
          <a:spcPct val="90000"/>
        </a:lnSpc>
        <a:spcBef>
          <a:spcPct val="0"/>
        </a:spcBef>
        <a:spcAft>
          <a:spcPct val="0"/>
        </a:spcAft>
        <a:defRPr sz="4400" b="1">
          <a:solidFill>
            <a:schemeClr val="bg1"/>
          </a:solidFill>
          <a:latin typeface="Arial" panose="020B0604020202020204" pitchFamily="34" charset="0"/>
          <a:ea typeface="微軟正黑體" panose="020B0604030504040204" pitchFamily="34" charset="-120"/>
        </a:defRPr>
      </a:lvl6pPr>
      <a:lvl7pPr marL="3151188" indent="-2236788" algn="l" rtl="0" fontAlgn="base">
        <a:lnSpc>
          <a:spcPct val="90000"/>
        </a:lnSpc>
        <a:spcBef>
          <a:spcPct val="0"/>
        </a:spcBef>
        <a:spcAft>
          <a:spcPct val="0"/>
        </a:spcAft>
        <a:defRPr sz="4400" b="1">
          <a:solidFill>
            <a:schemeClr val="bg1"/>
          </a:solidFill>
          <a:latin typeface="Arial" panose="020B0604020202020204" pitchFamily="34" charset="0"/>
          <a:ea typeface="微軟正黑體" panose="020B0604030504040204" pitchFamily="34" charset="-120"/>
        </a:defRPr>
      </a:lvl7pPr>
      <a:lvl8pPr marL="3608388" indent="-2236788" algn="l" rtl="0" fontAlgn="base">
        <a:lnSpc>
          <a:spcPct val="90000"/>
        </a:lnSpc>
        <a:spcBef>
          <a:spcPct val="0"/>
        </a:spcBef>
        <a:spcAft>
          <a:spcPct val="0"/>
        </a:spcAft>
        <a:defRPr sz="4400" b="1">
          <a:solidFill>
            <a:schemeClr val="bg1"/>
          </a:solidFill>
          <a:latin typeface="Arial" panose="020B0604020202020204" pitchFamily="34" charset="0"/>
          <a:ea typeface="微軟正黑體" panose="020B0604030504040204" pitchFamily="34" charset="-120"/>
        </a:defRPr>
      </a:lvl8pPr>
      <a:lvl9pPr marL="4065588" indent="-2236788" algn="l" rtl="0" fontAlgn="base">
        <a:lnSpc>
          <a:spcPct val="90000"/>
        </a:lnSpc>
        <a:spcBef>
          <a:spcPct val="0"/>
        </a:spcBef>
        <a:spcAft>
          <a:spcPct val="0"/>
        </a:spcAft>
        <a:defRPr sz="4400" b="1">
          <a:solidFill>
            <a:schemeClr val="bg1"/>
          </a:solidFill>
          <a:latin typeface="Arial" panose="020B0604020202020204" pitchFamily="34" charset="0"/>
          <a:ea typeface="微軟正黑體" panose="020B0604030504040204" pitchFamily="34" charset="-120"/>
        </a:defRPr>
      </a:lvl9pPr>
    </p:titleStyle>
    <p:bodyStyle>
      <a:lvl1pPr marL="444500" indent="-444500" algn="l" rtl="0" eaLnBrk="0" fontAlgn="base" hangingPunct="0">
        <a:spcBef>
          <a:spcPts val="800"/>
        </a:spcBef>
        <a:spcAft>
          <a:spcPct val="0"/>
        </a:spcAft>
        <a:buSzPct val="85000"/>
        <a:buFont typeface="Arial" panose="020B0604020202020204" pitchFamily="34" charset="0"/>
        <a:buChar char="۞"/>
        <a:defRPr sz="3200" kern="1200">
          <a:solidFill>
            <a:srgbClr val="0070C0"/>
          </a:solidFill>
          <a:latin typeface="+mn-lt"/>
          <a:ea typeface="+mn-ea"/>
          <a:cs typeface="+mn-cs"/>
        </a:defRPr>
      </a:lvl1pPr>
      <a:lvl2pPr marL="808038" indent="-266700" algn="l" rtl="0" eaLnBrk="0" fontAlgn="base" hangingPunct="0">
        <a:spcBef>
          <a:spcPts val="800"/>
        </a:spcBef>
        <a:spcAft>
          <a:spcPct val="0"/>
        </a:spcAft>
        <a:buFont typeface="Arial" panose="020B0604020202020204" pitchFamily="34" charset="0"/>
        <a:buChar char="۩"/>
        <a:defRPr sz="3000" kern="1200">
          <a:solidFill>
            <a:srgbClr val="C55A11"/>
          </a:solidFill>
          <a:latin typeface="+mn-lt"/>
          <a:ea typeface="+mn-ea"/>
          <a:cs typeface="+mn-cs"/>
        </a:defRPr>
      </a:lvl2pPr>
      <a:lvl3pPr marL="1163638" indent="-266700" algn="l" rtl="0" eaLnBrk="0" fontAlgn="base" hangingPunct="0">
        <a:spcBef>
          <a:spcPts val="800"/>
        </a:spcBef>
        <a:spcAft>
          <a:spcPct val="0"/>
        </a:spcAft>
        <a:buFont typeface="Medicine" pitchFamily="34" charset="2"/>
        <a:buChar char=""/>
        <a:defRPr sz="2800" kern="1200">
          <a:solidFill>
            <a:srgbClr val="C00000"/>
          </a:solidFill>
          <a:latin typeface="+mn-lt"/>
          <a:ea typeface="+mn-ea"/>
          <a:cs typeface="+mn-cs"/>
        </a:defRPr>
      </a:lvl3pPr>
      <a:lvl4pPr marL="1527175" indent="-274638" algn="l" rtl="0" eaLnBrk="0" fontAlgn="base" hangingPunct="0">
        <a:spcBef>
          <a:spcPts val="800"/>
        </a:spcBef>
        <a:spcAft>
          <a:spcPct val="0"/>
        </a:spcAft>
        <a:buFont typeface="Medicine" pitchFamily="34" charset="2"/>
        <a:buChar char=""/>
        <a:defRPr sz="2600" kern="1200">
          <a:solidFill>
            <a:srgbClr val="548235"/>
          </a:solidFill>
          <a:latin typeface="+mn-lt"/>
          <a:ea typeface="+mn-ea"/>
          <a:cs typeface="+mn-cs"/>
        </a:defRPr>
      </a:lvl4pPr>
      <a:lvl5pPr marL="1882775" indent="-266700" algn="l" rtl="0" eaLnBrk="0" fontAlgn="base" hangingPunct="0">
        <a:spcBef>
          <a:spcPts val="800"/>
        </a:spcBef>
        <a:spcAft>
          <a:spcPct val="0"/>
        </a:spcAft>
        <a:buSzPct val="75000"/>
        <a:buFont typeface="Medicine" pitchFamily="34" charset="2"/>
        <a:buChar char=""/>
        <a:defRPr sz="2400" kern="1200">
          <a:solidFill>
            <a:srgbClr val="40404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duotone>
              <a:schemeClr val="accent1">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14" name="全向箭號圖說文字 13"/>
          <p:cNvSpPr/>
          <p:nvPr userDrawn="1"/>
        </p:nvSpPr>
        <p:spPr>
          <a:xfrm>
            <a:off x="0" y="1198485"/>
            <a:ext cx="12192000" cy="5383290"/>
          </a:xfrm>
          <a:prstGeom prst="quadArrowCallout">
            <a:avLst>
              <a:gd name="adj1" fmla="val 42529"/>
              <a:gd name="adj2" fmla="val 47865"/>
              <a:gd name="adj3" fmla="val 18515"/>
              <a:gd name="adj4" fmla="val 91958"/>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2" name="Title Placeholder 1"/>
          <p:cNvSpPr>
            <a:spLocks noGrp="1"/>
          </p:cNvSpPr>
          <p:nvPr>
            <p:ph type="title"/>
          </p:nvPr>
        </p:nvSpPr>
        <p:spPr>
          <a:xfrm>
            <a:off x="810685" y="-12700"/>
            <a:ext cx="10570633" cy="1311275"/>
          </a:xfrm>
          <a:prstGeom prst="rect">
            <a:avLst/>
          </a:prstGeom>
        </p:spPr>
        <p:txBody>
          <a:bodyPr vert="horz" lIns="0" tIns="0" rIns="0" bIns="0" rtlCol="0" anchor="ctr" anchorCtr="1">
            <a:noAutofit/>
          </a:bodyPr>
          <a:lstStyle/>
          <a:p>
            <a:r>
              <a:rPr lang="zh-TW" altLang="en-US" dirty="0" smtClean="0"/>
              <a:t>按一下以編輯母片標題樣式</a:t>
            </a:r>
            <a:endParaRPr lang="en-US" dirty="0"/>
          </a:p>
        </p:txBody>
      </p:sp>
      <p:sp>
        <p:nvSpPr>
          <p:cNvPr id="3" name="Text Placeholder 2"/>
          <p:cNvSpPr>
            <a:spLocks noGrp="1"/>
          </p:cNvSpPr>
          <p:nvPr>
            <p:ph type="body" idx="1"/>
          </p:nvPr>
        </p:nvSpPr>
        <p:spPr>
          <a:xfrm>
            <a:off x="482600" y="1311275"/>
            <a:ext cx="11226800" cy="4835525"/>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288000" tIns="288000" rIns="288000" bIns="288000" rtlCol="0">
            <a:no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kumimoji="0" sz="1200">
                <a:solidFill>
                  <a:schemeClr val="tx1">
                    <a:tint val="75000"/>
                  </a:schemeClr>
                </a:solidFill>
                <a:latin typeface="+mn-lt"/>
                <a:ea typeface="+mn-ea"/>
              </a:defRPr>
            </a:lvl1pPr>
          </a:lstStyle>
          <a:p>
            <a:pPr>
              <a:defRPr/>
            </a:pPr>
            <a:fld id="{4D5566EF-DE15-47E6-9EF7-FB19DDA96536}" type="datetimeFigureOut">
              <a:rPr lang="zh-TW" altLang="en-US">
                <a:solidFill>
                  <a:prstClr val="black">
                    <a:tint val="75000"/>
                  </a:prstClr>
                </a:solidFill>
              </a:rPr>
              <a:pPr>
                <a:defRPr/>
              </a:pPr>
              <a:t>2020/3/10</a:t>
            </a:fld>
            <a:endParaRPr lang="zh-TW" alt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kumimoji="0" sz="1200">
                <a:solidFill>
                  <a:schemeClr val="tx1">
                    <a:tint val="75000"/>
                  </a:schemeClr>
                </a:solidFill>
                <a:latin typeface="+mn-lt"/>
                <a:ea typeface="+mn-ea"/>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kumimoji="0" sz="1200" smtClean="0">
                <a:solidFill>
                  <a:srgbClr val="898989"/>
                </a:solidFill>
                <a:ea typeface="微軟正黑體" panose="020B0604030504040204" pitchFamily="34" charset="-120"/>
              </a:defRPr>
            </a:lvl1pPr>
          </a:lstStyle>
          <a:p>
            <a:pPr fontAlgn="base">
              <a:spcBef>
                <a:spcPct val="0"/>
              </a:spcBef>
              <a:spcAft>
                <a:spcPct val="0"/>
              </a:spcAft>
              <a:defRPr/>
            </a:pPr>
            <a:fld id="{C090A163-3DBF-4981-9D3B-4CA12ECDA143}" type="slidenum">
              <a:rPr lang="zh-TW" altLang="en-US"/>
              <a:pPr fontAlgn="base">
                <a:spcBef>
                  <a:spcPct val="0"/>
                </a:spcBef>
                <a:spcAft>
                  <a:spcPct val="0"/>
                </a:spcAft>
                <a:defRPr/>
              </a:pPr>
              <a:t>‹#›</a:t>
            </a:fld>
            <a:endParaRPr lang="zh-TW" altLang="en-US"/>
          </a:p>
        </p:txBody>
      </p:sp>
      <p:sp>
        <p:nvSpPr>
          <p:cNvPr id="9" name="文字方塊 8"/>
          <p:cNvSpPr txBox="1">
            <a:spLocks noChangeArrowheads="1"/>
          </p:cNvSpPr>
          <p:nvPr userDrawn="1"/>
        </p:nvSpPr>
        <p:spPr bwMode="auto">
          <a:xfrm>
            <a:off x="-12700" y="6581775"/>
            <a:ext cx="3186820" cy="293721"/>
          </a:xfrm>
          <a:prstGeom prst="rect">
            <a:avLst/>
          </a:prstGeom>
          <a:noFill/>
          <a:ln>
            <a:noFill/>
          </a:ln>
          <a:extLst/>
        </p:spPr>
        <p:txBody>
          <a:bodyPr wrap="none" lIns="108000" tIns="0" rIns="0" bIns="108000">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fontAlgn="base">
              <a:spcBef>
                <a:spcPct val="0"/>
              </a:spcBef>
              <a:spcAft>
                <a:spcPct val="0"/>
              </a:spcAft>
              <a:defRPr>
                <a:solidFill>
                  <a:schemeClr val="tx1"/>
                </a:solidFill>
                <a:latin typeface="Calibri" pitchFamily="34" charset="0"/>
                <a:ea typeface="新細明體" charset="-120"/>
              </a:defRPr>
            </a:lvl6pPr>
            <a:lvl7pPr marL="2971800" indent="-228600" fontAlgn="base">
              <a:spcBef>
                <a:spcPct val="0"/>
              </a:spcBef>
              <a:spcAft>
                <a:spcPct val="0"/>
              </a:spcAft>
              <a:defRPr>
                <a:solidFill>
                  <a:schemeClr val="tx1"/>
                </a:solidFill>
                <a:latin typeface="Calibri" pitchFamily="34" charset="0"/>
                <a:ea typeface="新細明體" charset="-120"/>
              </a:defRPr>
            </a:lvl7pPr>
            <a:lvl8pPr marL="3429000" indent="-228600" fontAlgn="base">
              <a:spcBef>
                <a:spcPct val="0"/>
              </a:spcBef>
              <a:spcAft>
                <a:spcPct val="0"/>
              </a:spcAft>
              <a:defRPr>
                <a:solidFill>
                  <a:schemeClr val="tx1"/>
                </a:solidFill>
                <a:latin typeface="Calibri" pitchFamily="34" charset="0"/>
                <a:ea typeface="新細明體" charset="-120"/>
              </a:defRPr>
            </a:lvl8pPr>
            <a:lvl9pPr marL="3886200" indent="-228600" fontAlgn="base">
              <a:spcBef>
                <a:spcPct val="0"/>
              </a:spcBef>
              <a:spcAft>
                <a:spcPct val="0"/>
              </a:spcAft>
              <a:defRPr>
                <a:solidFill>
                  <a:schemeClr val="tx1"/>
                </a:solidFill>
                <a:latin typeface="Calibri" pitchFamily="34" charset="0"/>
                <a:ea typeface="新細明體" charset="-120"/>
              </a:defRPr>
            </a:lvl9pPr>
          </a:lstStyle>
          <a:p>
            <a:pPr>
              <a:defRPr/>
            </a:pPr>
            <a:r>
              <a:rPr lang="zh-TW" altLang="en-US" sz="1200" dirty="0" smtClean="0">
                <a:solidFill>
                  <a:prstClr val="black">
                    <a:lumMod val="75000"/>
                    <a:lumOff val="25000"/>
                  </a:prstClr>
                </a:solidFill>
                <a:latin typeface="微軟正黑體" pitchFamily="34" charset="-120"/>
                <a:ea typeface="微軟正黑體" pitchFamily="34" charset="-120"/>
              </a:rPr>
              <a:t>簡明人體解剖生理學　林必寧、謝昌運　編著</a:t>
            </a:r>
          </a:p>
        </p:txBody>
      </p:sp>
      <p:pic>
        <p:nvPicPr>
          <p:cNvPr id="1033" name="圖片 9">
            <a:hlinkClick r:id="" action="ppaction://hlinkshowjump?jump=endshow"/>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784167" y="6364288"/>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圖片 10">
            <a:hlinkClick r:id="" action="ppaction://hlinkshowjump?jump=previousslide"/>
          </p:cNvPr>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9359900" y="6364288"/>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圖片 11">
            <a:hlinkClick r:id="" action="ppaction://hlinkshowjump?jump=firstslide"/>
          </p:cNvPr>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9935633" y="6364288"/>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圖片 11">
            <a:hlinkClick r:id="" action="ppaction://hlinkshowjump?jump=nextslide"/>
          </p:cNvPr>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0513484" y="6364288"/>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2"/>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1184468" y="6148388"/>
            <a:ext cx="918633"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77233"/>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txStyles>
    <p:titleStyle>
      <a:lvl1pPr marL="2236788" indent="-2236788" algn="l" rtl="0" eaLnBrk="0" fontAlgn="base" hangingPunct="0">
        <a:lnSpc>
          <a:spcPct val="90000"/>
        </a:lnSpc>
        <a:spcBef>
          <a:spcPct val="0"/>
        </a:spcBef>
        <a:spcAft>
          <a:spcPct val="0"/>
        </a:spcAft>
        <a:defRPr sz="4400" b="1" kern="1200">
          <a:ln>
            <a:solidFill>
              <a:schemeClr val="tx1">
                <a:lumMod val="75000"/>
                <a:lumOff val="25000"/>
              </a:schemeClr>
            </a:solidFill>
          </a:ln>
          <a:solidFill>
            <a:schemeClr val="bg1"/>
          </a:solidFill>
          <a:latin typeface="+mj-lt"/>
          <a:ea typeface="+mj-ea"/>
          <a:cs typeface="+mj-cs"/>
        </a:defRPr>
      </a:lvl1pPr>
      <a:lvl2pPr marL="2236788" indent="-2236788" algn="l" rtl="0" eaLnBrk="0" fontAlgn="base" hangingPunct="0">
        <a:lnSpc>
          <a:spcPct val="90000"/>
        </a:lnSpc>
        <a:spcBef>
          <a:spcPct val="0"/>
        </a:spcBef>
        <a:spcAft>
          <a:spcPct val="0"/>
        </a:spcAft>
        <a:defRPr sz="4400" b="1">
          <a:solidFill>
            <a:schemeClr val="bg1"/>
          </a:solidFill>
          <a:latin typeface="Arial" panose="020B0604020202020204" pitchFamily="34" charset="0"/>
          <a:ea typeface="微軟正黑體" panose="020B0604030504040204" pitchFamily="34" charset="-120"/>
        </a:defRPr>
      </a:lvl2pPr>
      <a:lvl3pPr marL="2236788" indent="-2236788" algn="l" rtl="0" eaLnBrk="0" fontAlgn="base" hangingPunct="0">
        <a:lnSpc>
          <a:spcPct val="90000"/>
        </a:lnSpc>
        <a:spcBef>
          <a:spcPct val="0"/>
        </a:spcBef>
        <a:spcAft>
          <a:spcPct val="0"/>
        </a:spcAft>
        <a:defRPr sz="4400" b="1">
          <a:solidFill>
            <a:schemeClr val="bg1"/>
          </a:solidFill>
          <a:latin typeface="Arial" panose="020B0604020202020204" pitchFamily="34" charset="0"/>
          <a:ea typeface="微軟正黑體" panose="020B0604030504040204" pitchFamily="34" charset="-120"/>
        </a:defRPr>
      </a:lvl3pPr>
      <a:lvl4pPr marL="2236788" indent="-2236788" algn="l" rtl="0" eaLnBrk="0" fontAlgn="base" hangingPunct="0">
        <a:lnSpc>
          <a:spcPct val="90000"/>
        </a:lnSpc>
        <a:spcBef>
          <a:spcPct val="0"/>
        </a:spcBef>
        <a:spcAft>
          <a:spcPct val="0"/>
        </a:spcAft>
        <a:defRPr sz="4400" b="1">
          <a:solidFill>
            <a:schemeClr val="bg1"/>
          </a:solidFill>
          <a:latin typeface="Arial" panose="020B0604020202020204" pitchFamily="34" charset="0"/>
          <a:ea typeface="微軟正黑體" panose="020B0604030504040204" pitchFamily="34" charset="-120"/>
        </a:defRPr>
      </a:lvl4pPr>
      <a:lvl5pPr marL="2236788" indent="-2236788" algn="l" rtl="0" eaLnBrk="0" fontAlgn="base" hangingPunct="0">
        <a:lnSpc>
          <a:spcPct val="90000"/>
        </a:lnSpc>
        <a:spcBef>
          <a:spcPct val="0"/>
        </a:spcBef>
        <a:spcAft>
          <a:spcPct val="0"/>
        </a:spcAft>
        <a:defRPr sz="4400" b="1">
          <a:solidFill>
            <a:schemeClr val="bg1"/>
          </a:solidFill>
          <a:latin typeface="Arial" panose="020B0604020202020204" pitchFamily="34" charset="0"/>
          <a:ea typeface="微軟正黑體" panose="020B0604030504040204" pitchFamily="34" charset="-120"/>
        </a:defRPr>
      </a:lvl5pPr>
      <a:lvl6pPr marL="2693988" indent="-2236788" algn="l" rtl="0" fontAlgn="base">
        <a:lnSpc>
          <a:spcPct val="90000"/>
        </a:lnSpc>
        <a:spcBef>
          <a:spcPct val="0"/>
        </a:spcBef>
        <a:spcAft>
          <a:spcPct val="0"/>
        </a:spcAft>
        <a:defRPr sz="4400" b="1">
          <a:solidFill>
            <a:schemeClr val="bg1"/>
          </a:solidFill>
          <a:latin typeface="Arial" panose="020B0604020202020204" pitchFamily="34" charset="0"/>
          <a:ea typeface="微軟正黑體" panose="020B0604030504040204" pitchFamily="34" charset="-120"/>
        </a:defRPr>
      </a:lvl6pPr>
      <a:lvl7pPr marL="3151188" indent="-2236788" algn="l" rtl="0" fontAlgn="base">
        <a:lnSpc>
          <a:spcPct val="90000"/>
        </a:lnSpc>
        <a:spcBef>
          <a:spcPct val="0"/>
        </a:spcBef>
        <a:spcAft>
          <a:spcPct val="0"/>
        </a:spcAft>
        <a:defRPr sz="4400" b="1">
          <a:solidFill>
            <a:schemeClr val="bg1"/>
          </a:solidFill>
          <a:latin typeface="Arial" panose="020B0604020202020204" pitchFamily="34" charset="0"/>
          <a:ea typeface="微軟正黑體" panose="020B0604030504040204" pitchFamily="34" charset="-120"/>
        </a:defRPr>
      </a:lvl7pPr>
      <a:lvl8pPr marL="3608388" indent="-2236788" algn="l" rtl="0" fontAlgn="base">
        <a:lnSpc>
          <a:spcPct val="90000"/>
        </a:lnSpc>
        <a:spcBef>
          <a:spcPct val="0"/>
        </a:spcBef>
        <a:spcAft>
          <a:spcPct val="0"/>
        </a:spcAft>
        <a:defRPr sz="4400" b="1">
          <a:solidFill>
            <a:schemeClr val="bg1"/>
          </a:solidFill>
          <a:latin typeface="Arial" panose="020B0604020202020204" pitchFamily="34" charset="0"/>
          <a:ea typeface="微軟正黑體" panose="020B0604030504040204" pitchFamily="34" charset="-120"/>
        </a:defRPr>
      </a:lvl8pPr>
      <a:lvl9pPr marL="4065588" indent="-2236788" algn="l" rtl="0" fontAlgn="base">
        <a:lnSpc>
          <a:spcPct val="90000"/>
        </a:lnSpc>
        <a:spcBef>
          <a:spcPct val="0"/>
        </a:spcBef>
        <a:spcAft>
          <a:spcPct val="0"/>
        </a:spcAft>
        <a:defRPr sz="4400" b="1">
          <a:solidFill>
            <a:schemeClr val="bg1"/>
          </a:solidFill>
          <a:latin typeface="Arial" panose="020B0604020202020204" pitchFamily="34" charset="0"/>
          <a:ea typeface="微軟正黑體" panose="020B0604030504040204" pitchFamily="34" charset="-120"/>
        </a:defRPr>
      </a:lvl9pPr>
    </p:titleStyle>
    <p:bodyStyle>
      <a:lvl1pPr marL="444500" indent="-444500" algn="l" rtl="0" eaLnBrk="0" fontAlgn="base" hangingPunct="0">
        <a:spcBef>
          <a:spcPts val="800"/>
        </a:spcBef>
        <a:spcAft>
          <a:spcPct val="0"/>
        </a:spcAft>
        <a:buSzPct val="85000"/>
        <a:buFont typeface="Arial" panose="020B0604020202020204" pitchFamily="34" charset="0"/>
        <a:buChar char="۞"/>
        <a:defRPr sz="3200" kern="1200">
          <a:solidFill>
            <a:srgbClr val="0070C0"/>
          </a:solidFill>
          <a:latin typeface="+mn-lt"/>
          <a:ea typeface="+mn-ea"/>
          <a:cs typeface="+mn-cs"/>
        </a:defRPr>
      </a:lvl1pPr>
      <a:lvl2pPr marL="808038" indent="-266700" algn="l" rtl="0" eaLnBrk="0" fontAlgn="base" hangingPunct="0">
        <a:spcBef>
          <a:spcPts val="800"/>
        </a:spcBef>
        <a:spcAft>
          <a:spcPct val="0"/>
        </a:spcAft>
        <a:buFont typeface="Arial" panose="020B0604020202020204" pitchFamily="34" charset="0"/>
        <a:buChar char="۩"/>
        <a:defRPr sz="3000" kern="1200">
          <a:solidFill>
            <a:srgbClr val="C55A11"/>
          </a:solidFill>
          <a:latin typeface="+mn-lt"/>
          <a:ea typeface="+mn-ea"/>
          <a:cs typeface="+mn-cs"/>
        </a:defRPr>
      </a:lvl2pPr>
      <a:lvl3pPr marL="1163638" indent="-266700" algn="l" rtl="0" eaLnBrk="0" fontAlgn="base" hangingPunct="0">
        <a:spcBef>
          <a:spcPts val="800"/>
        </a:spcBef>
        <a:spcAft>
          <a:spcPct val="0"/>
        </a:spcAft>
        <a:buFont typeface="Medicine" pitchFamily="34" charset="2"/>
        <a:buChar char=""/>
        <a:defRPr sz="2800" kern="1200">
          <a:solidFill>
            <a:srgbClr val="C00000"/>
          </a:solidFill>
          <a:latin typeface="+mn-lt"/>
          <a:ea typeface="+mn-ea"/>
          <a:cs typeface="+mn-cs"/>
        </a:defRPr>
      </a:lvl3pPr>
      <a:lvl4pPr marL="1527175" indent="-274638" algn="l" rtl="0" eaLnBrk="0" fontAlgn="base" hangingPunct="0">
        <a:spcBef>
          <a:spcPts val="800"/>
        </a:spcBef>
        <a:spcAft>
          <a:spcPct val="0"/>
        </a:spcAft>
        <a:buFont typeface="Medicine" pitchFamily="34" charset="2"/>
        <a:buChar char=""/>
        <a:defRPr sz="2600" kern="1200">
          <a:solidFill>
            <a:srgbClr val="548235"/>
          </a:solidFill>
          <a:latin typeface="+mn-lt"/>
          <a:ea typeface="+mn-ea"/>
          <a:cs typeface="+mn-cs"/>
        </a:defRPr>
      </a:lvl4pPr>
      <a:lvl5pPr marL="1882775" indent="-266700" algn="l" rtl="0" eaLnBrk="0" fontAlgn="base" hangingPunct="0">
        <a:spcBef>
          <a:spcPts val="800"/>
        </a:spcBef>
        <a:spcAft>
          <a:spcPct val="0"/>
        </a:spcAft>
        <a:buSzPct val="75000"/>
        <a:buFont typeface="Medicine" pitchFamily="34" charset="2"/>
        <a:buChar char=""/>
        <a:defRPr sz="2400" kern="1200">
          <a:solidFill>
            <a:srgbClr val="40404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duotone>
              <a:schemeClr val="accent1">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5E9DBB-028F-4B42-8F6F-1FC742606F2B}"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92CC72-5744-4590-B9A2-D8AA89C155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66966693"/>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914400" y="463550"/>
            <a:ext cx="10363200" cy="1143000"/>
          </a:xfrm>
          <a:prstGeom prst="rect">
            <a:avLst/>
          </a:prstGeom>
          <a:noFill/>
          <a:ln w="254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lvl="0"/>
            <a:r>
              <a:rPr lang="en-US" altLang="zh-TW" smtClean="0"/>
              <a:t>Click to edit Master title style</a:t>
            </a:r>
          </a:p>
        </p:txBody>
      </p:sp>
      <p:sp>
        <p:nvSpPr>
          <p:cNvPr id="8195" name="Rectangle 3"/>
          <p:cNvSpPr>
            <a:spLocks noGrp="1" noChangeArrowheads="1"/>
          </p:cNvSpPr>
          <p:nvPr>
            <p:ph type="body" idx="1"/>
          </p:nvPr>
        </p:nvSpPr>
        <p:spPr bwMode="auto">
          <a:xfrm>
            <a:off x="914400" y="1952625"/>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p>
        </p:txBody>
      </p:sp>
      <p:sp>
        <p:nvSpPr>
          <p:cNvPr id="675844"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32">
                <a:solidFill>
                  <a:srgbClr val="FFFFFF"/>
                </a:solidFill>
                <a:latin typeface="Times New Roman" pitchFamily="18" charset="0"/>
                <a:ea typeface="+mn-ea"/>
                <a:cs typeface="+mn-cs"/>
              </a:defRPr>
            </a:lvl1pPr>
          </a:lstStyle>
          <a:p>
            <a:pPr fontAlgn="base">
              <a:spcBef>
                <a:spcPct val="0"/>
              </a:spcBef>
              <a:spcAft>
                <a:spcPct val="0"/>
              </a:spcAft>
              <a:defRPr/>
            </a:pPr>
            <a:endParaRPr lang="en-US"/>
          </a:p>
        </p:txBody>
      </p:sp>
      <p:sp>
        <p:nvSpPr>
          <p:cNvPr id="675845"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32">
                <a:solidFill>
                  <a:srgbClr val="FFFFFF"/>
                </a:solidFill>
                <a:latin typeface="Times New Roman" pitchFamily="18" charset="0"/>
                <a:ea typeface="+mn-ea"/>
                <a:cs typeface="+mn-cs"/>
              </a:defRPr>
            </a:lvl1pPr>
          </a:lstStyle>
          <a:p>
            <a:pPr fontAlgn="base">
              <a:spcBef>
                <a:spcPct val="0"/>
              </a:spcBef>
              <a:spcAft>
                <a:spcPct val="0"/>
              </a:spcAft>
              <a:defRPr/>
            </a:pPr>
            <a:endParaRPr lang="en-US"/>
          </a:p>
        </p:txBody>
      </p:sp>
      <p:sp>
        <p:nvSpPr>
          <p:cNvPr id="675846"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32">
                <a:solidFill>
                  <a:srgbClr val="FFFFFF"/>
                </a:solidFill>
                <a:latin typeface="Times New Roman" panose="02020603050405020304" pitchFamily="18" charset="0"/>
                <a:ea typeface="新細明體" panose="02020500000000000000" pitchFamily="18" charset="-120"/>
                <a:cs typeface="Arial" panose="020B0604020202020204" pitchFamily="34" charset="0"/>
              </a:defRPr>
            </a:lvl1pPr>
          </a:lstStyle>
          <a:p>
            <a:pPr fontAlgn="base">
              <a:spcBef>
                <a:spcPct val="0"/>
              </a:spcBef>
              <a:spcAft>
                <a:spcPct val="0"/>
              </a:spcAft>
              <a:defRPr/>
            </a:pPr>
            <a:fld id="{E8F344EC-84A4-4043-9B6E-E81EEADD98BA}" type="slidenum">
              <a:rPr lang="en-US" altLang="zh-TW"/>
              <a:pPr fontAlgn="base">
                <a:spcBef>
                  <a:spcPct val="0"/>
                </a:spcBef>
                <a:spcAft>
                  <a:spcPct val="0"/>
                </a:spcAft>
                <a:defRPr/>
              </a:pPr>
              <a:t>‹#›</a:t>
            </a:fld>
            <a:endParaRPr lang="en-US" altLang="zh-TW"/>
          </a:p>
        </p:txBody>
      </p:sp>
    </p:spTree>
    <p:extLst>
      <p:ext uri="{BB962C8B-B14F-4D97-AF65-F5344CB8AC3E}">
        <p14:creationId xmlns:p14="http://schemas.microsoft.com/office/powerpoint/2010/main" val="3481132158"/>
      </p:ext>
    </p:extLst>
  </p:cSld>
  <p:clrMap bg1="dk2" tx1="lt1" bg2="dk1"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xStyles>
    <p:titleStyle>
      <a:lvl1pPr algn="ctr" rtl="0" eaLnBrk="0" fontAlgn="base" hangingPunct="0">
        <a:spcBef>
          <a:spcPct val="0"/>
        </a:spcBef>
        <a:spcAft>
          <a:spcPct val="0"/>
        </a:spcAft>
        <a:defRPr sz="4500" b="1">
          <a:solidFill>
            <a:srgbClr val="FFCC00"/>
          </a:solidFill>
          <a:latin typeface="+mj-lt"/>
          <a:ea typeface="+mj-ea"/>
          <a:cs typeface="+mj-cs"/>
        </a:defRPr>
      </a:lvl1pPr>
      <a:lvl2pPr algn="ctr" rtl="0" eaLnBrk="0" fontAlgn="base" hangingPunct="0">
        <a:spcBef>
          <a:spcPct val="0"/>
        </a:spcBef>
        <a:spcAft>
          <a:spcPct val="0"/>
        </a:spcAft>
        <a:defRPr sz="4500" b="1">
          <a:solidFill>
            <a:srgbClr val="FFCC00"/>
          </a:solidFill>
          <a:latin typeface="Tahoma" pitchFamily="34" charset="0"/>
        </a:defRPr>
      </a:lvl2pPr>
      <a:lvl3pPr algn="ctr" rtl="0" eaLnBrk="0" fontAlgn="base" hangingPunct="0">
        <a:spcBef>
          <a:spcPct val="0"/>
        </a:spcBef>
        <a:spcAft>
          <a:spcPct val="0"/>
        </a:spcAft>
        <a:defRPr sz="4500" b="1">
          <a:solidFill>
            <a:srgbClr val="FFCC00"/>
          </a:solidFill>
          <a:latin typeface="Tahoma" pitchFamily="34" charset="0"/>
        </a:defRPr>
      </a:lvl3pPr>
      <a:lvl4pPr algn="ctr" rtl="0" eaLnBrk="0" fontAlgn="base" hangingPunct="0">
        <a:spcBef>
          <a:spcPct val="0"/>
        </a:spcBef>
        <a:spcAft>
          <a:spcPct val="0"/>
        </a:spcAft>
        <a:defRPr sz="4500" b="1">
          <a:solidFill>
            <a:srgbClr val="FFCC00"/>
          </a:solidFill>
          <a:latin typeface="Tahoma" pitchFamily="34" charset="0"/>
        </a:defRPr>
      </a:lvl4pPr>
      <a:lvl5pPr algn="ctr" rtl="0" eaLnBrk="0" fontAlgn="base" hangingPunct="0">
        <a:spcBef>
          <a:spcPct val="0"/>
        </a:spcBef>
        <a:spcAft>
          <a:spcPct val="0"/>
        </a:spcAft>
        <a:defRPr sz="4500" b="1">
          <a:solidFill>
            <a:srgbClr val="FFCC00"/>
          </a:solidFill>
          <a:latin typeface="Tahoma" pitchFamily="34" charset="0"/>
        </a:defRPr>
      </a:lvl5pPr>
      <a:lvl6pPr marL="467807" algn="ctr" rtl="0" fontAlgn="base">
        <a:spcBef>
          <a:spcPct val="0"/>
        </a:spcBef>
        <a:spcAft>
          <a:spcPct val="0"/>
        </a:spcAft>
        <a:defRPr sz="3684">
          <a:solidFill>
            <a:schemeClr val="tx2"/>
          </a:solidFill>
          <a:latin typeface="Tahoma" pitchFamily="34" charset="0"/>
        </a:defRPr>
      </a:lvl6pPr>
      <a:lvl7pPr marL="935614" algn="ctr" rtl="0" fontAlgn="base">
        <a:spcBef>
          <a:spcPct val="0"/>
        </a:spcBef>
        <a:spcAft>
          <a:spcPct val="0"/>
        </a:spcAft>
        <a:defRPr sz="3684">
          <a:solidFill>
            <a:schemeClr val="tx2"/>
          </a:solidFill>
          <a:latin typeface="Tahoma" pitchFamily="34" charset="0"/>
        </a:defRPr>
      </a:lvl7pPr>
      <a:lvl8pPr marL="1403421" algn="ctr" rtl="0" fontAlgn="base">
        <a:spcBef>
          <a:spcPct val="0"/>
        </a:spcBef>
        <a:spcAft>
          <a:spcPct val="0"/>
        </a:spcAft>
        <a:defRPr sz="3684">
          <a:solidFill>
            <a:schemeClr val="tx2"/>
          </a:solidFill>
          <a:latin typeface="Tahoma" pitchFamily="34" charset="0"/>
        </a:defRPr>
      </a:lvl8pPr>
      <a:lvl9pPr marL="1871228" algn="ctr" rtl="0" fontAlgn="base">
        <a:spcBef>
          <a:spcPct val="0"/>
        </a:spcBef>
        <a:spcAft>
          <a:spcPct val="0"/>
        </a:spcAft>
        <a:defRPr sz="3684">
          <a:solidFill>
            <a:schemeClr val="tx2"/>
          </a:solidFill>
          <a:latin typeface="Tahoma" pitchFamily="34" charset="0"/>
        </a:defRPr>
      </a:lvl9pPr>
    </p:titleStyle>
    <p:bodyStyle>
      <a:lvl1pPr marL="350838" indent="-350838" algn="l" rtl="0" eaLnBrk="0" fontAlgn="base" hangingPunct="0">
        <a:spcBef>
          <a:spcPct val="20000"/>
        </a:spcBef>
        <a:spcAft>
          <a:spcPct val="0"/>
        </a:spcAft>
        <a:buChar char="•"/>
        <a:defRPr sz="3200">
          <a:solidFill>
            <a:schemeClr val="tx1"/>
          </a:solidFill>
          <a:latin typeface="+mn-lt"/>
          <a:ea typeface="+mn-ea"/>
          <a:cs typeface="+mn-cs"/>
        </a:defRPr>
      </a:lvl1pPr>
      <a:lvl2pPr marL="758825" indent="-292100" algn="l" rtl="0" eaLnBrk="0" fontAlgn="base" hangingPunct="0">
        <a:spcBef>
          <a:spcPct val="20000"/>
        </a:spcBef>
        <a:spcAft>
          <a:spcPct val="0"/>
        </a:spcAft>
        <a:buChar char="–"/>
        <a:defRPr sz="2800">
          <a:solidFill>
            <a:schemeClr val="tx2"/>
          </a:solidFill>
          <a:latin typeface="+mn-lt"/>
        </a:defRPr>
      </a:lvl2pPr>
      <a:lvl3pPr marL="1168400" indent="-233363" algn="l" rtl="0" eaLnBrk="0" fontAlgn="base" hangingPunct="0">
        <a:spcBef>
          <a:spcPct val="20000"/>
        </a:spcBef>
        <a:spcAft>
          <a:spcPct val="0"/>
        </a:spcAft>
        <a:buChar char="•"/>
        <a:defRPr sz="2400">
          <a:solidFill>
            <a:schemeClr val="tx1"/>
          </a:solidFill>
          <a:latin typeface="+mn-lt"/>
        </a:defRPr>
      </a:lvl3pPr>
      <a:lvl4pPr marL="1636713" indent="-233363" algn="l" rtl="0" eaLnBrk="0" fontAlgn="base" hangingPunct="0">
        <a:spcBef>
          <a:spcPct val="20000"/>
        </a:spcBef>
        <a:spcAft>
          <a:spcPct val="0"/>
        </a:spcAft>
        <a:buChar char="–"/>
        <a:defRPr sz="2000">
          <a:solidFill>
            <a:schemeClr val="tx1"/>
          </a:solidFill>
          <a:latin typeface="+mn-lt"/>
        </a:defRPr>
      </a:lvl4pPr>
      <a:lvl5pPr marL="2105025" indent="-233363" algn="l" rtl="0" eaLnBrk="0" fontAlgn="base" hangingPunct="0">
        <a:spcBef>
          <a:spcPct val="20000"/>
        </a:spcBef>
        <a:spcAft>
          <a:spcPct val="0"/>
        </a:spcAft>
        <a:buChar char="»"/>
        <a:defRPr sz="2000">
          <a:solidFill>
            <a:schemeClr val="tx1"/>
          </a:solidFill>
          <a:latin typeface="+mn-lt"/>
        </a:defRPr>
      </a:lvl5pPr>
      <a:lvl6pPr marL="2572939" indent="-233904" algn="l" rtl="0" fontAlgn="base">
        <a:spcBef>
          <a:spcPct val="20000"/>
        </a:spcBef>
        <a:spcAft>
          <a:spcPct val="0"/>
        </a:spcAft>
        <a:buChar char="»"/>
        <a:defRPr sz="2046">
          <a:solidFill>
            <a:schemeClr val="tx1"/>
          </a:solidFill>
          <a:latin typeface="+mn-lt"/>
        </a:defRPr>
      </a:lvl6pPr>
      <a:lvl7pPr marL="3040746" indent="-233904" algn="l" rtl="0" fontAlgn="base">
        <a:spcBef>
          <a:spcPct val="20000"/>
        </a:spcBef>
        <a:spcAft>
          <a:spcPct val="0"/>
        </a:spcAft>
        <a:buChar char="»"/>
        <a:defRPr sz="2046">
          <a:solidFill>
            <a:schemeClr val="tx1"/>
          </a:solidFill>
          <a:latin typeface="+mn-lt"/>
        </a:defRPr>
      </a:lvl7pPr>
      <a:lvl8pPr marL="3508553" indent="-233904" algn="l" rtl="0" fontAlgn="base">
        <a:spcBef>
          <a:spcPct val="20000"/>
        </a:spcBef>
        <a:spcAft>
          <a:spcPct val="0"/>
        </a:spcAft>
        <a:buChar char="»"/>
        <a:defRPr sz="2046">
          <a:solidFill>
            <a:schemeClr val="tx1"/>
          </a:solidFill>
          <a:latin typeface="+mn-lt"/>
        </a:defRPr>
      </a:lvl8pPr>
      <a:lvl9pPr marL="3976360" indent="-233904" algn="l" rtl="0" fontAlgn="base">
        <a:spcBef>
          <a:spcPct val="20000"/>
        </a:spcBef>
        <a:spcAft>
          <a:spcPct val="0"/>
        </a:spcAft>
        <a:buChar char="»"/>
        <a:defRPr sz="2046">
          <a:solidFill>
            <a:schemeClr val="tx1"/>
          </a:solidFill>
          <a:latin typeface="+mn-lt"/>
        </a:defRPr>
      </a:lvl9pPr>
    </p:bodyStyle>
    <p:otherStyle>
      <a:defPPr>
        <a:defRPr lang="en-US"/>
      </a:defPPr>
      <a:lvl1pPr marL="0" algn="l" defTabSz="935614" rtl="0" eaLnBrk="1" latinLnBrk="0" hangingPunct="1">
        <a:defRPr sz="1842" kern="1200">
          <a:solidFill>
            <a:schemeClr val="tx1"/>
          </a:solidFill>
          <a:latin typeface="+mn-lt"/>
          <a:ea typeface="+mn-ea"/>
          <a:cs typeface="+mn-cs"/>
        </a:defRPr>
      </a:lvl1pPr>
      <a:lvl2pPr marL="467807" algn="l" defTabSz="935614" rtl="0" eaLnBrk="1" latinLnBrk="0" hangingPunct="1">
        <a:defRPr sz="1842" kern="1200">
          <a:solidFill>
            <a:schemeClr val="tx1"/>
          </a:solidFill>
          <a:latin typeface="+mn-lt"/>
          <a:ea typeface="+mn-ea"/>
          <a:cs typeface="+mn-cs"/>
        </a:defRPr>
      </a:lvl2pPr>
      <a:lvl3pPr marL="935614" algn="l" defTabSz="935614" rtl="0" eaLnBrk="1" latinLnBrk="0" hangingPunct="1">
        <a:defRPr sz="1842" kern="1200">
          <a:solidFill>
            <a:schemeClr val="tx1"/>
          </a:solidFill>
          <a:latin typeface="+mn-lt"/>
          <a:ea typeface="+mn-ea"/>
          <a:cs typeface="+mn-cs"/>
        </a:defRPr>
      </a:lvl3pPr>
      <a:lvl4pPr marL="1403421" algn="l" defTabSz="935614" rtl="0" eaLnBrk="1" latinLnBrk="0" hangingPunct="1">
        <a:defRPr sz="1842" kern="1200">
          <a:solidFill>
            <a:schemeClr val="tx1"/>
          </a:solidFill>
          <a:latin typeface="+mn-lt"/>
          <a:ea typeface="+mn-ea"/>
          <a:cs typeface="+mn-cs"/>
        </a:defRPr>
      </a:lvl4pPr>
      <a:lvl5pPr marL="1871228" algn="l" defTabSz="935614" rtl="0" eaLnBrk="1" latinLnBrk="0" hangingPunct="1">
        <a:defRPr sz="1842" kern="1200">
          <a:solidFill>
            <a:schemeClr val="tx1"/>
          </a:solidFill>
          <a:latin typeface="+mn-lt"/>
          <a:ea typeface="+mn-ea"/>
          <a:cs typeface="+mn-cs"/>
        </a:defRPr>
      </a:lvl5pPr>
      <a:lvl6pPr marL="2339035" algn="l" defTabSz="935614" rtl="0" eaLnBrk="1" latinLnBrk="0" hangingPunct="1">
        <a:defRPr sz="1842" kern="1200">
          <a:solidFill>
            <a:schemeClr val="tx1"/>
          </a:solidFill>
          <a:latin typeface="+mn-lt"/>
          <a:ea typeface="+mn-ea"/>
          <a:cs typeface="+mn-cs"/>
        </a:defRPr>
      </a:lvl6pPr>
      <a:lvl7pPr marL="2806842" algn="l" defTabSz="935614" rtl="0" eaLnBrk="1" latinLnBrk="0" hangingPunct="1">
        <a:defRPr sz="1842" kern="1200">
          <a:solidFill>
            <a:schemeClr val="tx1"/>
          </a:solidFill>
          <a:latin typeface="+mn-lt"/>
          <a:ea typeface="+mn-ea"/>
          <a:cs typeface="+mn-cs"/>
        </a:defRPr>
      </a:lvl7pPr>
      <a:lvl8pPr marL="3274649" algn="l" defTabSz="935614" rtl="0" eaLnBrk="1" latinLnBrk="0" hangingPunct="1">
        <a:defRPr sz="1842" kern="1200">
          <a:solidFill>
            <a:schemeClr val="tx1"/>
          </a:solidFill>
          <a:latin typeface="+mn-lt"/>
          <a:ea typeface="+mn-ea"/>
          <a:cs typeface="+mn-cs"/>
        </a:defRPr>
      </a:lvl8pPr>
      <a:lvl9pPr marL="3742456" algn="l" defTabSz="935614" rtl="0" eaLnBrk="1" latinLnBrk="0" hangingPunct="1">
        <a:defRPr sz="184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00"/>
            </a:gs>
            <a:gs pos="39999">
              <a:srgbClr val="0A128C"/>
            </a:gs>
            <a:gs pos="70000">
              <a:srgbClr val="181CC7"/>
            </a:gs>
            <a:gs pos="88000">
              <a:srgbClr val="7005D4"/>
            </a:gs>
            <a:gs pos="100000">
              <a:srgbClr val="8C3D91"/>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TW" smtClean="0"/>
              <a:t>Click to edit Master title style</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fontAlgn="base">
              <a:spcBef>
                <a:spcPct val="0"/>
              </a:spcBef>
              <a:spcAft>
                <a:spcPct val="0"/>
              </a:spcAft>
              <a:defRPr/>
            </a:pPr>
            <a:endParaRPr lang="en-US">
              <a:solidFill>
                <a:srgbClr val="000000"/>
              </a:solidFill>
              <a:ea typeface="新細明體" panose="02020500000000000000" pitchFamily="18" charset="-120"/>
            </a:endParaRPr>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fontAlgn="base">
              <a:spcBef>
                <a:spcPct val="0"/>
              </a:spcBef>
              <a:spcAft>
                <a:spcPct val="0"/>
              </a:spcAft>
              <a:defRPr/>
            </a:pPr>
            <a:endParaRPr lang="en-US">
              <a:solidFill>
                <a:srgbClr val="000000"/>
              </a:solidFill>
              <a:ea typeface="新細明體" panose="02020500000000000000" pitchFamily="18" charset="-120"/>
            </a:endParaRPr>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fontAlgn="base">
              <a:spcBef>
                <a:spcPct val="0"/>
              </a:spcBef>
              <a:spcAft>
                <a:spcPct val="0"/>
              </a:spcAft>
              <a:defRPr/>
            </a:pPr>
            <a:fld id="{DE87B872-21F8-4463-BF2F-C62F85CFF9BB}" type="slidenum">
              <a:rPr lang="en-US">
                <a:solidFill>
                  <a:srgbClr val="000000"/>
                </a:solidFill>
                <a:ea typeface="新細明體" panose="02020500000000000000" pitchFamily="18" charset="-120"/>
              </a:rPr>
              <a:pPr fontAlgn="base">
                <a:spcBef>
                  <a:spcPct val="0"/>
                </a:spcBef>
                <a:spcAft>
                  <a:spcPct val="0"/>
                </a:spcAft>
                <a:defRPr/>
              </a:pPr>
              <a:t>‹#›</a:t>
            </a:fld>
            <a:endParaRPr lang="en-US">
              <a:solidFill>
                <a:srgbClr val="000000"/>
              </a:solidFill>
              <a:ea typeface="新細明體" panose="02020500000000000000" pitchFamily="18" charset="-120"/>
            </a:endParaRPr>
          </a:p>
        </p:txBody>
      </p:sp>
    </p:spTree>
    <p:extLst>
      <p:ext uri="{BB962C8B-B14F-4D97-AF65-F5344CB8AC3E}">
        <p14:creationId xmlns:p14="http://schemas.microsoft.com/office/powerpoint/2010/main" val="155493933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3A08E0C2-333A-4F80-82F8-E5CAE6C28C59}" type="datetimeFigureOut">
              <a:rPr lang="zh-TW" altLang="en-US" smtClean="0">
                <a:solidFill>
                  <a:prstClr val="black">
                    <a:tint val="75000"/>
                  </a:prstClr>
                </a:solidFill>
              </a:rPr>
              <a:pPr>
                <a:defRPr/>
              </a:pPr>
              <a:t>2020/3/10</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823B5078-8307-4F1D-866B-D3BE991AB97B}"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96093576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00"/>
            </a:gs>
            <a:gs pos="100000">
              <a:srgbClr val="FFCC00"/>
            </a:gs>
          </a:gsLst>
          <a:lin ang="5400000" scaled="1"/>
        </a:gra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099"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10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rgbClr val="FFFFFF"/>
                </a:solidFill>
                <a:effectLst>
                  <a:outerShdw blurRad="38100" dist="38100" dir="2700000" algn="tl">
                    <a:srgbClr val="000000"/>
                  </a:outerShdw>
                </a:effectLst>
                <a:latin typeface="Times"/>
                <a:ea typeface="+mn-ea"/>
              </a:defRPr>
            </a:lvl1pPr>
          </a:lstStyle>
          <a:p>
            <a:pPr eaLnBrk="0" fontAlgn="base" hangingPunct="0">
              <a:spcBef>
                <a:spcPct val="0"/>
              </a:spcBef>
              <a:spcAft>
                <a:spcPct val="0"/>
              </a:spcAft>
              <a:defRPr/>
            </a:pPr>
            <a:endParaRPr lang="en-US" altLang="en-US"/>
          </a:p>
        </p:txBody>
      </p:sp>
      <p:sp>
        <p:nvSpPr>
          <p:cNvPr id="4101"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rgbClr val="FFFFFF"/>
                </a:solidFill>
                <a:effectLst>
                  <a:outerShdw blurRad="38100" dist="38100" dir="2700000" algn="tl">
                    <a:srgbClr val="000000"/>
                  </a:outerShdw>
                </a:effectLst>
                <a:latin typeface="Times"/>
                <a:ea typeface="+mn-ea"/>
              </a:defRPr>
            </a:lvl1pPr>
          </a:lstStyle>
          <a:p>
            <a:pPr eaLnBrk="0" fontAlgn="base" hangingPunct="0">
              <a:spcBef>
                <a:spcPct val="0"/>
              </a:spcBef>
              <a:spcAft>
                <a:spcPct val="0"/>
              </a:spcAft>
              <a:defRPr/>
            </a:pPr>
            <a:endParaRPr lang="en-US" altLang="en-US"/>
          </a:p>
        </p:txBody>
      </p:sp>
      <p:sp>
        <p:nvSpPr>
          <p:cNvPr id="410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FFFFFF"/>
                </a:solidFill>
                <a:effectLst>
                  <a:outerShdw blurRad="38100" dist="38100" dir="2700000" algn="tl">
                    <a:srgbClr val="000000"/>
                  </a:outerShdw>
                </a:effectLst>
                <a:latin typeface="+mn-lt"/>
                <a:ea typeface="+mn-ea"/>
              </a:defRPr>
            </a:lvl1pPr>
          </a:lstStyle>
          <a:p>
            <a:pPr eaLnBrk="0" fontAlgn="base" hangingPunct="0">
              <a:spcBef>
                <a:spcPct val="0"/>
              </a:spcBef>
              <a:spcAft>
                <a:spcPct val="0"/>
              </a:spcAft>
              <a:defRPr/>
            </a:pPr>
            <a:fld id="{6A2A2BAB-F10D-4514-ACE5-97FD10E7F66F}" type="slidenum">
              <a:rPr lang="en-US" altLang="en-US"/>
              <a:pPr eaLnBrk="0" fontAlgn="base" hangingPunct="0">
                <a:spcBef>
                  <a:spcPct val="0"/>
                </a:spcBef>
                <a:spcAft>
                  <a:spcPct val="0"/>
                </a:spcAft>
                <a:defRPr/>
              </a:pPr>
              <a:t>‹#›</a:t>
            </a:fld>
            <a:endParaRPr lang="en-US" altLang="en-US"/>
          </a:p>
        </p:txBody>
      </p:sp>
    </p:spTree>
    <p:extLst>
      <p:ext uri="{BB962C8B-B14F-4D97-AF65-F5344CB8AC3E}">
        <p14:creationId xmlns:p14="http://schemas.microsoft.com/office/powerpoint/2010/main" val="791374906"/>
      </p:ext>
    </p:extLst>
  </p:cSld>
  <p:clrMap bg1="dk2" tx1="lt1" bg2="dk1"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iming>
    <p:tnLst>
      <p:par>
        <p:cTn id="1" dur="indefinite" restart="never" nodeType="tmRoot"/>
      </p:par>
    </p:tnLst>
  </p:timing>
  <p:txStyles>
    <p:titleStyle>
      <a:lvl1pPr algn="ctr" rtl="0" eaLnBrk="0" fontAlgn="base" hangingPunct="0">
        <a:spcBef>
          <a:spcPct val="0"/>
        </a:spcBef>
        <a:spcAft>
          <a:spcPct val="0"/>
        </a:spcAft>
        <a:defRPr sz="40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000000"/>
            </a:outerShdw>
          </a:effectLst>
          <a:latin typeface="Times"/>
        </a:defRPr>
      </a:lvl2pPr>
      <a:lvl3pPr algn="ctr" rtl="0" eaLnBrk="0" fontAlgn="base" hangingPunct="0">
        <a:spcBef>
          <a:spcPct val="0"/>
        </a:spcBef>
        <a:spcAft>
          <a:spcPct val="0"/>
        </a:spcAft>
        <a:defRPr sz="4000">
          <a:solidFill>
            <a:schemeClr val="tx2"/>
          </a:solidFill>
          <a:effectLst>
            <a:outerShdw blurRad="38100" dist="38100" dir="2700000" algn="tl">
              <a:srgbClr val="000000"/>
            </a:outerShdw>
          </a:effectLst>
          <a:latin typeface="Times"/>
        </a:defRPr>
      </a:lvl3pPr>
      <a:lvl4pPr algn="ctr" rtl="0" eaLnBrk="0" fontAlgn="base" hangingPunct="0">
        <a:spcBef>
          <a:spcPct val="0"/>
        </a:spcBef>
        <a:spcAft>
          <a:spcPct val="0"/>
        </a:spcAft>
        <a:defRPr sz="4000">
          <a:solidFill>
            <a:schemeClr val="tx2"/>
          </a:solidFill>
          <a:effectLst>
            <a:outerShdw blurRad="38100" dist="38100" dir="2700000" algn="tl">
              <a:srgbClr val="000000"/>
            </a:outerShdw>
          </a:effectLst>
          <a:latin typeface="Times"/>
        </a:defRPr>
      </a:lvl4pPr>
      <a:lvl5pPr algn="ctr" rtl="0" eaLnBrk="0" fontAlgn="base" hangingPunct="0">
        <a:spcBef>
          <a:spcPct val="0"/>
        </a:spcBef>
        <a:spcAft>
          <a:spcPct val="0"/>
        </a:spcAft>
        <a:defRPr sz="4000">
          <a:solidFill>
            <a:schemeClr val="tx2"/>
          </a:solidFill>
          <a:effectLst>
            <a:outerShdw blurRad="38100" dist="38100" dir="2700000" algn="tl">
              <a:srgbClr val="000000"/>
            </a:outerShdw>
          </a:effectLst>
          <a:latin typeface="Times"/>
        </a:defRPr>
      </a:lvl5pPr>
      <a:lvl6pPr marL="457200" algn="ctr" rtl="0" eaLnBrk="0" fontAlgn="base" hangingPunct="0">
        <a:spcBef>
          <a:spcPct val="0"/>
        </a:spcBef>
        <a:spcAft>
          <a:spcPct val="0"/>
        </a:spcAft>
        <a:defRPr sz="4000">
          <a:solidFill>
            <a:schemeClr val="tx2"/>
          </a:solidFill>
          <a:effectLst>
            <a:outerShdw blurRad="38100" dist="38100" dir="2700000" algn="tl">
              <a:srgbClr val="000000"/>
            </a:outerShdw>
          </a:effectLst>
          <a:latin typeface="Times"/>
        </a:defRPr>
      </a:lvl6pPr>
      <a:lvl7pPr marL="914400" algn="ctr" rtl="0" eaLnBrk="0" fontAlgn="base" hangingPunct="0">
        <a:spcBef>
          <a:spcPct val="0"/>
        </a:spcBef>
        <a:spcAft>
          <a:spcPct val="0"/>
        </a:spcAft>
        <a:defRPr sz="4000">
          <a:solidFill>
            <a:schemeClr val="tx2"/>
          </a:solidFill>
          <a:effectLst>
            <a:outerShdw blurRad="38100" dist="38100" dir="2700000" algn="tl">
              <a:srgbClr val="000000"/>
            </a:outerShdw>
          </a:effectLst>
          <a:latin typeface="Times"/>
        </a:defRPr>
      </a:lvl7pPr>
      <a:lvl8pPr marL="1371600" algn="ctr" rtl="0" eaLnBrk="0" fontAlgn="base" hangingPunct="0">
        <a:spcBef>
          <a:spcPct val="0"/>
        </a:spcBef>
        <a:spcAft>
          <a:spcPct val="0"/>
        </a:spcAft>
        <a:defRPr sz="4000">
          <a:solidFill>
            <a:schemeClr val="tx2"/>
          </a:solidFill>
          <a:effectLst>
            <a:outerShdw blurRad="38100" dist="38100" dir="2700000" algn="tl">
              <a:srgbClr val="000000"/>
            </a:outerShdw>
          </a:effectLst>
          <a:latin typeface="Times"/>
        </a:defRPr>
      </a:lvl8pPr>
      <a:lvl9pPr marL="1828800" algn="ctr" rtl="0" eaLnBrk="0" fontAlgn="base" hangingPunct="0">
        <a:spcBef>
          <a:spcPct val="0"/>
        </a:spcBef>
        <a:spcAft>
          <a:spcPct val="0"/>
        </a:spcAft>
        <a:defRPr sz="4000">
          <a:solidFill>
            <a:schemeClr val="tx2"/>
          </a:solidFill>
          <a:effectLst>
            <a:outerShdw blurRad="38100" dist="38100" dir="2700000" algn="tl">
              <a:srgbClr val="000000"/>
            </a:outerShdw>
          </a:effectLst>
          <a:latin typeface="Times"/>
        </a:defRPr>
      </a:lvl9pPr>
    </p:titleStyle>
    <p:bodyStyle>
      <a:lvl1pPr marL="342900" indent="-342900" algn="l" rtl="0" eaLnBrk="0" fontAlgn="base" hangingPunct="0">
        <a:spcBef>
          <a:spcPct val="20000"/>
        </a:spcBef>
        <a:spcAft>
          <a:spcPct val="0"/>
        </a:spcAft>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5pPr>
      <a:lvl6pPr marL="25146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6pPr>
      <a:lvl7pPr marL="29718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7pPr>
      <a:lvl8pPr marL="34290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8pPr>
      <a:lvl9pPr marL="3886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18185E"/>
            </a:gs>
            <a:gs pos="50000">
              <a:schemeClr val="accent2"/>
            </a:gs>
            <a:gs pos="100000">
              <a:srgbClr val="18185E"/>
            </a:gs>
          </a:gsLst>
          <a:lin ang="5400000" scaled="1"/>
        </a:gra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TW" smtClean="0"/>
              <a:t>Click to edit Master title style</a:t>
            </a:r>
          </a:p>
        </p:txBody>
      </p:sp>
      <p:sp>
        <p:nvSpPr>
          <p:cNvPr id="19459" name="Rectangle 3"/>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0" hangingPunct="0">
              <a:defRPr sz="1400" b="0">
                <a:solidFill>
                  <a:srgbClr val="000000"/>
                </a:solidFill>
                <a:latin typeface="+mn-lt"/>
                <a:ea typeface="新細明體" panose="02020500000000000000" pitchFamily="18" charset="-120"/>
              </a:defRPr>
            </a:lvl1pPr>
          </a:lstStyle>
          <a:p>
            <a:pPr fontAlgn="base">
              <a:spcBef>
                <a:spcPct val="0"/>
              </a:spcBef>
              <a:spcAft>
                <a:spcPct val="0"/>
              </a:spcAft>
              <a:defRPr/>
            </a:pPr>
            <a:endParaRPr lang="en-US" altLang="zh-TW"/>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ctr" eaLnBrk="0" hangingPunct="0">
              <a:defRPr sz="1400" b="0">
                <a:solidFill>
                  <a:srgbClr val="000000"/>
                </a:solidFill>
                <a:latin typeface="+mn-lt"/>
                <a:ea typeface="新細明體" panose="02020500000000000000" pitchFamily="18" charset="-120"/>
              </a:defRPr>
            </a:lvl1pPr>
          </a:lstStyle>
          <a:p>
            <a:pPr fontAlgn="base">
              <a:spcBef>
                <a:spcPct val="0"/>
              </a:spcBef>
              <a:spcAft>
                <a:spcPct val="0"/>
              </a:spcAft>
              <a:defRPr/>
            </a:pPr>
            <a:endParaRPr lang="en-US" altLang="zh-TW"/>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r" eaLnBrk="0" hangingPunct="0">
              <a:defRPr sz="1400" b="0">
                <a:solidFill>
                  <a:srgbClr val="000000"/>
                </a:solidFill>
                <a:latin typeface="+mn-lt"/>
                <a:ea typeface="新細明體" panose="02020500000000000000" pitchFamily="18" charset="-120"/>
              </a:defRPr>
            </a:lvl1pPr>
          </a:lstStyle>
          <a:p>
            <a:pPr fontAlgn="base">
              <a:spcBef>
                <a:spcPct val="0"/>
              </a:spcBef>
              <a:spcAft>
                <a:spcPct val="0"/>
              </a:spcAft>
              <a:defRPr/>
            </a:pPr>
            <a:fld id="{E028E4F7-6064-4275-91F0-144CBB0448FC}" type="slidenum">
              <a:rPr lang="en-US" altLang="zh-TW"/>
              <a:pPr fontAlgn="base">
                <a:spcBef>
                  <a:spcPct val="0"/>
                </a:spcBef>
                <a:spcAft>
                  <a:spcPct val="0"/>
                </a:spcAft>
                <a:defRPr/>
              </a:pPr>
              <a:t>‹#›</a:t>
            </a:fld>
            <a:endParaRPr lang="en-US" altLang="zh-TW"/>
          </a:p>
        </p:txBody>
      </p:sp>
    </p:spTree>
    <p:extLst>
      <p:ext uri="{BB962C8B-B14F-4D97-AF65-F5344CB8AC3E}">
        <p14:creationId xmlns:p14="http://schemas.microsoft.com/office/powerpoint/2010/main" val="291319830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482" name="Group 2"/>
          <p:cNvGrpSpPr>
            <a:grpSpLocks/>
          </p:cNvGrpSpPr>
          <p:nvPr/>
        </p:nvGrpSpPr>
        <p:grpSpPr bwMode="auto">
          <a:xfrm>
            <a:off x="609600" y="992188"/>
            <a:ext cx="10871200" cy="1600200"/>
            <a:chOff x="288" y="625"/>
            <a:chExt cx="5136" cy="1008"/>
          </a:xfrm>
        </p:grpSpPr>
        <p:sp>
          <p:nvSpPr>
            <p:cNvPr id="20488" name="Arc 3"/>
            <p:cNvSpPr>
              <a:spLocks/>
            </p:cNvSpPr>
            <p:nvPr/>
          </p:nvSpPr>
          <p:spPr bwMode="invGray">
            <a:xfrm>
              <a:off x="3595" y="625"/>
              <a:ext cx="1829" cy="1008"/>
            </a:xfrm>
            <a:custGeom>
              <a:avLst/>
              <a:gdLst>
                <a:gd name="T0" fmla="*/ 0 w 21912"/>
                <a:gd name="T1" fmla="*/ 0 h 43200"/>
                <a:gd name="T2" fmla="*/ 0 w 21912"/>
                <a:gd name="T3" fmla="*/ 1 h 43200"/>
                <a:gd name="T4" fmla="*/ 0 w 21912"/>
                <a:gd name="T5" fmla="*/ 0 h 43200"/>
                <a:gd name="T6" fmla="*/ 0 60000 65536"/>
                <a:gd name="T7" fmla="*/ 0 60000 65536"/>
                <a:gd name="T8" fmla="*/ 0 60000 65536"/>
              </a:gdLst>
              <a:ahLst/>
              <a:cxnLst>
                <a:cxn ang="T6">
                  <a:pos x="T0" y="T1"/>
                </a:cxn>
                <a:cxn ang="T7">
                  <a:pos x="T2" y="T3"/>
                </a:cxn>
                <a:cxn ang="T8">
                  <a:pos x="T4" y="T5"/>
                </a:cxn>
              </a:cxnLst>
              <a:rect l="0" t="0" r="r" b="b"/>
              <a:pathLst>
                <a:path w="21912" h="43200" fill="none" extrusionOk="0">
                  <a:moveTo>
                    <a:pt x="300" y="0"/>
                  </a:moveTo>
                  <a:cubicBezTo>
                    <a:pt x="304" y="0"/>
                    <a:pt x="308" y="-1"/>
                    <a:pt x="312" y="0"/>
                  </a:cubicBezTo>
                  <a:cubicBezTo>
                    <a:pt x="12241" y="0"/>
                    <a:pt x="21912" y="9670"/>
                    <a:pt x="21912" y="21600"/>
                  </a:cubicBezTo>
                  <a:cubicBezTo>
                    <a:pt x="21912" y="33529"/>
                    <a:pt x="12241" y="43200"/>
                    <a:pt x="312" y="43200"/>
                  </a:cubicBezTo>
                  <a:cubicBezTo>
                    <a:pt x="207" y="43200"/>
                    <a:pt x="103" y="43199"/>
                    <a:pt x="0" y="43197"/>
                  </a:cubicBezTo>
                </a:path>
                <a:path w="21912" h="43200" stroke="0" extrusionOk="0">
                  <a:moveTo>
                    <a:pt x="300" y="0"/>
                  </a:moveTo>
                  <a:cubicBezTo>
                    <a:pt x="304" y="0"/>
                    <a:pt x="308" y="-1"/>
                    <a:pt x="312" y="0"/>
                  </a:cubicBezTo>
                  <a:cubicBezTo>
                    <a:pt x="12241" y="0"/>
                    <a:pt x="21912" y="9670"/>
                    <a:pt x="21912" y="21600"/>
                  </a:cubicBezTo>
                  <a:cubicBezTo>
                    <a:pt x="21912" y="33529"/>
                    <a:pt x="12241" y="43200"/>
                    <a:pt x="312" y="43200"/>
                  </a:cubicBezTo>
                  <a:cubicBezTo>
                    <a:pt x="207" y="43200"/>
                    <a:pt x="103" y="43199"/>
                    <a:pt x="0" y="43197"/>
                  </a:cubicBezTo>
                  <a:lnTo>
                    <a:pt x="312" y="21600"/>
                  </a:lnTo>
                  <a:lnTo>
                    <a:pt x="300" y="0"/>
                  </a:lnTo>
                  <a:close/>
                </a:path>
              </a:pathLst>
            </a:custGeom>
            <a:gradFill rotWithShape="0">
              <a:gsLst>
                <a:gs pos="0">
                  <a:schemeClr val="bg1"/>
                </a:gs>
                <a:gs pos="100000">
                  <a:srgbClr val="663300"/>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TW" altLang="en-US">
                <a:solidFill>
                  <a:srgbClr val="FFFFCC"/>
                </a:solidFill>
                <a:latin typeface="Calibri" panose="020F0502020204030204" pitchFamily="34" charset="0"/>
                <a:ea typeface="新細明體" panose="02020500000000000000" pitchFamily="18" charset="-120"/>
              </a:endParaRPr>
            </a:p>
          </p:txBody>
        </p:sp>
        <p:sp>
          <p:nvSpPr>
            <p:cNvPr id="20489" name="Arc 4"/>
            <p:cNvSpPr>
              <a:spLocks/>
            </p:cNvSpPr>
            <p:nvPr/>
          </p:nvSpPr>
          <p:spPr bwMode="invGray">
            <a:xfrm>
              <a:off x="3548" y="729"/>
              <a:ext cx="1831" cy="800"/>
            </a:xfrm>
            <a:custGeom>
              <a:avLst/>
              <a:gdLst>
                <a:gd name="T0" fmla="*/ 0 w 21924"/>
                <a:gd name="T1" fmla="*/ 0 h 43200"/>
                <a:gd name="T2" fmla="*/ 0 w 21924"/>
                <a:gd name="T3" fmla="*/ 0 h 43200"/>
                <a:gd name="T4" fmla="*/ 0 w 21924"/>
                <a:gd name="T5" fmla="*/ 0 h 43200"/>
                <a:gd name="T6" fmla="*/ 0 60000 65536"/>
                <a:gd name="T7" fmla="*/ 0 60000 65536"/>
                <a:gd name="T8" fmla="*/ 0 60000 65536"/>
              </a:gdLst>
              <a:ahLst/>
              <a:cxnLst>
                <a:cxn ang="T6">
                  <a:pos x="T0" y="T1"/>
                </a:cxn>
                <a:cxn ang="T7">
                  <a:pos x="T2" y="T3"/>
                </a:cxn>
                <a:cxn ang="T8">
                  <a:pos x="T4" y="T5"/>
                </a:cxn>
              </a:cxnLst>
              <a:rect l="0" t="0" r="r" b="b"/>
              <a:pathLst>
                <a:path w="21924" h="43200" fill="none" extrusionOk="0">
                  <a:moveTo>
                    <a:pt x="312" y="0"/>
                  </a:moveTo>
                  <a:cubicBezTo>
                    <a:pt x="316" y="0"/>
                    <a:pt x="320" y="-1"/>
                    <a:pt x="324" y="0"/>
                  </a:cubicBezTo>
                  <a:cubicBezTo>
                    <a:pt x="12253" y="0"/>
                    <a:pt x="21924" y="9670"/>
                    <a:pt x="21924" y="21600"/>
                  </a:cubicBezTo>
                  <a:cubicBezTo>
                    <a:pt x="21924" y="33529"/>
                    <a:pt x="12253" y="43200"/>
                    <a:pt x="324" y="43200"/>
                  </a:cubicBezTo>
                  <a:cubicBezTo>
                    <a:pt x="215" y="43200"/>
                    <a:pt x="107" y="43199"/>
                    <a:pt x="0" y="43197"/>
                  </a:cubicBezTo>
                </a:path>
                <a:path w="21924" h="43200" stroke="0" extrusionOk="0">
                  <a:moveTo>
                    <a:pt x="312" y="0"/>
                  </a:moveTo>
                  <a:cubicBezTo>
                    <a:pt x="316" y="0"/>
                    <a:pt x="320" y="-1"/>
                    <a:pt x="324" y="0"/>
                  </a:cubicBezTo>
                  <a:cubicBezTo>
                    <a:pt x="12253" y="0"/>
                    <a:pt x="21924" y="9670"/>
                    <a:pt x="21924" y="21600"/>
                  </a:cubicBezTo>
                  <a:cubicBezTo>
                    <a:pt x="21924" y="33529"/>
                    <a:pt x="12253" y="43200"/>
                    <a:pt x="324" y="43200"/>
                  </a:cubicBezTo>
                  <a:cubicBezTo>
                    <a:pt x="215" y="43200"/>
                    <a:pt x="107" y="43199"/>
                    <a:pt x="0" y="43197"/>
                  </a:cubicBezTo>
                  <a:lnTo>
                    <a:pt x="324" y="21600"/>
                  </a:lnTo>
                  <a:lnTo>
                    <a:pt x="312" y="0"/>
                  </a:lnTo>
                  <a:close/>
                </a:path>
              </a:pathLst>
            </a:custGeom>
            <a:gradFill rotWithShape="0">
              <a:gsLst>
                <a:gs pos="0">
                  <a:schemeClr val="bg1"/>
                </a:gs>
                <a:gs pos="100000">
                  <a:srgbClr val="894400"/>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TW" altLang="en-US">
                <a:solidFill>
                  <a:srgbClr val="FFFFCC"/>
                </a:solidFill>
                <a:latin typeface="Calibri" panose="020F0502020204030204" pitchFamily="34" charset="0"/>
                <a:ea typeface="新細明體" panose="02020500000000000000" pitchFamily="18" charset="-120"/>
              </a:endParaRPr>
            </a:p>
          </p:txBody>
        </p:sp>
        <p:sp>
          <p:nvSpPr>
            <p:cNvPr id="20490" name="Arc 5"/>
            <p:cNvSpPr>
              <a:spLocks/>
            </p:cNvSpPr>
            <p:nvPr/>
          </p:nvSpPr>
          <p:spPr bwMode="invGray">
            <a:xfrm>
              <a:off x="3521" y="868"/>
              <a:ext cx="1830" cy="522"/>
            </a:xfrm>
            <a:custGeom>
              <a:avLst/>
              <a:gdLst>
                <a:gd name="T0" fmla="*/ 0 w 21925"/>
                <a:gd name="T1" fmla="*/ 0 h 43200"/>
                <a:gd name="T2" fmla="*/ 0 w 21925"/>
                <a:gd name="T3" fmla="*/ 0 h 43200"/>
                <a:gd name="T4" fmla="*/ 0 w 21925"/>
                <a:gd name="T5" fmla="*/ 0 h 43200"/>
                <a:gd name="T6" fmla="*/ 0 60000 65536"/>
                <a:gd name="T7" fmla="*/ 0 60000 65536"/>
                <a:gd name="T8" fmla="*/ 0 60000 65536"/>
              </a:gdLst>
              <a:ahLst/>
              <a:cxnLst>
                <a:cxn ang="T6">
                  <a:pos x="T0" y="T1"/>
                </a:cxn>
                <a:cxn ang="T7">
                  <a:pos x="T2" y="T3"/>
                </a:cxn>
                <a:cxn ang="T8">
                  <a:pos x="T4" y="T5"/>
                </a:cxn>
              </a:cxnLst>
              <a:rect l="0" t="0" r="r" b="b"/>
              <a:pathLst>
                <a:path w="21925" h="43200" fill="none" extrusionOk="0">
                  <a:moveTo>
                    <a:pt x="313" y="0"/>
                  </a:moveTo>
                  <a:cubicBezTo>
                    <a:pt x="317" y="0"/>
                    <a:pt x="321" y="-1"/>
                    <a:pt x="325" y="0"/>
                  </a:cubicBezTo>
                  <a:cubicBezTo>
                    <a:pt x="12254" y="0"/>
                    <a:pt x="21925" y="9670"/>
                    <a:pt x="21925" y="21600"/>
                  </a:cubicBezTo>
                  <a:cubicBezTo>
                    <a:pt x="21925" y="33529"/>
                    <a:pt x="12254" y="43200"/>
                    <a:pt x="325" y="43200"/>
                  </a:cubicBezTo>
                  <a:cubicBezTo>
                    <a:pt x="216" y="43200"/>
                    <a:pt x="108" y="43199"/>
                    <a:pt x="0" y="43197"/>
                  </a:cubicBezTo>
                </a:path>
                <a:path w="21925" h="43200" stroke="0" extrusionOk="0">
                  <a:moveTo>
                    <a:pt x="313" y="0"/>
                  </a:moveTo>
                  <a:cubicBezTo>
                    <a:pt x="317" y="0"/>
                    <a:pt x="321" y="-1"/>
                    <a:pt x="325" y="0"/>
                  </a:cubicBezTo>
                  <a:cubicBezTo>
                    <a:pt x="12254" y="0"/>
                    <a:pt x="21925" y="9670"/>
                    <a:pt x="21925" y="21600"/>
                  </a:cubicBezTo>
                  <a:cubicBezTo>
                    <a:pt x="21925" y="33529"/>
                    <a:pt x="12254" y="43200"/>
                    <a:pt x="325" y="43200"/>
                  </a:cubicBezTo>
                  <a:cubicBezTo>
                    <a:pt x="216" y="43200"/>
                    <a:pt x="108" y="43199"/>
                    <a:pt x="0" y="43197"/>
                  </a:cubicBezTo>
                  <a:lnTo>
                    <a:pt x="325" y="21600"/>
                  </a:lnTo>
                  <a:lnTo>
                    <a:pt x="313" y="0"/>
                  </a:lnTo>
                  <a:close/>
                </a:path>
              </a:pathLst>
            </a:custGeom>
            <a:gradFill rotWithShape="0">
              <a:gsLst>
                <a:gs pos="0">
                  <a:schemeClr val="bg1"/>
                </a:gs>
                <a:gs pos="100000">
                  <a:srgbClr val="B75B00"/>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TW" altLang="en-US">
                <a:solidFill>
                  <a:srgbClr val="FFFFCC"/>
                </a:solidFill>
                <a:latin typeface="Calibri" panose="020F0502020204030204" pitchFamily="34" charset="0"/>
                <a:ea typeface="新細明體" panose="02020500000000000000" pitchFamily="18" charset="-120"/>
              </a:endParaRPr>
            </a:p>
          </p:txBody>
        </p:sp>
        <p:sp>
          <p:nvSpPr>
            <p:cNvPr id="1035" name="AutoShape 6"/>
            <p:cNvSpPr>
              <a:spLocks noChangeArrowheads="1"/>
            </p:cNvSpPr>
            <p:nvPr/>
          </p:nvSpPr>
          <p:spPr bwMode="invGray">
            <a:xfrm>
              <a:off x="288" y="1076"/>
              <a:ext cx="4988" cy="104"/>
            </a:xfrm>
            <a:prstGeom prst="roundRect">
              <a:avLst>
                <a:gd name="adj" fmla="val 49995"/>
              </a:avLst>
            </a:prstGeom>
            <a:gradFill rotWithShape="0">
              <a:gsLst>
                <a:gs pos="0">
                  <a:srgbClr val="000000"/>
                </a:gs>
                <a:gs pos="20000">
                  <a:srgbClr val="000040"/>
                </a:gs>
                <a:gs pos="50000">
                  <a:srgbClr val="400040"/>
                </a:gs>
                <a:gs pos="75000">
                  <a:srgbClr val="8F0040"/>
                </a:gs>
                <a:gs pos="89999">
                  <a:srgbClr val="F27300"/>
                </a:gs>
                <a:gs pos="100000">
                  <a:srgbClr val="FFBF0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0" fontAlgn="base" hangingPunct="0">
                <a:spcBef>
                  <a:spcPct val="0"/>
                </a:spcBef>
                <a:spcAft>
                  <a:spcPct val="0"/>
                </a:spcAft>
                <a:defRPr/>
              </a:pPr>
              <a:endParaRPr lang="zh-TW" altLang="en-US" smtClean="0">
                <a:solidFill>
                  <a:srgbClr val="FFFFCC"/>
                </a:solidFill>
                <a:ea typeface="新細明體" panose="02020500000000000000" pitchFamily="18" charset="-120"/>
              </a:endParaRPr>
            </a:p>
          </p:txBody>
        </p:sp>
      </p:grpSp>
      <p:sp>
        <p:nvSpPr>
          <p:cNvPr id="20483" name="Rectangle 7"/>
          <p:cNvSpPr>
            <a:spLocks noGrp="1" noChangeArrowheads="1"/>
          </p:cNvSpPr>
          <p:nvPr>
            <p:ph type="title"/>
          </p:nvPr>
        </p:nvSpPr>
        <p:spPr bwMode="auto">
          <a:xfrm>
            <a:off x="914400" y="3810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7" rIns="92075" bIns="46037" numCol="1" anchor="b" anchorCtr="0" compatLnSpc="1">
            <a:prstTxWarp prst="textNoShape">
              <a:avLst/>
            </a:prstTxWarp>
          </a:bodyPr>
          <a:lstStyle/>
          <a:p>
            <a:pPr lvl="0"/>
            <a:r>
              <a:rPr lang="en-US" altLang="zh-TW" smtClean="0"/>
              <a:t>Click to edit Master title style</a:t>
            </a:r>
          </a:p>
        </p:txBody>
      </p:sp>
      <p:sp>
        <p:nvSpPr>
          <p:cNvPr id="20484" name="Rectangle 8"/>
          <p:cNvSpPr>
            <a:spLocks noGrp="1" noChangeArrowheads="1"/>
          </p:cNvSpPr>
          <p:nvPr>
            <p:ph type="body" idx="1"/>
          </p:nvPr>
        </p:nvSpPr>
        <p:spPr bwMode="auto">
          <a:xfrm>
            <a:off x="914400" y="20574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7" rIns="92075" bIns="46037"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p>
        </p:txBody>
      </p:sp>
      <p:sp>
        <p:nvSpPr>
          <p:cNvPr id="50185" name="Rectangle 9"/>
          <p:cNvSpPr>
            <a:spLocks noGrp="1" noChangeArrowheads="1"/>
          </p:cNvSpPr>
          <p:nvPr>
            <p:ph type="dt" sz="half" idx="2"/>
          </p:nvPr>
        </p:nvSpPr>
        <p:spPr bwMode="auto">
          <a:xfrm>
            <a:off x="914400" y="63246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7" rIns="92075" bIns="46037" numCol="1" anchor="ctr" anchorCtr="0" compatLnSpc="1">
            <a:prstTxWarp prst="textNoShape">
              <a:avLst/>
            </a:prstTxWarp>
          </a:bodyPr>
          <a:lstStyle>
            <a:lvl1pPr>
              <a:defRPr sz="1400">
                <a:solidFill>
                  <a:srgbClr val="FFFFCC"/>
                </a:solidFill>
                <a:latin typeface="Arial" panose="020B0604020202020204" pitchFamily="34" charset="0"/>
                <a:ea typeface="新細明體" panose="02020500000000000000" pitchFamily="18" charset="-120"/>
              </a:defRPr>
            </a:lvl1pPr>
          </a:lstStyle>
          <a:p>
            <a:pPr eaLnBrk="0" fontAlgn="base" hangingPunct="0">
              <a:spcBef>
                <a:spcPct val="0"/>
              </a:spcBef>
              <a:spcAft>
                <a:spcPct val="0"/>
              </a:spcAft>
              <a:defRPr/>
            </a:pPr>
            <a:endParaRPr lang="en-US" altLang="zh-TW"/>
          </a:p>
        </p:txBody>
      </p:sp>
      <p:sp>
        <p:nvSpPr>
          <p:cNvPr id="50186" name="Rectangle 10"/>
          <p:cNvSpPr>
            <a:spLocks noGrp="1" noChangeArrowheads="1"/>
          </p:cNvSpPr>
          <p:nvPr>
            <p:ph type="ftr" sz="quarter" idx="3"/>
          </p:nvPr>
        </p:nvSpPr>
        <p:spPr bwMode="auto">
          <a:xfrm>
            <a:off x="4165600" y="63246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7" rIns="92075" bIns="46037" numCol="1" anchor="ctr" anchorCtr="0" compatLnSpc="1">
            <a:prstTxWarp prst="textNoShape">
              <a:avLst/>
            </a:prstTxWarp>
          </a:bodyPr>
          <a:lstStyle>
            <a:lvl1pPr algn="ctr">
              <a:defRPr sz="1400">
                <a:solidFill>
                  <a:srgbClr val="FFFFCC"/>
                </a:solidFill>
                <a:latin typeface="Arial" panose="020B0604020202020204" pitchFamily="34" charset="0"/>
                <a:ea typeface="新細明體" panose="02020500000000000000" pitchFamily="18" charset="-120"/>
              </a:defRPr>
            </a:lvl1pPr>
          </a:lstStyle>
          <a:p>
            <a:pPr eaLnBrk="0" fontAlgn="base" hangingPunct="0">
              <a:spcBef>
                <a:spcPct val="0"/>
              </a:spcBef>
              <a:spcAft>
                <a:spcPct val="0"/>
              </a:spcAft>
              <a:defRPr/>
            </a:pPr>
            <a:endParaRPr lang="en-US" altLang="zh-TW"/>
          </a:p>
        </p:txBody>
      </p:sp>
      <p:sp>
        <p:nvSpPr>
          <p:cNvPr id="50187" name="Rectangle 11"/>
          <p:cNvSpPr>
            <a:spLocks noGrp="1" noChangeArrowheads="1"/>
          </p:cNvSpPr>
          <p:nvPr>
            <p:ph type="sldNum" sz="quarter" idx="4"/>
          </p:nvPr>
        </p:nvSpPr>
        <p:spPr bwMode="auto">
          <a:xfrm>
            <a:off x="8737600" y="63246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7" rIns="92075" bIns="46037" numCol="1" anchor="ctr" anchorCtr="0" compatLnSpc="1">
            <a:prstTxWarp prst="textNoShape">
              <a:avLst/>
            </a:prstTxWarp>
          </a:bodyPr>
          <a:lstStyle>
            <a:lvl1pPr algn="r">
              <a:defRPr sz="1400">
                <a:solidFill>
                  <a:srgbClr val="FFFFCC"/>
                </a:solidFill>
                <a:latin typeface="Arial" panose="020B0604020202020204" pitchFamily="34" charset="0"/>
                <a:ea typeface="新細明體" panose="02020500000000000000" pitchFamily="18" charset="-120"/>
              </a:defRPr>
            </a:lvl1pPr>
          </a:lstStyle>
          <a:p>
            <a:pPr eaLnBrk="0" fontAlgn="base" hangingPunct="0">
              <a:spcBef>
                <a:spcPct val="0"/>
              </a:spcBef>
              <a:spcAft>
                <a:spcPct val="0"/>
              </a:spcAft>
              <a:defRPr/>
            </a:pPr>
            <a:fld id="{C1C413CE-AD23-445F-895D-E9BD0119B2A9}" type="slidenum">
              <a:rPr lang="en-US" altLang="zh-TW"/>
              <a:pPr eaLnBrk="0" fontAlgn="base" hangingPunct="0">
                <a:spcBef>
                  <a:spcPct val="0"/>
                </a:spcBef>
                <a:spcAft>
                  <a:spcPct val="0"/>
                </a:spcAft>
                <a:defRPr/>
              </a:pPr>
              <a:t>‹#›</a:t>
            </a:fld>
            <a:endParaRPr lang="en-US" altLang="zh-TW"/>
          </a:p>
        </p:txBody>
      </p:sp>
    </p:spTree>
    <p:extLst>
      <p:ext uri="{BB962C8B-B14F-4D97-AF65-F5344CB8AC3E}">
        <p14:creationId xmlns:p14="http://schemas.microsoft.com/office/powerpoint/2010/main" val="247991733"/>
      </p:ext>
    </p:extLst>
  </p:cSld>
  <p:clrMap bg1="dk2" tx1="lt1" bg2="dk1"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Lst>
  <p:txStyles>
    <p:titleStyle>
      <a:lvl1pPr algn="r" rtl="0" eaLnBrk="0" fontAlgn="base" hangingPunct="0">
        <a:spcBef>
          <a:spcPct val="0"/>
        </a:spcBef>
        <a:spcAft>
          <a:spcPct val="0"/>
        </a:spcAft>
        <a:defRPr sz="3200" i="1" kern="1200">
          <a:solidFill>
            <a:schemeClr val="tx2"/>
          </a:solidFill>
          <a:latin typeface="+mj-lt"/>
          <a:ea typeface="+mj-ea"/>
          <a:cs typeface="+mj-cs"/>
        </a:defRPr>
      </a:lvl1pPr>
      <a:lvl2pPr algn="r" rtl="0" eaLnBrk="0" fontAlgn="base" hangingPunct="0">
        <a:spcBef>
          <a:spcPct val="0"/>
        </a:spcBef>
        <a:spcAft>
          <a:spcPct val="0"/>
        </a:spcAft>
        <a:defRPr sz="3200" i="1">
          <a:solidFill>
            <a:schemeClr val="tx2"/>
          </a:solidFill>
          <a:latin typeface="Times New Roman" panose="02020603050405020304" pitchFamily="18" charset="0"/>
        </a:defRPr>
      </a:lvl2pPr>
      <a:lvl3pPr algn="r" rtl="0" eaLnBrk="0" fontAlgn="base" hangingPunct="0">
        <a:spcBef>
          <a:spcPct val="0"/>
        </a:spcBef>
        <a:spcAft>
          <a:spcPct val="0"/>
        </a:spcAft>
        <a:defRPr sz="3200" i="1">
          <a:solidFill>
            <a:schemeClr val="tx2"/>
          </a:solidFill>
          <a:latin typeface="Times New Roman" panose="02020603050405020304" pitchFamily="18" charset="0"/>
        </a:defRPr>
      </a:lvl3pPr>
      <a:lvl4pPr algn="r" rtl="0" eaLnBrk="0" fontAlgn="base" hangingPunct="0">
        <a:spcBef>
          <a:spcPct val="0"/>
        </a:spcBef>
        <a:spcAft>
          <a:spcPct val="0"/>
        </a:spcAft>
        <a:defRPr sz="3200" i="1">
          <a:solidFill>
            <a:schemeClr val="tx2"/>
          </a:solidFill>
          <a:latin typeface="Times New Roman" panose="02020603050405020304" pitchFamily="18" charset="0"/>
        </a:defRPr>
      </a:lvl4pPr>
      <a:lvl5pPr algn="r" rtl="0" eaLnBrk="0" fontAlgn="base" hangingPunct="0">
        <a:spcBef>
          <a:spcPct val="0"/>
        </a:spcBef>
        <a:spcAft>
          <a:spcPct val="0"/>
        </a:spcAft>
        <a:defRPr sz="3200" i="1">
          <a:solidFill>
            <a:schemeClr val="tx2"/>
          </a:solidFill>
          <a:latin typeface="Times New Roman" panose="02020603050405020304" pitchFamily="18" charset="0"/>
        </a:defRPr>
      </a:lvl5pPr>
      <a:lvl6pPr marL="457200" algn="r" rtl="0" eaLnBrk="0" fontAlgn="base" hangingPunct="0">
        <a:spcBef>
          <a:spcPct val="0"/>
        </a:spcBef>
        <a:spcAft>
          <a:spcPct val="0"/>
        </a:spcAft>
        <a:defRPr sz="3200" i="1">
          <a:solidFill>
            <a:schemeClr val="tx2"/>
          </a:solidFill>
          <a:latin typeface="Times New Roman" panose="02020603050405020304" pitchFamily="18" charset="0"/>
        </a:defRPr>
      </a:lvl6pPr>
      <a:lvl7pPr marL="914400" algn="r" rtl="0" eaLnBrk="0" fontAlgn="base" hangingPunct="0">
        <a:spcBef>
          <a:spcPct val="0"/>
        </a:spcBef>
        <a:spcAft>
          <a:spcPct val="0"/>
        </a:spcAft>
        <a:defRPr sz="3200" i="1">
          <a:solidFill>
            <a:schemeClr val="tx2"/>
          </a:solidFill>
          <a:latin typeface="Times New Roman" panose="02020603050405020304" pitchFamily="18" charset="0"/>
        </a:defRPr>
      </a:lvl7pPr>
      <a:lvl8pPr marL="1371600" algn="r" rtl="0" eaLnBrk="0" fontAlgn="base" hangingPunct="0">
        <a:spcBef>
          <a:spcPct val="0"/>
        </a:spcBef>
        <a:spcAft>
          <a:spcPct val="0"/>
        </a:spcAft>
        <a:defRPr sz="3200" i="1">
          <a:solidFill>
            <a:schemeClr val="tx2"/>
          </a:solidFill>
          <a:latin typeface="Times New Roman" panose="02020603050405020304" pitchFamily="18" charset="0"/>
        </a:defRPr>
      </a:lvl8pPr>
      <a:lvl9pPr marL="1828800" algn="r" rtl="0" eaLnBrk="0" fontAlgn="base" hangingPunct="0">
        <a:spcBef>
          <a:spcPct val="0"/>
        </a:spcBef>
        <a:spcAft>
          <a:spcPct val="0"/>
        </a:spcAft>
        <a:defRPr sz="3200" i="1">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標題版面配置區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7171" name="文字版面配置區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ea typeface="+mn-ea"/>
              </a:defRPr>
            </a:lvl1pPr>
          </a:lstStyle>
          <a:p>
            <a:pPr>
              <a:defRPr/>
            </a:pPr>
            <a:fld id="{5EA66930-BD61-490D-8B13-0FD9D19DD358}" type="datetimeFigureOut">
              <a:rPr lang="zh-TW" altLang="en-US"/>
              <a:pPr>
                <a:defRPr/>
              </a:pPr>
              <a:t>2020/3/10</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ea typeface="+mn-ea"/>
              </a:defRPr>
            </a:lvl1pPr>
          </a:lstStyle>
          <a:p>
            <a:pPr>
              <a:defRPr/>
            </a:pPr>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mn-lt"/>
                <a:ea typeface="+mn-ea"/>
              </a:defRPr>
            </a:lvl1pPr>
          </a:lstStyle>
          <a:p>
            <a:pPr>
              <a:defRPr/>
            </a:pPr>
            <a:fld id="{8FA0BA77-25BF-40B3-8582-BDEE9204A046}" type="slidenum">
              <a:rPr lang="zh-TW" altLang="en-US"/>
              <a:pPr>
                <a:defRPr/>
              </a:pPr>
              <a:t>‹#›</a:t>
            </a:fld>
            <a:endParaRPr lang="zh-TW" altLang="en-US"/>
          </a:p>
        </p:txBody>
      </p:sp>
    </p:spTree>
    <p:extLst>
      <p:ext uri="{BB962C8B-B14F-4D97-AF65-F5344CB8AC3E}">
        <p14:creationId xmlns:p14="http://schemas.microsoft.com/office/powerpoint/2010/main" val="1019114455"/>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新細明體" panose="02020500000000000000" pitchFamily="18" charset="-12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新細明體" panose="02020500000000000000" pitchFamily="18" charset="-12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新細明體" panose="02020500000000000000" pitchFamily="18" charset="-12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新細明體" panose="02020500000000000000" pitchFamily="18" charset="-12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新細明體" panose="02020500000000000000" pitchFamily="18" charset="-12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新細明體" panose="02020500000000000000" pitchFamily="18" charset="-12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新細明體" panose="02020500000000000000" pitchFamily="18" charset="-12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新細明體" panose="02020500000000000000" pitchFamily="18" charset="-12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3A08E0C2-333A-4F80-82F8-E5CAE6C28C59}" type="datetimeFigureOut">
              <a:rPr lang="zh-TW" altLang="en-US" smtClean="0">
                <a:solidFill>
                  <a:prstClr val="black">
                    <a:tint val="75000"/>
                  </a:prstClr>
                </a:solidFill>
              </a:rPr>
              <a:pPr>
                <a:defRPr/>
              </a:pPr>
              <a:t>2020/3/10</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823B5078-8307-4F1D-866B-D3BE991AB97B}"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563501671"/>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0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3.xml"/></Relationships>
</file>

<file path=ppt/slides/_rels/slide10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0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4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1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5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1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1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6.xml"/></Relationships>
</file>

<file path=ppt/slides/_rels/slide135.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3.xml"/><Relationship Id="rId1" Type="http://schemas.openxmlformats.org/officeDocument/2006/relationships/slideLayout" Target="../slideLayouts/slideLayout71.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1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76.xml"/><Relationship Id="rId5" Type="http://schemas.openxmlformats.org/officeDocument/2006/relationships/image" Target="../media/image60.jpeg"/><Relationship Id="rId4" Type="http://schemas.openxmlformats.org/officeDocument/2006/relationships/image" Target="../media/image59.jpeg"/></Relationships>
</file>

<file path=ppt/slides/_rels/slide13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93.xml"/></Relationships>
</file>

<file path=ppt/slides/_rels/slide13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05.xml"/></Relationships>
</file>

<file path=ppt/slides/_rels/slide13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11.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11.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1.xml"/></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11.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11.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50.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6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xml"/><Relationship Id="rId1" Type="http://schemas.openxmlformats.org/officeDocument/2006/relationships/slideLayout" Target="../slideLayouts/slideLayout1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7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8.xml.rels><?xml version="1.0" encoding="UTF-8" standalone="yes"?>
<Relationships xmlns="http://schemas.openxmlformats.org/package/2006/relationships"><Relationship Id="rId8" Type="http://schemas.openxmlformats.org/officeDocument/2006/relationships/slide" Target="slide112.xml"/><Relationship Id="rId3" Type="http://schemas.openxmlformats.org/officeDocument/2006/relationships/slide" Target="slide16.xml"/><Relationship Id="rId7" Type="http://schemas.openxmlformats.org/officeDocument/2006/relationships/slide" Target="slide111.xml"/><Relationship Id="rId12" Type="http://schemas.openxmlformats.org/officeDocument/2006/relationships/slide" Target="slide129.xml"/><Relationship Id="rId2" Type="http://schemas.openxmlformats.org/officeDocument/2006/relationships/slide" Target="slide14.xml"/><Relationship Id="rId1" Type="http://schemas.openxmlformats.org/officeDocument/2006/relationships/slideLayout" Target="../slideLayouts/slideLayout113.xml"/><Relationship Id="rId6" Type="http://schemas.openxmlformats.org/officeDocument/2006/relationships/slide" Target="slide76.xml"/><Relationship Id="rId11" Type="http://schemas.openxmlformats.org/officeDocument/2006/relationships/slide" Target="slide125.xml"/><Relationship Id="rId5" Type="http://schemas.openxmlformats.org/officeDocument/2006/relationships/slide" Target="slide61.xml"/><Relationship Id="rId10" Type="http://schemas.openxmlformats.org/officeDocument/2006/relationships/slide" Target="slide124.xml"/><Relationship Id="rId4" Type="http://schemas.openxmlformats.org/officeDocument/2006/relationships/slide" Target="slide28.xml"/><Relationship Id="rId9" Type="http://schemas.openxmlformats.org/officeDocument/2006/relationships/slide" Target="slide1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8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9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01-03e-ResponseVenusFlytrap.jpg                                00000025BIOLOGY6eCIPLchapters1-17      B847C4EB:"/>
          <p:cNvPicPr>
            <a:picLocks noChangeAspect="1" noChangeArrowheads="1"/>
          </p:cNvPicPr>
          <p:nvPr/>
        </p:nvPicPr>
        <p:blipFill rotWithShape="1">
          <a:blip r:embed="rId2">
            <a:extLst>
              <a:ext uri="{28A0092B-C50C-407E-A947-70E740481C1C}">
                <a14:useLocalDpi xmlns:a14="http://schemas.microsoft.com/office/drawing/2010/main" val="0"/>
              </a:ext>
            </a:extLst>
          </a:blip>
          <a:srcRect l="2680" r="4268" b="8445"/>
          <a:stretch/>
        </p:blipFill>
        <p:spPr bwMode="auto">
          <a:xfrm>
            <a:off x="6132244" y="12744"/>
            <a:ext cx="6059756" cy="5468615"/>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p:cNvPicPr>
            <a:picLocks noChangeAspect="1"/>
          </p:cNvPicPr>
          <p:nvPr/>
        </p:nvPicPr>
        <p:blipFill rotWithShape="1">
          <a:blip r:embed="rId3"/>
          <a:srcRect l="4376" r="4445" b="8592"/>
          <a:stretch/>
        </p:blipFill>
        <p:spPr>
          <a:xfrm>
            <a:off x="-36244" y="0"/>
            <a:ext cx="6168488" cy="5481359"/>
          </a:xfrm>
          <a:prstGeom prst="rect">
            <a:avLst/>
          </a:prstGeom>
        </p:spPr>
      </p:pic>
      <p:sp>
        <p:nvSpPr>
          <p:cNvPr id="3" name="矩形 2"/>
          <p:cNvSpPr/>
          <p:nvPr/>
        </p:nvSpPr>
        <p:spPr>
          <a:xfrm>
            <a:off x="2968868" y="175304"/>
            <a:ext cx="6532558" cy="1015663"/>
          </a:xfrm>
          <a:prstGeom prst="rect">
            <a:avLst/>
          </a:prstGeom>
        </p:spPr>
        <p:txBody>
          <a:bodyPr wrap="none">
            <a:spAutoFit/>
          </a:bodyPr>
          <a:lstStyle/>
          <a:p>
            <a:pPr>
              <a:defRPr/>
            </a:pPr>
            <a:r>
              <a:rPr lang="zh-TW" altLang="en-US" sz="6000" b="1" dirty="0">
                <a:solidFill>
                  <a:srgbClr val="FF0000"/>
                </a:solidFill>
                <a:ea typeface="新細明體" panose="02020500000000000000" pitchFamily="18" charset="-120"/>
              </a:rPr>
              <a:t>北科大 </a:t>
            </a:r>
            <a:r>
              <a:rPr lang="en-US" altLang="zh-TW" sz="6000" b="1" dirty="0" smtClean="0">
                <a:solidFill>
                  <a:srgbClr val="FF0000"/>
                </a:solidFill>
                <a:ea typeface="新細明體" panose="02020500000000000000" pitchFamily="18" charset="-120"/>
              </a:rPr>
              <a:t>2020</a:t>
            </a:r>
            <a:r>
              <a:rPr lang="zh-TW" altLang="en-US" sz="6000" b="1" dirty="0" smtClean="0">
                <a:solidFill>
                  <a:srgbClr val="FF0000"/>
                </a:solidFill>
                <a:ea typeface="新細明體" panose="02020500000000000000" pitchFamily="18" charset="-120"/>
              </a:rPr>
              <a:t>生理學</a:t>
            </a:r>
            <a:endParaRPr lang="en-US" altLang="zh-TW" sz="6000" b="1" dirty="0">
              <a:solidFill>
                <a:srgbClr val="FF0000"/>
              </a:solidFill>
              <a:ea typeface="新細明體" panose="02020500000000000000" pitchFamily="18" charset="-120"/>
            </a:endParaRPr>
          </a:p>
        </p:txBody>
      </p:sp>
      <p:sp>
        <p:nvSpPr>
          <p:cNvPr id="6" name="Rectangle 10"/>
          <p:cNvSpPr>
            <a:spLocks noChangeArrowheads="1"/>
          </p:cNvSpPr>
          <p:nvPr/>
        </p:nvSpPr>
        <p:spPr bwMode="auto">
          <a:xfrm>
            <a:off x="3495166" y="6042932"/>
            <a:ext cx="54799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zh-TW" sz="2800" b="1" kern="0" dirty="0">
                <a:solidFill>
                  <a:srgbClr val="00B0F0"/>
                </a:solidFill>
                <a:ea typeface="ヒラギノ角ゴ Pro W3" charset="-128"/>
              </a:rPr>
              <a:t>Fang Tung Jing </a:t>
            </a:r>
            <a:r>
              <a:rPr lang="en-US" altLang="zh-TW" sz="2000" b="1" kern="0" dirty="0">
                <a:solidFill>
                  <a:srgbClr val="00B0F0"/>
                </a:solidFill>
                <a:ea typeface="ヒラギノ角ゴ Pro W3" charset="-128"/>
              </a:rPr>
              <a:t>MD, MS, PhD, </a:t>
            </a:r>
            <a:r>
              <a:rPr lang="en-US" altLang="zh-TW" sz="2000" b="1" kern="0" dirty="0" smtClean="0">
                <a:solidFill>
                  <a:srgbClr val="00B0F0"/>
                </a:solidFill>
                <a:ea typeface="ヒラギノ角ゴ Pro W3" charset="-128"/>
              </a:rPr>
              <a:t>PhD. </a:t>
            </a:r>
            <a:endParaRPr lang="en-US" altLang="zh-TW" sz="2000" kern="0" dirty="0">
              <a:solidFill>
                <a:srgbClr val="00B0F0"/>
              </a:solidFill>
            </a:endParaRPr>
          </a:p>
        </p:txBody>
      </p:sp>
      <p:sp>
        <p:nvSpPr>
          <p:cNvPr id="4" name="矩形 3"/>
          <p:cNvSpPr/>
          <p:nvPr/>
        </p:nvSpPr>
        <p:spPr>
          <a:xfrm>
            <a:off x="4554403" y="1104463"/>
            <a:ext cx="3262432" cy="1015663"/>
          </a:xfrm>
          <a:prstGeom prst="rect">
            <a:avLst/>
          </a:prstGeom>
        </p:spPr>
        <p:txBody>
          <a:bodyPr wrap="none">
            <a:spAutoFit/>
          </a:bodyPr>
          <a:lstStyle/>
          <a:p>
            <a:r>
              <a:rPr lang="zh-TW" altLang="en-US" sz="6000" b="1" dirty="0">
                <a:solidFill>
                  <a:srgbClr val="FFFF00"/>
                </a:solidFill>
              </a:rPr>
              <a:t>肌肉系統</a:t>
            </a:r>
          </a:p>
        </p:txBody>
      </p:sp>
    </p:spTree>
    <p:extLst>
      <p:ext uri="{BB962C8B-B14F-4D97-AF65-F5344CB8AC3E}">
        <p14:creationId xmlns:p14="http://schemas.microsoft.com/office/powerpoint/2010/main" val="3244895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507" name="Rectangle 3"/>
          <p:cNvSpPr>
            <a:spLocks noGrp="1" noChangeArrowheads="1"/>
          </p:cNvSpPr>
          <p:nvPr>
            <p:ph type="body" idx="1"/>
          </p:nvPr>
        </p:nvSpPr>
        <p:spPr>
          <a:xfrm>
            <a:off x="0" y="1166948"/>
            <a:ext cx="12192000" cy="5691051"/>
          </a:xfrm>
        </p:spPr>
        <p:txBody>
          <a:bodyPr>
            <a:normAutofit/>
          </a:bodyPr>
          <a:lstStyle/>
          <a:p>
            <a:pPr lvl="1"/>
            <a:r>
              <a:rPr lang="en-US" altLang="zh-TW" sz="2400" dirty="0"/>
              <a:t>8. </a:t>
            </a:r>
            <a:r>
              <a:rPr lang="zh-TW" altLang="en-US" sz="2400" dirty="0"/>
              <a:t>解釋交互神經支配的意義，並敘述交叉伸肌反射使用的神經路徑。</a:t>
            </a:r>
          </a:p>
          <a:p>
            <a:pPr lvl="1"/>
            <a:r>
              <a:rPr lang="en-US" altLang="zh-TW" sz="2400" dirty="0"/>
              <a:t>9. </a:t>
            </a:r>
            <a:r>
              <a:rPr lang="zh-TW" altLang="en-US" sz="2400" dirty="0"/>
              <a:t>解釋</a:t>
            </a:r>
            <a:r>
              <a:rPr lang="en-US" altLang="zh-TW" sz="2400" dirty="0"/>
              <a:t>γ</a:t>
            </a:r>
            <a:r>
              <a:rPr lang="zh-TW" altLang="en-US" sz="2400" dirty="0"/>
              <a:t>運動神經元對肌肉收縮之神經控制，以及維持肌肉緊張度的重要性。</a:t>
            </a:r>
          </a:p>
          <a:p>
            <a:pPr lvl="1"/>
            <a:r>
              <a:rPr lang="en-US" altLang="zh-TW" sz="2400" dirty="0"/>
              <a:t>10. </a:t>
            </a:r>
            <a:r>
              <a:rPr lang="zh-TW" altLang="en-US" sz="2400" dirty="0"/>
              <a:t>解釋最高攝氧量的重要性，並描述磷酸肌酸在肌肉中的功用。</a:t>
            </a:r>
          </a:p>
          <a:p>
            <a:pPr lvl="1"/>
            <a:r>
              <a:rPr lang="en-US" altLang="zh-TW" sz="2400" dirty="0"/>
              <a:t>11. </a:t>
            </a:r>
            <a:r>
              <a:rPr lang="zh-TW" altLang="en-US" sz="2400" dirty="0"/>
              <a:t>解釋快肌纖維與慢肌纖維在構造和功能上的不同。</a:t>
            </a:r>
          </a:p>
          <a:p>
            <a:pPr lvl="1"/>
            <a:r>
              <a:rPr lang="en-US" altLang="zh-TW" sz="2400" dirty="0"/>
              <a:t>12. </a:t>
            </a:r>
            <a:r>
              <a:rPr lang="zh-TW" altLang="en-US" sz="2400" dirty="0"/>
              <a:t>比較心肌和骨骼肌在構造上及生理功能上的不同。</a:t>
            </a:r>
          </a:p>
          <a:p>
            <a:pPr lvl="1"/>
            <a:r>
              <a:rPr lang="en-US" altLang="zh-TW" sz="2400" dirty="0"/>
              <a:t>13. </a:t>
            </a:r>
            <a:r>
              <a:rPr lang="zh-TW" altLang="en-US" sz="2400" dirty="0"/>
              <a:t>描述平滑肌的構造及其收縮上的調節。</a:t>
            </a:r>
          </a:p>
        </p:txBody>
      </p:sp>
    </p:spTree>
    <p:extLst>
      <p:ext uri="{BB962C8B-B14F-4D97-AF65-F5344CB8AC3E}">
        <p14:creationId xmlns:p14="http://schemas.microsoft.com/office/powerpoint/2010/main" val="16979021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0" y="1171791"/>
            <a:ext cx="12192000" cy="4834974"/>
          </a:xfrm>
        </p:spPr>
        <p:txBody>
          <a:bodyPr/>
          <a:lstStyle/>
          <a:p>
            <a:pPr lvl="1" eaLnBrk="1" fontAlgn="auto" hangingPunct="1">
              <a:spcAft>
                <a:spcPts val="0"/>
              </a:spcAft>
              <a:defRPr/>
            </a:pPr>
            <a:r>
              <a:rPr lang="zh-TW" altLang="en-US" dirty="0" smtClean="0">
                <a:solidFill>
                  <a:schemeClr val="accent2">
                    <a:lumMod val="75000"/>
                  </a:schemeClr>
                </a:solidFill>
              </a:rPr>
              <a:t>肌耐力定義為肌肉維持使用某種肌力時，能持續用力的時間或反覆次數。肌力與運動能力的相關雖然相當密切，但是，相當少運動是使用人的最大肌力。相較之下，肌耐力更為重要，因為在日常生活中當在做任何動作或維持某些姿勢時，若肌耐力不佳，就容易會感到疲勞，更還可能肇生運動傷害。</a:t>
            </a:r>
            <a:endParaRPr lang="zh-TW" altLang="en-US" dirty="0">
              <a:solidFill>
                <a:schemeClr val="accent2">
                  <a:lumMod val="75000"/>
                </a:schemeClr>
              </a:solidFill>
            </a:endParaRPr>
          </a:p>
        </p:txBody>
      </p:sp>
    </p:spTree>
    <p:extLst>
      <p:ext uri="{BB962C8B-B14F-4D97-AF65-F5344CB8AC3E}">
        <p14:creationId xmlns:p14="http://schemas.microsoft.com/office/powerpoint/2010/main" val="20235563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0" y="823448"/>
            <a:ext cx="12191999" cy="4834974"/>
          </a:xfrm>
        </p:spPr>
        <p:txBody>
          <a:bodyPr/>
          <a:lstStyle/>
          <a:p>
            <a:pPr lvl="1" eaLnBrk="1" fontAlgn="auto" hangingPunct="1">
              <a:spcAft>
                <a:spcPts val="0"/>
              </a:spcAft>
              <a:defRPr/>
            </a:pPr>
            <a:r>
              <a:rPr lang="zh-TW" altLang="en-US" dirty="0" smtClean="0">
                <a:solidFill>
                  <a:schemeClr val="accent2">
                    <a:lumMod val="75000"/>
                  </a:schemeClr>
                </a:solidFill>
              </a:rPr>
              <a:t>健康體適能的五大要素：肌力、肌耐力、柔軟度、心肺耐力與身體組成，其中維持良好的肌力和肌耐力對促進健康、預防傷害與提高工作效率都有很大的幫助。由於現代人普遍有運動不足，或者坐式生活的問題，容易使肌力與肌耐力衰退，進而讓肌肉本身無法勝任日常活動及緊張的工作負荷，最後演變成容易產生肌肉疲勞及疼痛的情況，特別是在肩頸、腰背等部位。</a:t>
            </a:r>
            <a:endParaRPr lang="zh-TW" altLang="en-US" dirty="0">
              <a:solidFill>
                <a:schemeClr val="accent2">
                  <a:lumMod val="75000"/>
                </a:schemeClr>
              </a:solidFill>
            </a:endParaRPr>
          </a:p>
        </p:txBody>
      </p:sp>
      <p:sp>
        <p:nvSpPr>
          <p:cNvPr id="4" name="內容版面配置區 2"/>
          <p:cNvSpPr txBox="1">
            <a:spLocks/>
          </p:cNvSpPr>
          <p:nvPr/>
        </p:nvSpPr>
        <p:spPr>
          <a:xfrm>
            <a:off x="-1" y="4002076"/>
            <a:ext cx="12191999" cy="1762998"/>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288000" tIns="288000" rIns="288000" bIns="288000" rtlCol="0">
            <a:noAutofit/>
          </a:bodyPr>
          <a:lstStyle>
            <a:lvl1pPr marL="444500" indent="-444500" algn="l" rtl="0" eaLnBrk="0" fontAlgn="base" hangingPunct="0">
              <a:spcBef>
                <a:spcPts val="800"/>
              </a:spcBef>
              <a:spcAft>
                <a:spcPct val="0"/>
              </a:spcAft>
              <a:buSzPct val="85000"/>
              <a:buFont typeface="Arial" panose="020B0604020202020204" pitchFamily="34" charset="0"/>
              <a:buChar char="۞"/>
              <a:defRPr sz="3200" kern="1200">
                <a:solidFill>
                  <a:srgbClr val="0070C0"/>
                </a:solidFill>
                <a:latin typeface="+mn-lt"/>
                <a:ea typeface="+mn-ea"/>
                <a:cs typeface="+mn-cs"/>
              </a:defRPr>
            </a:lvl1pPr>
            <a:lvl2pPr marL="808038" indent="-266700" algn="l" rtl="0" eaLnBrk="0" fontAlgn="base" hangingPunct="0">
              <a:spcBef>
                <a:spcPts val="800"/>
              </a:spcBef>
              <a:spcAft>
                <a:spcPct val="0"/>
              </a:spcAft>
              <a:buFont typeface="Arial" panose="020B0604020202020204" pitchFamily="34" charset="0"/>
              <a:buChar char="۩"/>
              <a:defRPr sz="3000" kern="1200">
                <a:solidFill>
                  <a:srgbClr val="C55A11"/>
                </a:solidFill>
                <a:latin typeface="+mn-lt"/>
                <a:ea typeface="+mn-ea"/>
                <a:cs typeface="+mn-cs"/>
              </a:defRPr>
            </a:lvl2pPr>
            <a:lvl3pPr marL="1163638" indent="-266700" algn="l" rtl="0" eaLnBrk="0" fontAlgn="base" hangingPunct="0">
              <a:spcBef>
                <a:spcPts val="800"/>
              </a:spcBef>
              <a:spcAft>
                <a:spcPct val="0"/>
              </a:spcAft>
              <a:buFont typeface="Medicine" pitchFamily="34" charset="2"/>
              <a:buChar char=""/>
              <a:defRPr sz="2800" kern="1200">
                <a:solidFill>
                  <a:srgbClr val="C00000"/>
                </a:solidFill>
                <a:latin typeface="+mn-lt"/>
                <a:ea typeface="+mn-ea"/>
                <a:cs typeface="+mn-cs"/>
              </a:defRPr>
            </a:lvl3pPr>
            <a:lvl4pPr marL="1527175" indent="-274638" algn="l" rtl="0" eaLnBrk="0" fontAlgn="base" hangingPunct="0">
              <a:spcBef>
                <a:spcPts val="800"/>
              </a:spcBef>
              <a:spcAft>
                <a:spcPct val="0"/>
              </a:spcAft>
              <a:buFont typeface="Medicine" pitchFamily="34" charset="2"/>
              <a:buChar char=""/>
              <a:defRPr sz="2600" kern="1200">
                <a:solidFill>
                  <a:srgbClr val="548235"/>
                </a:solidFill>
                <a:latin typeface="+mn-lt"/>
                <a:ea typeface="+mn-ea"/>
                <a:cs typeface="+mn-cs"/>
              </a:defRPr>
            </a:lvl4pPr>
            <a:lvl5pPr marL="1882775" indent="-266700" algn="l" rtl="0" eaLnBrk="0" fontAlgn="base" hangingPunct="0">
              <a:spcBef>
                <a:spcPts val="800"/>
              </a:spcBef>
              <a:spcAft>
                <a:spcPct val="0"/>
              </a:spcAft>
              <a:buSzPct val="75000"/>
              <a:buFont typeface="Medicine" pitchFamily="34" charset="2"/>
              <a:buChar char=""/>
              <a:defRPr sz="2400" kern="1200">
                <a:solidFill>
                  <a:srgbClr val="40404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eaLnBrk="1" fontAlgn="auto" hangingPunct="1">
              <a:spcAft>
                <a:spcPts val="0"/>
              </a:spcAft>
              <a:defRPr/>
            </a:pPr>
            <a:r>
              <a:rPr lang="zh-TW" altLang="en-US" smtClean="0">
                <a:solidFill>
                  <a:srgbClr val="ED7D31">
                    <a:lumMod val="75000"/>
                  </a:srgbClr>
                </a:solidFill>
              </a:rPr>
              <a:t>肌力和肌耐力的訓練，一定要持之以恆，每週進行三次以上的訓練，才是增進肌肉適能最佳的方式，也就是一般大家熟知的重量訓練。</a:t>
            </a:r>
            <a:endParaRPr lang="zh-TW" altLang="en-US" dirty="0">
              <a:solidFill>
                <a:srgbClr val="ED7D31">
                  <a:lumMod val="75000"/>
                </a:srgbClr>
              </a:solidFill>
            </a:endParaRPr>
          </a:p>
        </p:txBody>
      </p:sp>
    </p:spTree>
    <p:extLst>
      <p:ext uri="{BB962C8B-B14F-4D97-AF65-F5344CB8AC3E}">
        <p14:creationId xmlns:p14="http://schemas.microsoft.com/office/powerpoint/2010/main" val="37674349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 y="1058580"/>
            <a:ext cx="12192000" cy="4834974"/>
          </a:xfrm>
        </p:spPr>
        <p:txBody>
          <a:bodyPr/>
          <a:lstStyle/>
          <a:p>
            <a:pPr eaLnBrk="1" fontAlgn="auto" hangingPunct="1">
              <a:spcAft>
                <a:spcPts val="0"/>
              </a:spcAft>
              <a:defRPr/>
            </a:pPr>
            <a:r>
              <a:rPr lang="zh-TW" altLang="en-US" dirty="0" smtClean="0"/>
              <a:t>肌纖維的運動適應</a:t>
            </a:r>
            <a:endParaRPr lang="en-US" altLang="zh-TW" dirty="0" smtClean="0"/>
          </a:p>
          <a:p>
            <a:pPr lvl="1" eaLnBrk="1" fontAlgn="auto" hangingPunct="1">
              <a:spcAft>
                <a:spcPts val="0"/>
              </a:spcAft>
              <a:defRPr/>
            </a:pPr>
            <a:r>
              <a:rPr lang="zh-TW" altLang="en-US" dirty="0" smtClean="0">
                <a:solidFill>
                  <a:schemeClr val="accent2">
                    <a:lumMod val="75000"/>
                  </a:schemeClr>
                </a:solidFill>
              </a:rPr>
              <a:t>運動訓練可對身體各生理系統產生刺激，藉以提升適應及改善運動表現。許多研究顯示：不同的訓練方式，可以產生不同的效果，這就是運動訓練的特殊性，亦是肌纖維對訓練適應的多樣性：</a:t>
            </a:r>
            <a:endParaRPr lang="zh-TW" altLang="en-US" dirty="0">
              <a:solidFill>
                <a:schemeClr val="accent2">
                  <a:lumMod val="75000"/>
                </a:schemeClr>
              </a:solidFill>
            </a:endParaRPr>
          </a:p>
        </p:txBody>
      </p:sp>
      <p:sp>
        <p:nvSpPr>
          <p:cNvPr id="4" name="內容版面配置區 2"/>
          <p:cNvSpPr txBox="1">
            <a:spLocks/>
          </p:cNvSpPr>
          <p:nvPr/>
        </p:nvSpPr>
        <p:spPr>
          <a:xfrm>
            <a:off x="2" y="3253140"/>
            <a:ext cx="12191999" cy="2198425"/>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288000" tIns="288000" rIns="288000" bIns="288000" rtlCol="0">
            <a:noAutofit/>
          </a:bodyPr>
          <a:lstStyle>
            <a:lvl1pPr marL="444500" indent="-444500" algn="l" rtl="0" eaLnBrk="0" fontAlgn="base" hangingPunct="0">
              <a:spcBef>
                <a:spcPts val="800"/>
              </a:spcBef>
              <a:spcAft>
                <a:spcPct val="0"/>
              </a:spcAft>
              <a:buSzPct val="85000"/>
              <a:buFont typeface="Arial" panose="020B0604020202020204" pitchFamily="34" charset="0"/>
              <a:buChar char="۞"/>
              <a:defRPr sz="3200" kern="1200">
                <a:solidFill>
                  <a:srgbClr val="0070C0"/>
                </a:solidFill>
                <a:latin typeface="+mn-lt"/>
                <a:ea typeface="+mn-ea"/>
                <a:cs typeface="+mn-cs"/>
              </a:defRPr>
            </a:lvl1pPr>
            <a:lvl2pPr marL="808038" indent="-266700" algn="l" rtl="0" eaLnBrk="0" fontAlgn="base" hangingPunct="0">
              <a:spcBef>
                <a:spcPts val="800"/>
              </a:spcBef>
              <a:spcAft>
                <a:spcPct val="0"/>
              </a:spcAft>
              <a:buFont typeface="Arial" panose="020B0604020202020204" pitchFamily="34" charset="0"/>
              <a:buChar char="۩"/>
              <a:defRPr sz="3000" kern="1200">
                <a:solidFill>
                  <a:srgbClr val="C55A11"/>
                </a:solidFill>
                <a:latin typeface="+mn-lt"/>
                <a:ea typeface="+mn-ea"/>
                <a:cs typeface="+mn-cs"/>
              </a:defRPr>
            </a:lvl2pPr>
            <a:lvl3pPr marL="1163638" indent="-266700" algn="l" rtl="0" eaLnBrk="0" fontAlgn="base" hangingPunct="0">
              <a:spcBef>
                <a:spcPts val="800"/>
              </a:spcBef>
              <a:spcAft>
                <a:spcPct val="0"/>
              </a:spcAft>
              <a:buFont typeface="Medicine" pitchFamily="34" charset="2"/>
              <a:buChar char=""/>
              <a:defRPr sz="2800" kern="1200">
                <a:solidFill>
                  <a:srgbClr val="C00000"/>
                </a:solidFill>
                <a:latin typeface="+mn-lt"/>
                <a:ea typeface="+mn-ea"/>
                <a:cs typeface="+mn-cs"/>
              </a:defRPr>
            </a:lvl3pPr>
            <a:lvl4pPr marL="1527175" indent="-274638" algn="l" rtl="0" eaLnBrk="0" fontAlgn="base" hangingPunct="0">
              <a:spcBef>
                <a:spcPts val="800"/>
              </a:spcBef>
              <a:spcAft>
                <a:spcPct val="0"/>
              </a:spcAft>
              <a:buFont typeface="Medicine" pitchFamily="34" charset="2"/>
              <a:buChar char=""/>
              <a:defRPr sz="2600" kern="1200">
                <a:solidFill>
                  <a:srgbClr val="548235"/>
                </a:solidFill>
                <a:latin typeface="+mn-lt"/>
                <a:ea typeface="+mn-ea"/>
                <a:cs typeface="+mn-cs"/>
              </a:defRPr>
            </a:lvl4pPr>
            <a:lvl5pPr marL="1882775" indent="-266700" algn="l" rtl="0" eaLnBrk="0" fontAlgn="base" hangingPunct="0">
              <a:spcBef>
                <a:spcPts val="800"/>
              </a:spcBef>
              <a:spcAft>
                <a:spcPct val="0"/>
              </a:spcAft>
              <a:buSzPct val="75000"/>
              <a:buFont typeface="Medicine" pitchFamily="34" charset="2"/>
              <a:buChar char=""/>
              <a:defRPr sz="2400" kern="1200">
                <a:solidFill>
                  <a:srgbClr val="40404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eaLnBrk="1" fontAlgn="auto" hangingPunct="1">
              <a:spcAft>
                <a:spcPts val="0"/>
              </a:spcAft>
              <a:defRPr/>
            </a:pPr>
            <a:r>
              <a:rPr lang="zh-TW" altLang="en-US" dirty="0" smtClean="0">
                <a:solidFill>
                  <a:srgbClr val="ED7D31">
                    <a:lumMod val="75000"/>
                  </a:srgbClr>
                </a:solidFill>
              </a:rPr>
              <a:t>影響肌力與肌耐力表現的因素包含：參與收縮的肌纖維數量、每條肌纖維收縮產生的張力、神經衝動刺激的頻率、疲勞程度、肌肉收縮前的長度與收縮速度、肌纖維類型的比例、肌肉橫斷面積、肌肉的微血管密度、肌肉溫度，另外還有年齡、性別等因素。</a:t>
            </a:r>
            <a:endParaRPr lang="zh-TW" altLang="en-US" dirty="0">
              <a:solidFill>
                <a:srgbClr val="ED7D31">
                  <a:lumMod val="75000"/>
                </a:srgbClr>
              </a:solidFill>
            </a:endParaRPr>
          </a:p>
        </p:txBody>
      </p:sp>
    </p:spTree>
    <p:extLst>
      <p:ext uri="{BB962C8B-B14F-4D97-AF65-F5344CB8AC3E}">
        <p14:creationId xmlns:p14="http://schemas.microsoft.com/office/powerpoint/2010/main" val="12621294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7042" name="圖片 1" descr="co300005-18.jpg"/>
          <p:cNvPicPr>
            <a:picLocks noChangeAspect="1"/>
          </p:cNvPicPr>
          <p:nvPr/>
        </p:nvPicPr>
        <p:blipFill rotWithShape="1">
          <a:blip r:embed="rId2">
            <a:extLst>
              <a:ext uri="{28A0092B-C50C-407E-A947-70E740481C1C}">
                <a14:useLocalDpi xmlns:a14="http://schemas.microsoft.com/office/drawing/2010/main" val="0"/>
              </a:ext>
            </a:extLst>
          </a:blip>
          <a:srcRect l="1620" t="28149" r="1992" b="3378"/>
          <a:stretch/>
        </p:blipFill>
        <p:spPr bwMode="auto">
          <a:xfrm>
            <a:off x="330925" y="2002971"/>
            <a:ext cx="11521439" cy="25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1" descr="co300005-18.jpg"/>
          <p:cNvPicPr>
            <a:picLocks noChangeAspect="1"/>
          </p:cNvPicPr>
          <p:nvPr/>
        </p:nvPicPr>
        <p:blipFill rotWithShape="1">
          <a:blip r:embed="rId2">
            <a:extLst>
              <a:ext uri="{28A0092B-C50C-407E-A947-70E740481C1C}">
                <a14:useLocalDpi xmlns:a14="http://schemas.microsoft.com/office/drawing/2010/main" val="0"/>
              </a:ext>
            </a:extLst>
          </a:blip>
          <a:srcRect l="37955" t="4046" r="27471" b="78371"/>
          <a:stretch/>
        </p:blipFill>
        <p:spPr bwMode="auto">
          <a:xfrm>
            <a:off x="3753394" y="1227908"/>
            <a:ext cx="4345577" cy="64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56805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9090" name="圖片 1" descr="co300005-19.jpg"/>
          <p:cNvPicPr>
            <a:picLocks noChangeAspect="1"/>
          </p:cNvPicPr>
          <p:nvPr/>
        </p:nvPicPr>
        <p:blipFill rotWithShape="1">
          <a:blip r:embed="rId2">
            <a:extLst>
              <a:ext uri="{28A0092B-C50C-407E-A947-70E740481C1C}">
                <a14:useLocalDpi xmlns:a14="http://schemas.microsoft.com/office/drawing/2010/main" val="0"/>
              </a:ext>
            </a:extLst>
          </a:blip>
          <a:srcRect l="1333" t="2666" r="3243" b="7347"/>
          <a:stretch/>
        </p:blipFill>
        <p:spPr bwMode="auto">
          <a:xfrm>
            <a:off x="478971" y="757646"/>
            <a:ext cx="11190515" cy="4554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13602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853440" y="-11932"/>
            <a:ext cx="10528663" cy="1311128"/>
          </a:xfrm>
        </p:spPr>
        <p:txBody>
          <a:bodyPr/>
          <a:lstStyle/>
          <a:p>
            <a:pPr eaLnBrk="1" fontAlgn="auto" hangingPunct="1">
              <a:spcAft>
                <a:spcPts val="0"/>
              </a:spcAft>
              <a:defRPr/>
            </a:pPr>
            <a:r>
              <a:rPr lang="zh-TW" altLang="en-US" dirty="0" smtClean="0"/>
              <a:t>　重量訓練對肌肉系統的影響</a:t>
            </a:r>
            <a:endParaRPr lang="zh-TW" altLang="en-US" dirty="0"/>
          </a:p>
        </p:txBody>
      </p:sp>
      <p:sp>
        <p:nvSpPr>
          <p:cNvPr id="3" name="內容版面配置區 2"/>
          <p:cNvSpPr>
            <a:spLocks noGrp="1"/>
          </p:cNvSpPr>
          <p:nvPr>
            <p:ph idx="1"/>
          </p:nvPr>
        </p:nvSpPr>
        <p:spPr>
          <a:xfrm>
            <a:off x="0" y="1299195"/>
            <a:ext cx="12192000" cy="4498563"/>
          </a:xfrm>
        </p:spPr>
        <p:txBody>
          <a:bodyPr/>
          <a:lstStyle/>
          <a:p>
            <a:pPr eaLnBrk="1" fontAlgn="auto" hangingPunct="1">
              <a:spcAft>
                <a:spcPts val="0"/>
              </a:spcAft>
              <a:defRPr/>
            </a:pPr>
            <a:r>
              <a:rPr lang="zh-TW" altLang="en-US" dirty="0" smtClean="0"/>
              <a:t>何謂重量訓練</a:t>
            </a:r>
            <a:endParaRPr lang="en-US" altLang="zh-TW" dirty="0" smtClean="0"/>
          </a:p>
          <a:p>
            <a:pPr eaLnBrk="1" fontAlgn="auto" hangingPunct="1">
              <a:spcAft>
                <a:spcPts val="0"/>
              </a:spcAft>
              <a:defRPr/>
            </a:pPr>
            <a:r>
              <a:rPr lang="zh-TW" altLang="en-US" dirty="0" smtClean="0"/>
              <a:t>重量訓練對肌肉的影響</a:t>
            </a:r>
            <a:endParaRPr lang="en-US" altLang="zh-TW" dirty="0" smtClean="0"/>
          </a:p>
          <a:p>
            <a:pPr eaLnBrk="1" fontAlgn="auto" hangingPunct="1">
              <a:spcAft>
                <a:spcPts val="0"/>
              </a:spcAft>
              <a:defRPr/>
            </a:pPr>
            <a:endParaRPr lang="en-US" altLang="zh-TW" dirty="0" smtClean="0"/>
          </a:p>
          <a:p>
            <a:pPr eaLnBrk="1" fontAlgn="auto" hangingPunct="1">
              <a:spcAft>
                <a:spcPts val="0"/>
              </a:spcAft>
              <a:defRPr/>
            </a:pPr>
            <a:endParaRPr lang="en-US" altLang="zh-TW" dirty="0" smtClean="0"/>
          </a:p>
          <a:p>
            <a:pPr eaLnBrk="1" fontAlgn="auto" hangingPunct="1">
              <a:spcAft>
                <a:spcPts val="0"/>
              </a:spcAft>
              <a:defRPr/>
            </a:pPr>
            <a:endParaRPr lang="zh-TW" altLang="en-US" dirty="0"/>
          </a:p>
        </p:txBody>
      </p:sp>
    </p:spTree>
    <p:extLst>
      <p:ext uri="{BB962C8B-B14F-4D97-AF65-F5344CB8AC3E}">
        <p14:creationId xmlns:p14="http://schemas.microsoft.com/office/powerpoint/2010/main" val="1753134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0" y="866991"/>
            <a:ext cx="12192000" cy="4834974"/>
          </a:xfrm>
        </p:spPr>
        <p:txBody>
          <a:bodyPr/>
          <a:lstStyle/>
          <a:p>
            <a:pPr eaLnBrk="1" fontAlgn="auto" hangingPunct="1">
              <a:spcAft>
                <a:spcPts val="0"/>
              </a:spcAft>
              <a:defRPr/>
            </a:pPr>
            <a:r>
              <a:rPr lang="zh-TW" altLang="en-US" dirty="0" smtClean="0"/>
              <a:t>何謂重量訓練</a:t>
            </a:r>
            <a:endParaRPr lang="en-US" altLang="zh-TW" dirty="0" smtClean="0"/>
          </a:p>
          <a:p>
            <a:pPr lvl="1" eaLnBrk="1" fontAlgn="auto" hangingPunct="1">
              <a:spcAft>
                <a:spcPts val="0"/>
              </a:spcAft>
              <a:defRPr/>
            </a:pPr>
            <a:r>
              <a:rPr lang="zh-TW" altLang="en-US" dirty="0" smtClean="0">
                <a:solidFill>
                  <a:schemeClr val="accent2">
                    <a:lumMod val="75000"/>
                  </a:schemeClr>
                </a:solidFill>
              </a:rPr>
              <a:t>重量訓練是肌力訓練的一種，亦是訓練肌力最常使用的方法。通常使用負重的槓鈴、啞鈴或是各種輔助器械，來達到訓練身體肌肉的一種阻力訓練方式。</a:t>
            </a:r>
          </a:p>
          <a:p>
            <a:pPr lvl="1" eaLnBrk="1" fontAlgn="auto" hangingPunct="1">
              <a:spcAft>
                <a:spcPts val="0"/>
              </a:spcAft>
              <a:defRPr/>
            </a:pPr>
            <a:endParaRPr lang="zh-TW" altLang="en-US" dirty="0">
              <a:solidFill>
                <a:schemeClr val="accent2">
                  <a:lumMod val="75000"/>
                </a:schemeClr>
              </a:solidFill>
            </a:endParaRPr>
          </a:p>
        </p:txBody>
      </p:sp>
      <p:sp>
        <p:nvSpPr>
          <p:cNvPr id="4" name="內容版面配置區 2"/>
          <p:cNvSpPr txBox="1">
            <a:spLocks/>
          </p:cNvSpPr>
          <p:nvPr/>
        </p:nvSpPr>
        <p:spPr>
          <a:xfrm>
            <a:off x="0" y="3048998"/>
            <a:ext cx="12192000" cy="2167436"/>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288000" tIns="288000" rIns="288000" bIns="288000" rtlCol="0">
            <a:noAutofit/>
          </a:bodyPr>
          <a:lstStyle>
            <a:lvl1pPr marL="444500" indent="-444500" algn="l" rtl="0" eaLnBrk="0" fontAlgn="base" hangingPunct="0">
              <a:spcBef>
                <a:spcPts val="800"/>
              </a:spcBef>
              <a:spcAft>
                <a:spcPct val="0"/>
              </a:spcAft>
              <a:buSzPct val="85000"/>
              <a:buFont typeface="Arial" panose="020B0604020202020204" pitchFamily="34" charset="0"/>
              <a:buChar char="۞"/>
              <a:defRPr sz="3200" kern="1200">
                <a:solidFill>
                  <a:srgbClr val="0070C0"/>
                </a:solidFill>
                <a:latin typeface="+mn-lt"/>
                <a:ea typeface="+mn-ea"/>
                <a:cs typeface="+mn-cs"/>
              </a:defRPr>
            </a:lvl1pPr>
            <a:lvl2pPr marL="808038" indent="-266700" algn="l" rtl="0" eaLnBrk="0" fontAlgn="base" hangingPunct="0">
              <a:spcBef>
                <a:spcPts val="800"/>
              </a:spcBef>
              <a:spcAft>
                <a:spcPct val="0"/>
              </a:spcAft>
              <a:buFont typeface="Arial" panose="020B0604020202020204" pitchFamily="34" charset="0"/>
              <a:buChar char="۩"/>
              <a:defRPr sz="3000" kern="1200">
                <a:solidFill>
                  <a:srgbClr val="C55A11"/>
                </a:solidFill>
                <a:latin typeface="+mn-lt"/>
                <a:ea typeface="+mn-ea"/>
                <a:cs typeface="+mn-cs"/>
              </a:defRPr>
            </a:lvl2pPr>
            <a:lvl3pPr marL="1163638" indent="-266700" algn="l" rtl="0" eaLnBrk="0" fontAlgn="base" hangingPunct="0">
              <a:spcBef>
                <a:spcPts val="800"/>
              </a:spcBef>
              <a:spcAft>
                <a:spcPct val="0"/>
              </a:spcAft>
              <a:buFont typeface="Medicine" pitchFamily="34" charset="2"/>
              <a:buChar char=""/>
              <a:defRPr sz="2800" kern="1200">
                <a:solidFill>
                  <a:srgbClr val="C00000"/>
                </a:solidFill>
                <a:latin typeface="+mn-lt"/>
                <a:ea typeface="+mn-ea"/>
                <a:cs typeface="+mn-cs"/>
              </a:defRPr>
            </a:lvl3pPr>
            <a:lvl4pPr marL="1527175" indent="-274638" algn="l" rtl="0" eaLnBrk="0" fontAlgn="base" hangingPunct="0">
              <a:spcBef>
                <a:spcPts val="800"/>
              </a:spcBef>
              <a:spcAft>
                <a:spcPct val="0"/>
              </a:spcAft>
              <a:buFont typeface="Medicine" pitchFamily="34" charset="2"/>
              <a:buChar char=""/>
              <a:defRPr sz="2600" kern="1200">
                <a:solidFill>
                  <a:srgbClr val="548235"/>
                </a:solidFill>
                <a:latin typeface="+mn-lt"/>
                <a:ea typeface="+mn-ea"/>
                <a:cs typeface="+mn-cs"/>
              </a:defRPr>
            </a:lvl4pPr>
            <a:lvl5pPr marL="1882775" indent="-266700" algn="l" rtl="0" eaLnBrk="0" fontAlgn="base" hangingPunct="0">
              <a:spcBef>
                <a:spcPts val="800"/>
              </a:spcBef>
              <a:spcAft>
                <a:spcPct val="0"/>
              </a:spcAft>
              <a:buSzPct val="75000"/>
              <a:buFont typeface="Medicine" pitchFamily="34" charset="2"/>
              <a:buChar char=""/>
              <a:defRPr sz="2400" kern="1200">
                <a:solidFill>
                  <a:srgbClr val="40404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eaLnBrk="1" fontAlgn="auto" hangingPunct="1">
              <a:spcAft>
                <a:spcPts val="0"/>
              </a:spcAft>
              <a:defRPr/>
            </a:pPr>
            <a:r>
              <a:rPr lang="zh-TW" altLang="en-US" smtClean="0">
                <a:solidFill>
                  <a:srgbClr val="ED7D31">
                    <a:lumMod val="75000"/>
                  </a:srgbClr>
                </a:solidFill>
              </a:rPr>
              <a:t>重量訓練又稱為力量訓練或阻力訓練，許多運動項目幾乎都會實施這個訓練方式。一般而言，健美選手的重量訓練方式就是最基本的阻力訓練，這樣的訓練模式是最基本的，要如何應用至各種競技運動上，就必須結合各項目的特殊性。</a:t>
            </a:r>
            <a:endParaRPr lang="zh-TW" altLang="en-US" dirty="0">
              <a:solidFill>
                <a:srgbClr val="ED7D31">
                  <a:lumMod val="75000"/>
                </a:srgbClr>
              </a:solidFill>
            </a:endParaRPr>
          </a:p>
        </p:txBody>
      </p:sp>
    </p:spTree>
    <p:extLst>
      <p:ext uri="{BB962C8B-B14F-4D97-AF65-F5344CB8AC3E}">
        <p14:creationId xmlns:p14="http://schemas.microsoft.com/office/powerpoint/2010/main" val="2476081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0" y="205140"/>
            <a:ext cx="12192000" cy="4834974"/>
          </a:xfrm>
        </p:spPr>
        <p:txBody>
          <a:bodyPr/>
          <a:lstStyle/>
          <a:p>
            <a:pPr eaLnBrk="1" fontAlgn="auto" hangingPunct="1">
              <a:spcAft>
                <a:spcPts val="0"/>
              </a:spcAft>
              <a:defRPr/>
            </a:pPr>
            <a:r>
              <a:rPr lang="zh-TW" altLang="en-US" dirty="0" smtClean="0"/>
              <a:t>重量訓練對肌肉的影響</a:t>
            </a:r>
            <a:endParaRPr lang="en-US" altLang="zh-TW" dirty="0" smtClean="0"/>
          </a:p>
          <a:p>
            <a:pPr lvl="1" eaLnBrk="1" fontAlgn="auto" hangingPunct="1">
              <a:spcAft>
                <a:spcPts val="0"/>
              </a:spcAft>
              <a:defRPr/>
            </a:pPr>
            <a:r>
              <a:rPr lang="zh-TW" altLang="en-US" dirty="0" smtClean="0">
                <a:solidFill>
                  <a:schemeClr val="accent2">
                    <a:lumMod val="75000"/>
                  </a:schemeClr>
                </a:solidFill>
              </a:rPr>
              <a:t>重量訓練對肌肉的影響主要有：</a:t>
            </a:r>
            <a:endParaRPr lang="zh-TW" altLang="en-US" dirty="0">
              <a:solidFill>
                <a:schemeClr val="accent2">
                  <a:lumMod val="75000"/>
                </a:schemeClr>
              </a:solidFill>
            </a:endParaRPr>
          </a:p>
        </p:txBody>
      </p:sp>
      <p:sp>
        <p:nvSpPr>
          <p:cNvPr id="4" name="內容版面配置區 2"/>
          <p:cNvSpPr txBox="1">
            <a:spLocks/>
          </p:cNvSpPr>
          <p:nvPr/>
        </p:nvSpPr>
        <p:spPr>
          <a:xfrm>
            <a:off x="0" y="1446621"/>
            <a:ext cx="12192000" cy="2036808"/>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288000" tIns="288000" rIns="288000" bIns="288000" rtlCol="0">
            <a:noAutofit/>
          </a:bodyPr>
          <a:lstStyle>
            <a:lvl1pPr marL="444500" indent="-444500" algn="l" rtl="0" eaLnBrk="0" fontAlgn="base" hangingPunct="0">
              <a:spcBef>
                <a:spcPts val="800"/>
              </a:spcBef>
              <a:spcAft>
                <a:spcPct val="0"/>
              </a:spcAft>
              <a:buSzPct val="85000"/>
              <a:buFont typeface="Arial" panose="020B0604020202020204" pitchFamily="34" charset="0"/>
              <a:buChar char="۞"/>
              <a:defRPr sz="3200" kern="1200">
                <a:solidFill>
                  <a:srgbClr val="0070C0"/>
                </a:solidFill>
                <a:latin typeface="+mn-lt"/>
                <a:ea typeface="+mn-ea"/>
                <a:cs typeface="+mn-cs"/>
              </a:defRPr>
            </a:lvl1pPr>
            <a:lvl2pPr marL="808038" indent="-266700" algn="l" rtl="0" eaLnBrk="0" fontAlgn="base" hangingPunct="0">
              <a:spcBef>
                <a:spcPts val="800"/>
              </a:spcBef>
              <a:spcAft>
                <a:spcPct val="0"/>
              </a:spcAft>
              <a:buFont typeface="Arial" panose="020B0604020202020204" pitchFamily="34" charset="0"/>
              <a:buChar char="۩"/>
              <a:defRPr sz="3000" kern="1200">
                <a:solidFill>
                  <a:srgbClr val="C55A11"/>
                </a:solidFill>
                <a:latin typeface="+mn-lt"/>
                <a:ea typeface="+mn-ea"/>
                <a:cs typeface="+mn-cs"/>
              </a:defRPr>
            </a:lvl2pPr>
            <a:lvl3pPr marL="1163638" indent="-266700" algn="l" rtl="0" eaLnBrk="0" fontAlgn="base" hangingPunct="0">
              <a:spcBef>
                <a:spcPts val="800"/>
              </a:spcBef>
              <a:spcAft>
                <a:spcPct val="0"/>
              </a:spcAft>
              <a:buFont typeface="Medicine" pitchFamily="34" charset="2"/>
              <a:buChar char=""/>
              <a:defRPr sz="2800" kern="1200">
                <a:solidFill>
                  <a:srgbClr val="C00000"/>
                </a:solidFill>
                <a:latin typeface="+mn-lt"/>
                <a:ea typeface="+mn-ea"/>
                <a:cs typeface="+mn-cs"/>
              </a:defRPr>
            </a:lvl3pPr>
            <a:lvl4pPr marL="1527175" indent="-274638" algn="l" rtl="0" eaLnBrk="0" fontAlgn="base" hangingPunct="0">
              <a:spcBef>
                <a:spcPts val="800"/>
              </a:spcBef>
              <a:spcAft>
                <a:spcPct val="0"/>
              </a:spcAft>
              <a:buFont typeface="Medicine" pitchFamily="34" charset="2"/>
              <a:buChar char=""/>
              <a:defRPr sz="2600" kern="1200">
                <a:solidFill>
                  <a:srgbClr val="548235"/>
                </a:solidFill>
                <a:latin typeface="+mn-lt"/>
                <a:ea typeface="+mn-ea"/>
                <a:cs typeface="+mn-cs"/>
              </a:defRPr>
            </a:lvl4pPr>
            <a:lvl5pPr marL="1882775" indent="-266700" algn="l" rtl="0" eaLnBrk="0" fontAlgn="base" hangingPunct="0">
              <a:spcBef>
                <a:spcPts val="800"/>
              </a:spcBef>
              <a:spcAft>
                <a:spcPct val="0"/>
              </a:spcAft>
              <a:buSzPct val="75000"/>
              <a:buFont typeface="Medicine" pitchFamily="34" charset="2"/>
              <a:buChar char=""/>
              <a:defRPr sz="2400" kern="1200">
                <a:solidFill>
                  <a:srgbClr val="40404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eaLnBrk="1" fontAlgn="auto" hangingPunct="1">
              <a:spcAft>
                <a:spcPts val="0"/>
              </a:spcAft>
              <a:defRPr/>
            </a:pPr>
            <a:r>
              <a:rPr lang="zh-TW" altLang="en-US" smtClean="0"/>
              <a:t>一、</a:t>
            </a:r>
            <a:r>
              <a:rPr lang="zh-TW" altLang="en-US" smtClean="0">
                <a:solidFill>
                  <a:srgbClr val="7030A0"/>
                </a:solidFill>
              </a:rPr>
              <a:t>增加肌肉截面積</a:t>
            </a:r>
            <a:r>
              <a:rPr lang="zh-TW" altLang="en-US" smtClean="0"/>
              <a:t>：藉由重量訓練可使肌肉體積明顯增大，並依各種不同運動項目需求，使不同身體部位肌肉肥大。一般而言，實施中負荷、中反覆次數、高訓練量課表，最能使肌肉組織產生肥大作用。</a:t>
            </a:r>
          </a:p>
          <a:p>
            <a:pPr lvl="2" eaLnBrk="1" fontAlgn="auto" hangingPunct="1">
              <a:spcAft>
                <a:spcPts val="0"/>
              </a:spcAft>
              <a:defRPr/>
            </a:pPr>
            <a:endParaRPr lang="zh-TW" altLang="en-US" dirty="0"/>
          </a:p>
        </p:txBody>
      </p:sp>
      <p:sp>
        <p:nvSpPr>
          <p:cNvPr id="5" name="內容版面配置區 2"/>
          <p:cNvSpPr txBox="1">
            <a:spLocks/>
          </p:cNvSpPr>
          <p:nvPr/>
        </p:nvSpPr>
        <p:spPr>
          <a:xfrm>
            <a:off x="1" y="3290689"/>
            <a:ext cx="12191999" cy="2990906"/>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288000" tIns="288000" rIns="288000" bIns="288000" rtlCol="0">
            <a:noAutofit/>
          </a:bodyPr>
          <a:lstStyle>
            <a:lvl1pPr marL="444500" indent="-444500" algn="l" rtl="0" eaLnBrk="0" fontAlgn="base" hangingPunct="0">
              <a:spcBef>
                <a:spcPts val="800"/>
              </a:spcBef>
              <a:spcAft>
                <a:spcPct val="0"/>
              </a:spcAft>
              <a:buSzPct val="85000"/>
              <a:buFont typeface="Arial" panose="020B0604020202020204" pitchFamily="34" charset="0"/>
              <a:buChar char="۞"/>
              <a:defRPr sz="3200" kern="1200">
                <a:solidFill>
                  <a:srgbClr val="0070C0"/>
                </a:solidFill>
                <a:latin typeface="+mn-lt"/>
                <a:ea typeface="+mn-ea"/>
                <a:cs typeface="+mn-cs"/>
              </a:defRPr>
            </a:lvl1pPr>
            <a:lvl2pPr marL="808038" indent="-266700" algn="l" rtl="0" eaLnBrk="0" fontAlgn="base" hangingPunct="0">
              <a:spcBef>
                <a:spcPts val="800"/>
              </a:spcBef>
              <a:spcAft>
                <a:spcPct val="0"/>
              </a:spcAft>
              <a:buFont typeface="Arial" panose="020B0604020202020204" pitchFamily="34" charset="0"/>
              <a:buChar char="۩"/>
              <a:defRPr sz="3000" kern="1200">
                <a:solidFill>
                  <a:srgbClr val="C55A11"/>
                </a:solidFill>
                <a:latin typeface="+mn-lt"/>
                <a:ea typeface="+mn-ea"/>
                <a:cs typeface="+mn-cs"/>
              </a:defRPr>
            </a:lvl2pPr>
            <a:lvl3pPr marL="1163638" indent="-266700" algn="l" rtl="0" eaLnBrk="0" fontAlgn="base" hangingPunct="0">
              <a:spcBef>
                <a:spcPts val="800"/>
              </a:spcBef>
              <a:spcAft>
                <a:spcPct val="0"/>
              </a:spcAft>
              <a:buFont typeface="Medicine" pitchFamily="34" charset="2"/>
              <a:buChar char=""/>
              <a:defRPr sz="2800" kern="1200">
                <a:solidFill>
                  <a:srgbClr val="C00000"/>
                </a:solidFill>
                <a:latin typeface="+mn-lt"/>
                <a:ea typeface="+mn-ea"/>
                <a:cs typeface="+mn-cs"/>
              </a:defRPr>
            </a:lvl3pPr>
            <a:lvl4pPr marL="1527175" indent="-274638" algn="l" rtl="0" eaLnBrk="0" fontAlgn="base" hangingPunct="0">
              <a:spcBef>
                <a:spcPts val="800"/>
              </a:spcBef>
              <a:spcAft>
                <a:spcPct val="0"/>
              </a:spcAft>
              <a:buFont typeface="Medicine" pitchFamily="34" charset="2"/>
              <a:buChar char=""/>
              <a:defRPr sz="2600" kern="1200">
                <a:solidFill>
                  <a:srgbClr val="548235"/>
                </a:solidFill>
                <a:latin typeface="+mn-lt"/>
                <a:ea typeface="+mn-ea"/>
                <a:cs typeface="+mn-cs"/>
              </a:defRPr>
            </a:lvl4pPr>
            <a:lvl5pPr marL="1882775" indent="-266700" algn="l" rtl="0" eaLnBrk="0" fontAlgn="base" hangingPunct="0">
              <a:spcBef>
                <a:spcPts val="800"/>
              </a:spcBef>
              <a:spcAft>
                <a:spcPct val="0"/>
              </a:spcAft>
              <a:buSzPct val="75000"/>
              <a:buFont typeface="Medicine" pitchFamily="34" charset="2"/>
              <a:buChar char=""/>
              <a:defRPr sz="2400" kern="1200">
                <a:solidFill>
                  <a:srgbClr val="40404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eaLnBrk="1" fontAlgn="auto" hangingPunct="1">
              <a:spcAft>
                <a:spcPts val="0"/>
              </a:spcAft>
              <a:defRPr/>
            </a:pPr>
            <a:r>
              <a:rPr lang="zh-TW" altLang="en-US" smtClean="0"/>
              <a:t>二、</a:t>
            </a:r>
            <a:r>
              <a:rPr lang="zh-TW" altLang="en-US" smtClean="0">
                <a:solidFill>
                  <a:srgbClr val="7030A0"/>
                </a:solidFill>
              </a:rPr>
              <a:t>增加肌纖維粒線體數量</a:t>
            </a:r>
            <a:r>
              <a:rPr lang="zh-TW" altLang="en-US" smtClean="0"/>
              <a:t>：粒線體是肌纖維內的能量供應中心，是合成腺嘌呤核　三磷酸</a:t>
            </a:r>
            <a:r>
              <a:rPr lang="en-US" altLang="zh-TW" smtClean="0"/>
              <a:t>(adenosine triphosphate</a:t>
            </a:r>
            <a:r>
              <a:rPr lang="zh-TW" altLang="en-US" smtClean="0"/>
              <a:t>；</a:t>
            </a:r>
            <a:r>
              <a:rPr lang="en-US" altLang="zh-TW" smtClean="0"/>
              <a:t>ATP)</a:t>
            </a:r>
            <a:r>
              <a:rPr lang="zh-TW" altLang="en-US" smtClean="0"/>
              <a:t>的細胞器。粒線體的數量與有氧運動能力有相關，在耐力型運動選手的肌纖維內含有較多的粒線體。</a:t>
            </a:r>
          </a:p>
          <a:p>
            <a:pPr lvl="2" eaLnBrk="1" fontAlgn="auto" hangingPunct="1">
              <a:spcAft>
                <a:spcPts val="0"/>
              </a:spcAft>
              <a:defRPr/>
            </a:pPr>
            <a:r>
              <a:rPr lang="zh-TW" altLang="en-US" smtClean="0"/>
              <a:t>三、</a:t>
            </a:r>
            <a:r>
              <a:rPr lang="zh-TW" altLang="en-US" smtClean="0">
                <a:solidFill>
                  <a:srgbClr val="7030A0"/>
                </a:solidFill>
              </a:rPr>
              <a:t>增加肌肉內結締組織</a:t>
            </a:r>
            <a:r>
              <a:rPr lang="zh-TW" altLang="en-US" smtClean="0"/>
              <a:t>：肌肉內結締組織包含肌內膜、肌束膜、肌腱等，透過重量訓練可增厚這些結締組織，增強肌肉抗張力能力。</a:t>
            </a:r>
          </a:p>
          <a:p>
            <a:pPr lvl="2" eaLnBrk="1" fontAlgn="auto" hangingPunct="1">
              <a:spcAft>
                <a:spcPts val="0"/>
              </a:spcAft>
              <a:defRPr/>
            </a:pPr>
            <a:endParaRPr lang="zh-TW" altLang="en-US" dirty="0"/>
          </a:p>
        </p:txBody>
      </p:sp>
    </p:spTree>
    <p:extLst>
      <p:ext uri="{BB962C8B-B14F-4D97-AF65-F5344CB8AC3E}">
        <p14:creationId xmlns:p14="http://schemas.microsoft.com/office/powerpoint/2010/main" val="2806719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0" y="492522"/>
            <a:ext cx="12192000" cy="4834974"/>
          </a:xfrm>
        </p:spPr>
        <p:txBody>
          <a:bodyPr/>
          <a:lstStyle/>
          <a:p>
            <a:pPr lvl="2" eaLnBrk="1" fontAlgn="auto" hangingPunct="1">
              <a:spcAft>
                <a:spcPts val="0"/>
              </a:spcAft>
              <a:defRPr/>
            </a:pPr>
            <a:r>
              <a:rPr lang="zh-TW" altLang="en-US" dirty="0" smtClean="0"/>
              <a:t>四、</a:t>
            </a:r>
            <a:r>
              <a:rPr lang="zh-TW" altLang="en-US" dirty="0" smtClean="0">
                <a:solidFill>
                  <a:srgbClr val="7030A0"/>
                </a:solidFill>
              </a:rPr>
              <a:t>肌肉中化學成分產生變化</a:t>
            </a:r>
            <a:r>
              <a:rPr lang="zh-TW" altLang="en-US" dirty="0" smtClean="0"/>
              <a:t>：長期運動訓練可增加肌肉內肌酸</a:t>
            </a:r>
            <a:r>
              <a:rPr lang="en-US" altLang="zh-TW" dirty="0" smtClean="0"/>
              <a:t>(creatine)</a:t>
            </a:r>
            <a:r>
              <a:rPr lang="zh-TW" altLang="en-US" dirty="0" smtClean="0"/>
              <a:t>、肝醣的儲存量，競技運動中也常用口服肌酸或肝醣超補法，配合高強度運動訓練來增加儲存量。</a:t>
            </a:r>
          </a:p>
          <a:p>
            <a:pPr lvl="2" eaLnBrk="1" fontAlgn="auto" hangingPunct="1">
              <a:spcAft>
                <a:spcPts val="0"/>
              </a:spcAft>
              <a:defRPr/>
            </a:pPr>
            <a:endParaRPr lang="zh-TW" altLang="en-US" dirty="0"/>
          </a:p>
        </p:txBody>
      </p:sp>
      <p:sp>
        <p:nvSpPr>
          <p:cNvPr id="4" name="內容版面配置區 2"/>
          <p:cNvSpPr txBox="1">
            <a:spLocks/>
          </p:cNvSpPr>
          <p:nvPr/>
        </p:nvSpPr>
        <p:spPr>
          <a:xfrm>
            <a:off x="1" y="2033940"/>
            <a:ext cx="12191999" cy="2459683"/>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288000" tIns="288000" rIns="288000" bIns="288000" rtlCol="0">
            <a:noAutofit/>
          </a:bodyPr>
          <a:lstStyle>
            <a:lvl1pPr marL="444500" indent="-444500" algn="l" rtl="0" eaLnBrk="0" fontAlgn="base" hangingPunct="0">
              <a:spcBef>
                <a:spcPts val="800"/>
              </a:spcBef>
              <a:spcAft>
                <a:spcPct val="0"/>
              </a:spcAft>
              <a:buSzPct val="85000"/>
              <a:buFont typeface="Arial" panose="020B0604020202020204" pitchFamily="34" charset="0"/>
              <a:buChar char="۞"/>
              <a:defRPr sz="3200" kern="1200">
                <a:solidFill>
                  <a:srgbClr val="0070C0"/>
                </a:solidFill>
                <a:latin typeface="+mn-lt"/>
                <a:ea typeface="+mn-ea"/>
                <a:cs typeface="+mn-cs"/>
              </a:defRPr>
            </a:lvl1pPr>
            <a:lvl2pPr marL="808038" indent="-266700" algn="l" rtl="0" eaLnBrk="0" fontAlgn="base" hangingPunct="0">
              <a:spcBef>
                <a:spcPts val="800"/>
              </a:spcBef>
              <a:spcAft>
                <a:spcPct val="0"/>
              </a:spcAft>
              <a:buFont typeface="Arial" panose="020B0604020202020204" pitchFamily="34" charset="0"/>
              <a:buChar char="۩"/>
              <a:defRPr sz="3000" kern="1200">
                <a:solidFill>
                  <a:srgbClr val="C55A11"/>
                </a:solidFill>
                <a:latin typeface="+mn-lt"/>
                <a:ea typeface="+mn-ea"/>
                <a:cs typeface="+mn-cs"/>
              </a:defRPr>
            </a:lvl2pPr>
            <a:lvl3pPr marL="1163638" indent="-266700" algn="l" rtl="0" eaLnBrk="0" fontAlgn="base" hangingPunct="0">
              <a:spcBef>
                <a:spcPts val="800"/>
              </a:spcBef>
              <a:spcAft>
                <a:spcPct val="0"/>
              </a:spcAft>
              <a:buFont typeface="Medicine" pitchFamily="34" charset="2"/>
              <a:buChar char=""/>
              <a:defRPr sz="2800" kern="1200">
                <a:solidFill>
                  <a:srgbClr val="C00000"/>
                </a:solidFill>
                <a:latin typeface="+mn-lt"/>
                <a:ea typeface="+mn-ea"/>
                <a:cs typeface="+mn-cs"/>
              </a:defRPr>
            </a:lvl3pPr>
            <a:lvl4pPr marL="1527175" indent="-274638" algn="l" rtl="0" eaLnBrk="0" fontAlgn="base" hangingPunct="0">
              <a:spcBef>
                <a:spcPts val="800"/>
              </a:spcBef>
              <a:spcAft>
                <a:spcPct val="0"/>
              </a:spcAft>
              <a:buFont typeface="Medicine" pitchFamily="34" charset="2"/>
              <a:buChar char=""/>
              <a:defRPr sz="2600" kern="1200">
                <a:solidFill>
                  <a:srgbClr val="548235"/>
                </a:solidFill>
                <a:latin typeface="+mn-lt"/>
                <a:ea typeface="+mn-ea"/>
                <a:cs typeface="+mn-cs"/>
              </a:defRPr>
            </a:lvl4pPr>
            <a:lvl5pPr marL="1882775" indent="-266700" algn="l" rtl="0" eaLnBrk="0" fontAlgn="base" hangingPunct="0">
              <a:spcBef>
                <a:spcPts val="800"/>
              </a:spcBef>
              <a:spcAft>
                <a:spcPct val="0"/>
              </a:spcAft>
              <a:buSzPct val="75000"/>
              <a:buFont typeface="Medicine" pitchFamily="34" charset="2"/>
              <a:buChar char=""/>
              <a:defRPr sz="2400" kern="1200">
                <a:solidFill>
                  <a:srgbClr val="40404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eaLnBrk="1" fontAlgn="auto" hangingPunct="1">
              <a:spcAft>
                <a:spcPts val="0"/>
              </a:spcAft>
              <a:defRPr/>
            </a:pPr>
            <a:r>
              <a:rPr lang="zh-TW" altLang="en-US" smtClean="0"/>
              <a:t>五、</a:t>
            </a:r>
            <a:r>
              <a:rPr lang="zh-TW" altLang="en-US" smtClean="0">
                <a:solidFill>
                  <a:srgbClr val="7030A0"/>
                </a:solidFill>
              </a:rPr>
              <a:t>增加肌肉毛細血管</a:t>
            </a:r>
            <a:r>
              <a:rPr lang="zh-TW" altLang="en-US" smtClean="0"/>
              <a:t>：毛細血管是極細微的血管，管徑平均為</a:t>
            </a:r>
            <a:r>
              <a:rPr lang="en-US" altLang="zh-TW" smtClean="0"/>
              <a:t>6~9%em</a:t>
            </a:r>
            <a:r>
              <a:rPr lang="zh-TW" altLang="en-US" smtClean="0"/>
              <a:t>，連於動、靜脈之間，互相連接成網狀。其管壁主要由一層內皮細胞構成，在內皮外面有一薄層結締組織，薄、通透性佳是其特色，也是組織內進行氣體交換和物質交換的重要場所，可有效提升肌肉的工作能力。</a:t>
            </a:r>
            <a:endParaRPr lang="zh-TW" altLang="en-US" dirty="0"/>
          </a:p>
        </p:txBody>
      </p:sp>
    </p:spTree>
    <p:extLst>
      <p:ext uri="{BB962C8B-B14F-4D97-AF65-F5344CB8AC3E}">
        <p14:creationId xmlns:p14="http://schemas.microsoft.com/office/powerpoint/2010/main" val="24309270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2946" name="圖片 1" descr="co300006-18.jpg"/>
          <p:cNvPicPr>
            <a:picLocks noChangeAspect="1"/>
          </p:cNvPicPr>
          <p:nvPr/>
        </p:nvPicPr>
        <p:blipFill rotWithShape="1">
          <a:blip r:embed="rId2">
            <a:extLst>
              <a:ext uri="{28A0092B-C50C-407E-A947-70E740481C1C}">
                <a14:useLocalDpi xmlns:a14="http://schemas.microsoft.com/office/drawing/2010/main" val="0"/>
              </a:ext>
            </a:extLst>
          </a:blip>
          <a:srcRect l="1524" t="1908" r="2849" b="8373"/>
          <a:stretch/>
        </p:blipFill>
        <p:spPr bwMode="auto">
          <a:xfrm>
            <a:off x="148046" y="252548"/>
            <a:ext cx="11800114" cy="505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9275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4530" name="Rectangle 2"/>
          <p:cNvSpPr>
            <a:spLocks noGrp="1" noChangeArrowheads="1"/>
          </p:cNvSpPr>
          <p:nvPr>
            <p:ph type="title"/>
          </p:nvPr>
        </p:nvSpPr>
        <p:spPr>
          <a:xfrm>
            <a:off x="950911" y="86958"/>
            <a:ext cx="9404723" cy="722939"/>
          </a:xfrm>
          <a:solidFill>
            <a:schemeClr val="accent5">
              <a:lumMod val="60000"/>
              <a:lumOff val="40000"/>
            </a:schemeClr>
          </a:solidFill>
        </p:spPr>
        <p:txBody>
          <a:bodyPr/>
          <a:lstStyle/>
          <a:p>
            <a:pPr algn="ctr"/>
            <a:r>
              <a:rPr lang="zh-TW" altLang="en-US" dirty="0">
                <a:solidFill>
                  <a:srgbClr val="FF0000"/>
                </a:solidFill>
              </a:rPr>
              <a:t>前 言 </a:t>
            </a:r>
            <a:r>
              <a:rPr lang="en-US" altLang="zh-TW" sz="3200" dirty="0">
                <a:solidFill>
                  <a:srgbClr val="FF0000"/>
                </a:solidFill>
              </a:rPr>
              <a:t>Introduction</a:t>
            </a:r>
          </a:p>
        </p:txBody>
      </p:sp>
      <p:sp>
        <p:nvSpPr>
          <p:cNvPr id="2454531" name="Rectangle 3"/>
          <p:cNvSpPr>
            <a:spLocks noGrp="1" noChangeArrowheads="1"/>
          </p:cNvSpPr>
          <p:nvPr>
            <p:ph type="body" idx="1"/>
          </p:nvPr>
        </p:nvSpPr>
        <p:spPr>
          <a:xfrm>
            <a:off x="0" y="1155935"/>
            <a:ext cx="12192000" cy="4948773"/>
          </a:xfrm>
        </p:spPr>
        <p:txBody>
          <a:bodyPr>
            <a:normAutofit/>
          </a:bodyPr>
          <a:lstStyle/>
          <a:p>
            <a:pPr lvl="1"/>
            <a:r>
              <a:rPr lang="zh-TW" altLang="en-US" sz="2400" dirty="0"/>
              <a:t>人體的 </a:t>
            </a:r>
            <a:r>
              <a:rPr lang="en-US" altLang="zh-TW" sz="2400" dirty="0"/>
              <a:t>600 </a:t>
            </a:r>
            <a:r>
              <a:rPr lang="zh-TW" altLang="en-US" sz="2400" dirty="0"/>
              <a:t>條肌肉之間的互相合作，可幫助人體對抗地心引力，以及控制每個動作。</a:t>
            </a:r>
          </a:p>
          <a:p>
            <a:pPr lvl="1"/>
            <a:r>
              <a:rPr lang="zh-TW" altLang="en-US" sz="2400" dirty="0"/>
              <a:t>從眨眼到微笑，或諸如攀岩之類的劇烈運動，都需要肌肉的收縮及放鬆才得以達成。</a:t>
            </a:r>
          </a:p>
          <a:p>
            <a:pPr lvl="1">
              <a:buClr>
                <a:srgbClr val="455F51">
                  <a:lumMod val="40000"/>
                  <a:lumOff val="60000"/>
                </a:srgbClr>
              </a:buClr>
            </a:pPr>
            <a:r>
              <a:rPr lang="zh-TW" altLang="en-US" sz="2400" dirty="0"/>
              <a:t>每一塊肌肉是由許多細微的肌纖維所集結而成，並經由肌腱與骨骼相連，緊密結合的肌腱纖維有橡皮筋的功用</a:t>
            </a:r>
            <a:r>
              <a:rPr lang="zh-TW" altLang="en-US" sz="2400" dirty="0" smtClean="0"/>
              <a:t>。</a:t>
            </a:r>
            <a:endParaRPr lang="en-US" altLang="zh-TW" sz="2400" dirty="0" smtClean="0"/>
          </a:p>
          <a:p>
            <a:pPr lvl="1">
              <a:buClr>
                <a:srgbClr val="455F51">
                  <a:lumMod val="40000"/>
                  <a:lumOff val="60000"/>
                </a:srgbClr>
              </a:buClr>
            </a:pPr>
            <a:r>
              <a:rPr lang="zh-TW" altLang="en-US" sz="2400" dirty="0" smtClean="0">
                <a:solidFill>
                  <a:prstClr val="white"/>
                </a:solidFill>
              </a:rPr>
              <a:t>雖然</a:t>
            </a:r>
            <a:r>
              <a:rPr lang="zh-TW" altLang="en-US" sz="2400" dirty="0">
                <a:solidFill>
                  <a:prstClr val="white"/>
                </a:solidFill>
              </a:rPr>
              <a:t>我們可以決定什麼時候以及如何牽動骨骼肌來做出想要的動作，但很多時候，肌肉的活動是我們無法察覺的。</a:t>
            </a:r>
          </a:p>
          <a:p>
            <a:pPr lvl="2">
              <a:buClr>
                <a:srgbClr val="455F51">
                  <a:lumMod val="40000"/>
                  <a:lumOff val="60000"/>
                </a:srgbClr>
              </a:buClr>
            </a:pPr>
            <a:r>
              <a:rPr lang="zh-TW" altLang="en-US" sz="2400" dirty="0">
                <a:solidFill>
                  <a:prstClr val="white"/>
                </a:solidFill>
              </a:rPr>
              <a:t>例如，人體常常透過細微調整姿勢來保持平衡，這種姿勢的改變也許你自己並沒有發現，但這種動態的平衡其實一直在發生著。</a:t>
            </a:r>
          </a:p>
          <a:p>
            <a:pPr lvl="1">
              <a:buClr>
                <a:srgbClr val="455F51">
                  <a:lumMod val="40000"/>
                  <a:lumOff val="60000"/>
                </a:srgbClr>
              </a:buClr>
            </a:pPr>
            <a:r>
              <a:rPr lang="zh-TW" altLang="en-US" sz="2400" dirty="0">
                <a:solidFill>
                  <a:prstClr val="white"/>
                </a:solidFill>
              </a:rPr>
              <a:t>除此之外，也有些肌肉是我們無法隨意控制的，</a:t>
            </a:r>
          </a:p>
          <a:p>
            <a:pPr lvl="2">
              <a:buClr>
                <a:srgbClr val="455F51">
                  <a:lumMod val="40000"/>
                  <a:lumOff val="60000"/>
                </a:srgbClr>
              </a:buClr>
            </a:pPr>
            <a:r>
              <a:rPr lang="zh-TW" altLang="en-US" sz="2400" dirty="0">
                <a:solidFill>
                  <a:prstClr val="white"/>
                </a:solidFill>
              </a:rPr>
              <a:t>例如消化系統中就有許多非隨意肌負責碾碎食物（平滑肌）；非隨意肌還幫助我們的心臟持續跳動（心肌）。</a:t>
            </a:r>
            <a:endParaRPr lang="zh-TW" altLang="en-US" sz="2400" dirty="0"/>
          </a:p>
          <a:p>
            <a:pPr lvl="1"/>
            <a:endParaRPr lang="en-US" altLang="zh-TW" sz="2400" dirty="0"/>
          </a:p>
        </p:txBody>
      </p:sp>
    </p:spTree>
    <p:extLst>
      <p:ext uri="{BB962C8B-B14F-4D97-AF65-F5344CB8AC3E}">
        <p14:creationId xmlns:p14="http://schemas.microsoft.com/office/powerpoint/2010/main" val="1214664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圖片 1" descr="0126"/>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r="50194"/>
          <a:stretch/>
        </p:blipFill>
        <p:spPr>
          <a:xfrm>
            <a:off x="3133090" y="104502"/>
            <a:ext cx="6407023" cy="6657703"/>
          </a:xfrm>
          <a:prstGeom prst="rect">
            <a:avLst/>
          </a:prstGeom>
          <a:noFill/>
          <a:ln>
            <a:noFill/>
          </a:ln>
        </p:spPr>
      </p:pic>
    </p:spTree>
    <p:extLst>
      <p:ext uri="{BB962C8B-B14F-4D97-AF65-F5344CB8AC3E}">
        <p14:creationId xmlns:p14="http://schemas.microsoft.com/office/powerpoint/2010/main" val="9725351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4098" name="Rectangle 2"/>
          <p:cNvSpPr>
            <a:spLocks noGrp="1" noChangeArrowheads="1"/>
          </p:cNvSpPr>
          <p:nvPr>
            <p:ph type="title"/>
          </p:nvPr>
        </p:nvSpPr>
        <p:spPr>
          <a:xfrm>
            <a:off x="874220" y="86958"/>
            <a:ext cx="9404723" cy="836151"/>
          </a:xfrm>
          <a:solidFill>
            <a:schemeClr val="accent6">
              <a:lumMod val="40000"/>
              <a:lumOff val="60000"/>
            </a:schemeClr>
          </a:solidFill>
        </p:spPr>
        <p:txBody>
          <a:bodyPr/>
          <a:lstStyle/>
          <a:p>
            <a:pPr algn="ctr"/>
            <a:r>
              <a:rPr lang="en-US" altLang="zh-TW" dirty="0" smtClean="0">
                <a:solidFill>
                  <a:srgbClr val="FF0000"/>
                </a:solidFill>
              </a:rPr>
              <a:t>2  </a:t>
            </a:r>
            <a:r>
              <a:rPr lang="zh-TW" altLang="en-US" dirty="0">
                <a:solidFill>
                  <a:srgbClr val="FF0000"/>
                </a:solidFill>
              </a:rPr>
              <a:t>心 肌 </a:t>
            </a:r>
            <a:r>
              <a:rPr lang="en-US" altLang="zh-TW" sz="3200" dirty="0">
                <a:solidFill>
                  <a:srgbClr val="FF0000"/>
                </a:solidFill>
              </a:rPr>
              <a:t>(Cardiac Muscle)</a:t>
            </a:r>
          </a:p>
        </p:txBody>
      </p:sp>
      <p:sp>
        <p:nvSpPr>
          <p:cNvPr id="2564099" name="Rectangle 3"/>
          <p:cNvSpPr>
            <a:spLocks noGrp="1" noChangeArrowheads="1"/>
          </p:cNvSpPr>
          <p:nvPr>
            <p:ph type="body" idx="1"/>
          </p:nvPr>
        </p:nvSpPr>
        <p:spPr>
          <a:xfrm>
            <a:off x="0" y="1182061"/>
            <a:ext cx="12192000" cy="4195481"/>
          </a:xfrm>
        </p:spPr>
        <p:txBody>
          <a:bodyPr>
            <a:normAutofit/>
          </a:bodyPr>
          <a:lstStyle/>
          <a:p>
            <a:pPr lvl="1"/>
            <a:r>
              <a:rPr lang="zh-TW" altLang="en-US" sz="2400" dirty="0"/>
              <a:t>心肌是由心肌細胞構成的一種肌肉組織，是心臟舒縮活動的功能基礎。</a:t>
            </a:r>
          </a:p>
          <a:p>
            <a:pPr lvl="1"/>
            <a:r>
              <a:rPr lang="zh-TW" altLang="en-US" sz="2400" dirty="0"/>
              <a:t>心肌細胞與骨骼肌的結構基本相似，也有橫紋，但在結構上仍有一些不同之處。</a:t>
            </a:r>
          </a:p>
        </p:txBody>
      </p:sp>
    </p:spTree>
    <p:extLst>
      <p:ext uri="{BB962C8B-B14F-4D97-AF65-F5344CB8AC3E}">
        <p14:creationId xmlns:p14="http://schemas.microsoft.com/office/powerpoint/2010/main" val="39318408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7170" name="Rectangle 2"/>
          <p:cNvSpPr>
            <a:spLocks noGrp="1" noChangeArrowheads="1"/>
          </p:cNvSpPr>
          <p:nvPr>
            <p:ph type="title"/>
          </p:nvPr>
        </p:nvSpPr>
        <p:spPr>
          <a:xfrm>
            <a:off x="968329" y="86957"/>
            <a:ext cx="9404723" cy="775192"/>
          </a:xfrm>
          <a:solidFill>
            <a:schemeClr val="accent6">
              <a:lumMod val="20000"/>
              <a:lumOff val="80000"/>
            </a:schemeClr>
          </a:solidFill>
        </p:spPr>
        <p:txBody>
          <a:bodyPr/>
          <a:lstStyle/>
          <a:p>
            <a:pPr algn="ctr"/>
            <a:r>
              <a:rPr lang="en-US" altLang="zh-TW" dirty="0">
                <a:solidFill>
                  <a:srgbClr val="FF0000"/>
                </a:solidFill>
              </a:rPr>
              <a:t>◎</a:t>
            </a:r>
            <a:r>
              <a:rPr lang="zh-TW" altLang="en-US" dirty="0">
                <a:solidFill>
                  <a:srgbClr val="FF0000"/>
                </a:solidFill>
              </a:rPr>
              <a:t>心肌的構造</a:t>
            </a:r>
          </a:p>
        </p:txBody>
      </p:sp>
      <p:sp>
        <p:nvSpPr>
          <p:cNvPr id="2567171" name="Rectangle 3"/>
          <p:cNvSpPr>
            <a:spLocks noGrp="1" noChangeArrowheads="1"/>
          </p:cNvSpPr>
          <p:nvPr>
            <p:ph type="body" idx="1"/>
          </p:nvPr>
        </p:nvSpPr>
        <p:spPr>
          <a:xfrm>
            <a:off x="0" y="1155935"/>
            <a:ext cx="12192000" cy="4195481"/>
          </a:xfrm>
        </p:spPr>
        <p:txBody>
          <a:bodyPr>
            <a:normAutofit/>
          </a:bodyPr>
          <a:lstStyle/>
          <a:p>
            <a:pPr lvl="1"/>
            <a:r>
              <a:rPr lang="zh-TW" altLang="en-US" sz="2400" dirty="0"/>
              <a:t>心肌細胞為短柱狀，一般只有一個細胞核，而骨骼肌纖維則是多核細胞。</a:t>
            </a:r>
          </a:p>
          <a:p>
            <a:pPr lvl="1"/>
            <a:r>
              <a:rPr lang="zh-TW" altLang="en-US" sz="2400" dirty="0"/>
              <a:t>心肌細胞之間有</a:t>
            </a:r>
            <a:r>
              <a:rPr lang="zh-TW" altLang="en-US" sz="2400" b="1" dirty="0">
                <a:solidFill>
                  <a:srgbClr val="FFC000"/>
                </a:solidFill>
              </a:rPr>
              <a:t>肌間盤</a:t>
            </a:r>
            <a:r>
              <a:rPr lang="en-US" altLang="zh-TW" sz="2400" dirty="0">
                <a:solidFill>
                  <a:srgbClr val="FFC000"/>
                </a:solidFill>
              </a:rPr>
              <a:t>(intercalated disk) </a:t>
            </a:r>
            <a:r>
              <a:rPr lang="zh-TW" altLang="en-US" sz="2400" dirty="0"/>
              <a:t>結構，該處細胞膜凹凸相嵌，並以</a:t>
            </a:r>
            <a:r>
              <a:rPr lang="zh-TW" altLang="en-US" sz="2400" b="1" dirty="0">
                <a:solidFill>
                  <a:srgbClr val="FFC000"/>
                </a:solidFill>
              </a:rPr>
              <a:t>間隙接合</a:t>
            </a:r>
            <a:r>
              <a:rPr lang="en-US" altLang="zh-TW" sz="2400" dirty="0">
                <a:solidFill>
                  <a:srgbClr val="FFC000"/>
                </a:solidFill>
              </a:rPr>
              <a:t>(gap junction) </a:t>
            </a:r>
            <a:r>
              <a:rPr lang="zh-TW" altLang="en-US" sz="2400" dirty="0"/>
              <a:t>彼此緊密</a:t>
            </a:r>
            <a:r>
              <a:rPr lang="zh-TW" altLang="en-US" sz="2400" dirty="0" smtClean="0"/>
              <a:t>相接。</a:t>
            </a:r>
            <a:endParaRPr lang="zh-TW" altLang="en-US" sz="2400" dirty="0"/>
          </a:p>
          <a:p>
            <a:pPr lvl="1"/>
            <a:r>
              <a:rPr lang="zh-TW" altLang="en-US" sz="2400" dirty="0"/>
              <a:t>肌間盤有利於心肌細胞間的興奮傳遞，</a:t>
            </a:r>
          </a:p>
          <a:p>
            <a:pPr lvl="2"/>
            <a:r>
              <a:rPr lang="zh-TW" altLang="en-US" sz="2400" dirty="0"/>
              <a:t>一方面是由於該處結構對電流的阻抗較低，興奮波易於通過；</a:t>
            </a:r>
          </a:p>
          <a:p>
            <a:pPr lvl="2"/>
            <a:r>
              <a:rPr lang="zh-TW" altLang="en-US" sz="2400" dirty="0"/>
              <a:t>另一方面則因該處的間隙接合可允許鈣離子等離子通透輸運。</a:t>
            </a:r>
          </a:p>
        </p:txBody>
      </p:sp>
    </p:spTree>
    <p:extLst>
      <p:ext uri="{BB962C8B-B14F-4D97-AF65-F5344CB8AC3E}">
        <p14:creationId xmlns:p14="http://schemas.microsoft.com/office/powerpoint/2010/main" val="17869562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6147" name="Rectangle 3"/>
          <p:cNvSpPr>
            <a:spLocks noGrp="1" noChangeArrowheads="1"/>
          </p:cNvSpPr>
          <p:nvPr>
            <p:ph type="body" idx="1"/>
          </p:nvPr>
        </p:nvSpPr>
        <p:spPr>
          <a:xfrm>
            <a:off x="0" y="1149531"/>
            <a:ext cx="12192000" cy="5708469"/>
          </a:xfrm>
        </p:spPr>
        <p:txBody>
          <a:bodyPr>
            <a:normAutofit/>
          </a:bodyPr>
          <a:lstStyle/>
          <a:p>
            <a:pPr lvl="1"/>
            <a:r>
              <a:rPr lang="zh-TW" altLang="en-US" sz="2400" dirty="0"/>
              <a:t>因此，正常的心房肌或心室肌細胞雖然彼此分開，但可幾乎同時興奮而作同步收縮，大大提高了心肌收縮的效能。</a:t>
            </a:r>
          </a:p>
          <a:p>
            <a:pPr lvl="1"/>
            <a:r>
              <a:rPr lang="zh-TW" altLang="en-US" sz="2400" dirty="0"/>
              <a:t>心肌細胞的細胞核多位於細胞中央，形狀似橢圓或長方形，其長軸與肌原纖維的方向一致。</a:t>
            </a:r>
          </a:p>
          <a:p>
            <a:pPr lvl="1"/>
            <a:r>
              <a:rPr lang="zh-TW" altLang="en-US" sz="2400" dirty="0"/>
              <a:t>肌原纖維繞核而行，核的兩端富有肌漿，其中含有豐富的肝醣顆粒和粒線體，以適應心肌持續性節律收縮活動的需要。</a:t>
            </a:r>
          </a:p>
          <a:p>
            <a:pPr lvl="1"/>
            <a:r>
              <a:rPr lang="zh-TW" altLang="en-US" sz="2400" dirty="0"/>
              <a:t>從橫斷面來看，心肌細胞的直徑比骨骼肌小，前者約為</a:t>
            </a:r>
            <a:r>
              <a:rPr lang="en-US" altLang="zh-TW" sz="2400" dirty="0"/>
              <a:t>15 mm</a:t>
            </a:r>
            <a:r>
              <a:rPr lang="zh-TW" altLang="en-US" sz="2400" dirty="0"/>
              <a:t>，而後者則為</a:t>
            </a:r>
            <a:r>
              <a:rPr lang="en-US" altLang="zh-TW" sz="2400" dirty="0"/>
              <a:t>100 mm </a:t>
            </a:r>
            <a:r>
              <a:rPr lang="zh-TW" altLang="en-US" sz="2400" dirty="0"/>
              <a:t>左右；</a:t>
            </a:r>
          </a:p>
          <a:p>
            <a:pPr lvl="1"/>
            <a:r>
              <a:rPr lang="zh-TW" altLang="en-US" sz="2400" dirty="0"/>
              <a:t>從縱斷面來看，心肌細胞的肌節長度也比骨骼肌的肌節為短。</a:t>
            </a:r>
          </a:p>
        </p:txBody>
      </p:sp>
    </p:spTree>
    <p:extLst>
      <p:ext uri="{BB962C8B-B14F-4D97-AF65-F5344CB8AC3E}">
        <p14:creationId xmlns:p14="http://schemas.microsoft.com/office/powerpoint/2010/main" val="27409287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8196" name="Picture 4" descr="F09-19"/>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286" t="6816" r="1429" b="17538"/>
          <a:stretch/>
        </p:blipFill>
        <p:spPr>
          <a:xfrm>
            <a:off x="200296" y="1323704"/>
            <a:ext cx="11930744" cy="53818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4" descr="F09-19"/>
          <p:cNvPicPr>
            <a:picLocks noChangeAspect="1" noChangeArrowheads="1"/>
          </p:cNvPicPr>
          <p:nvPr/>
        </p:nvPicPr>
        <p:blipFill rotWithShape="1">
          <a:blip r:embed="rId2">
            <a:extLst>
              <a:ext uri="{28A0092B-C50C-407E-A947-70E740481C1C}">
                <a14:useLocalDpi xmlns:a14="http://schemas.microsoft.com/office/drawing/2010/main" val="0"/>
              </a:ext>
            </a:extLst>
          </a:blip>
          <a:srcRect l="19095" t="87179" r="5667" b="6817"/>
          <a:stretch/>
        </p:blipFill>
        <p:spPr>
          <a:xfrm>
            <a:off x="2211976" y="557348"/>
            <a:ext cx="7907383" cy="42671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137362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42" name="Rectangle 2"/>
          <p:cNvSpPr>
            <a:spLocks noGrp="1" noChangeArrowheads="1"/>
          </p:cNvSpPr>
          <p:nvPr>
            <p:ph type="title"/>
          </p:nvPr>
        </p:nvSpPr>
        <p:spPr>
          <a:xfrm>
            <a:off x="959620" y="95667"/>
            <a:ext cx="9404723" cy="792608"/>
          </a:xfrm>
          <a:solidFill>
            <a:schemeClr val="accent6">
              <a:lumMod val="20000"/>
              <a:lumOff val="80000"/>
            </a:schemeClr>
          </a:solidFill>
        </p:spPr>
        <p:txBody>
          <a:bodyPr/>
          <a:lstStyle/>
          <a:p>
            <a:pPr algn="ctr"/>
            <a:r>
              <a:rPr lang="zh-TW" altLang="en-US" dirty="0" smtClean="0">
                <a:solidFill>
                  <a:srgbClr val="FF0000"/>
                </a:solidFill>
              </a:rPr>
              <a:t>心肌</a:t>
            </a:r>
            <a:r>
              <a:rPr lang="zh-TW" altLang="en-US" dirty="0">
                <a:solidFill>
                  <a:srgbClr val="FF0000"/>
                </a:solidFill>
              </a:rPr>
              <a:t>收縮的生理學</a:t>
            </a:r>
          </a:p>
        </p:txBody>
      </p:sp>
      <p:sp>
        <p:nvSpPr>
          <p:cNvPr id="2570243" name="Rectangle 3"/>
          <p:cNvSpPr>
            <a:spLocks noGrp="1" noChangeArrowheads="1"/>
          </p:cNvSpPr>
          <p:nvPr>
            <p:ph type="body" idx="1"/>
          </p:nvPr>
        </p:nvSpPr>
        <p:spPr>
          <a:xfrm>
            <a:off x="0" y="1190770"/>
            <a:ext cx="12192000" cy="3093847"/>
          </a:xfrm>
        </p:spPr>
        <p:txBody>
          <a:bodyPr>
            <a:normAutofit/>
          </a:bodyPr>
          <a:lstStyle/>
          <a:p>
            <a:pPr marL="0" indent="0">
              <a:buNone/>
            </a:pPr>
            <a:r>
              <a:rPr lang="zh-TW" altLang="en-US" sz="2800" dirty="0">
                <a:solidFill>
                  <a:srgbClr val="FFC000"/>
                </a:solidFill>
              </a:rPr>
              <a:t>一、心肌的興奮－收縮偶聯</a:t>
            </a:r>
          </a:p>
          <a:p>
            <a:pPr lvl="1"/>
            <a:r>
              <a:rPr lang="zh-TW" altLang="en-US" sz="2400" dirty="0"/>
              <a:t>心肌的調節蛋白主要由細肌絲上的</a:t>
            </a:r>
            <a:r>
              <a:rPr lang="zh-TW" altLang="en-US" sz="2400" b="1" dirty="0">
                <a:solidFill>
                  <a:srgbClr val="FFC000"/>
                </a:solidFill>
              </a:rPr>
              <a:t>旋轉肌球素</a:t>
            </a:r>
            <a:r>
              <a:rPr lang="en-US" altLang="zh-TW" sz="2400" dirty="0">
                <a:solidFill>
                  <a:srgbClr val="FFC000"/>
                </a:solidFill>
              </a:rPr>
              <a:t>(tropomyosin) </a:t>
            </a:r>
            <a:r>
              <a:rPr lang="zh-TW" altLang="en-US" sz="2400" dirty="0"/>
              <a:t>和</a:t>
            </a:r>
            <a:r>
              <a:rPr lang="zh-TW" altLang="en-US" sz="2400" b="1" dirty="0">
                <a:solidFill>
                  <a:srgbClr val="FFC000"/>
                </a:solidFill>
              </a:rPr>
              <a:t>旋轉素</a:t>
            </a:r>
            <a:r>
              <a:rPr lang="en-US" altLang="zh-TW" sz="2400" dirty="0">
                <a:solidFill>
                  <a:srgbClr val="FFC000"/>
                </a:solidFill>
              </a:rPr>
              <a:t>(troponin) </a:t>
            </a:r>
            <a:r>
              <a:rPr lang="zh-TW" altLang="en-US" sz="2400" dirty="0"/>
              <a:t>組成。</a:t>
            </a:r>
          </a:p>
          <a:p>
            <a:pPr lvl="1"/>
            <a:r>
              <a:rPr lang="zh-TW" altLang="en-US" sz="2400" dirty="0"/>
              <a:t>旋轉肌球素呈桿狀，含有兩條多胜肽鏈，頭尾串聯並形成螺旋狀細長纖維嵌在肌動蛋白雙螺旋的溝槽內。</a:t>
            </a:r>
          </a:p>
          <a:p>
            <a:pPr lvl="1"/>
            <a:r>
              <a:rPr lang="zh-TW" altLang="en-US" sz="2400" dirty="0"/>
              <a:t>調節蛋白本身沒有收縮作用，主要透過旋轉素與 </a:t>
            </a:r>
            <a:r>
              <a:rPr lang="en-US" altLang="zh-TW" sz="2400" dirty="0"/>
              <a:t>Ca</a:t>
            </a:r>
            <a:r>
              <a:rPr lang="en-US" altLang="zh-TW" sz="2400" baseline="30000" dirty="0"/>
              <a:t>2+</a:t>
            </a:r>
            <a:r>
              <a:rPr lang="en-US" altLang="zh-TW" sz="2400" dirty="0"/>
              <a:t> </a:t>
            </a:r>
            <a:r>
              <a:rPr lang="zh-TW" altLang="en-US" sz="2400" dirty="0"/>
              <a:t>的可逆性結合改變旋轉肌球素的位置，從而調節粗、細肌絲的結合與分離。</a:t>
            </a:r>
          </a:p>
        </p:txBody>
      </p:sp>
    </p:spTree>
    <p:extLst>
      <p:ext uri="{BB962C8B-B14F-4D97-AF65-F5344CB8AC3E}">
        <p14:creationId xmlns:p14="http://schemas.microsoft.com/office/powerpoint/2010/main" val="24013974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1267" name="Rectangle 3"/>
          <p:cNvSpPr>
            <a:spLocks noGrp="1" noChangeArrowheads="1"/>
          </p:cNvSpPr>
          <p:nvPr>
            <p:ph type="body" idx="1"/>
          </p:nvPr>
        </p:nvSpPr>
        <p:spPr>
          <a:xfrm>
            <a:off x="0" y="1166950"/>
            <a:ext cx="12192000" cy="3535680"/>
          </a:xfrm>
        </p:spPr>
        <p:txBody>
          <a:bodyPr>
            <a:normAutofit/>
          </a:bodyPr>
          <a:lstStyle/>
          <a:p>
            <a:pPr lvl="1"/>
            <a:r>
              <a:rPr lang="zh-TW" altLang="en-US" sz="2400" dirty="0"/>
              <a:t>當心肌細胞興奮時，細胞膜電位的變化可以啟動細胞膜上的 </a:t>
            </a:r>
            <a:r>
              <a:rPr lang="en-US" altLang="zh-TW" sz="2400" b="1" dirty="0">
                <a:solidFill>
                  <a:srgbClr val="FFC000"/>
                </a:solidFill>
              </a:rPr>
              <a:t>L</a:t>
            </a:r>
            <a:r>
              <a:rPr lang="zh-TW" altLang="en-US" sz="2400" b="1" dirty="0">
                <a:solidFill>
                  <a:srgbClr val="FFC000"/>
                </a:solidFill>
              </a:rPr>
              <a:t>型</a:t>
            </a:r>
            <a:r>
              <a:rPr lang="en-US" altLang="zh-TW" sz="2400" b="1" dirty="0">
                <a:solidFill>
                  <a:srgbClr val="FFC000"/>
                </a:solidFill>
              </a:rPr>
              <a:t>Ca</a:t>
            </a:r>
            <a:r>
              <a:rPr lang="en-US" altLang="zh-TW" sz="2400" b="1" baseline="30000" dirty="0">
                <a:solidFill>
                  <a:srgbClr val="FFC000"/>
                </a:solidFill>
              </a:rPr>
              <a:t>2+ </a:t>
            </a:r>
            <a:r>
              <a:rPr lang="zh-TW" altLang="en-US" sz="2400" b="1" dirty="0">
                <a:solidFill>
                  <a:srgbClr val="FFC000"/>
                </a:solidFill>
              </a:rPr>
              <a:t>通道</a:t>
            </a:r>
            <a:r>
              <a:rPr lang="en-US" altLang="zh-TW" sz="2400" dirty="0">
                <a:solidFill>
                  <a:srgbClr val="FFC000"/>
                </a:solidFill>
              </a:rPr>
              <a:t>(L type calcium channel</a:t>
            </a:r>
            <a:r>
              <a:rPr lang="en-US" altLang="zh-TW" sz="2400" dirty="0"/>
              <a:t>) </a:t>
            </a:r>
            <a:r>
              <a:rPr lang="zh-TW" altLang="en-US" sz="2400" dirty="0"/>
              <a:t>開放， </a:t>
            </a:r>
          </a:p>
          <a:p>
            <a:pPr lvl="1"/>
            <a:r>
              <a:rPr lang="zh-TW" altLang="en-US" sz="2400" dirty="0"/>
              <a:t>細胞外 </a:t>
            </a:r>
            <a:r>
              <a:rPr lang="en-US" altLang="zh-TW" sz="2400" dirty="0"/>
              <a:t>Ca</a:t>
            </a:r>
            <a:r>
              <a:rPr lang="en-US" altLang="zh-TW" sz="2400" baseline="30000" dirty="0"/>
              <a:t>2+ </a:t>
            </a:r>
            <a:r>
              <a:rPr lang="zh-TW" altLang="en-US" sz="2400" dirty="0"/>
              <a:t>順濃度梯度進入細胞，進一步啟動肌漿網內儲存的 </a:t>
            </a:r>
            <a:r>
              <a:rPr lang="en-US" altLang="zh-TW" sz="2400" dirty="0"/>
              <a:t>Ca</a:t>
            </a:r>
            <a:r>
              <a:rPr lang="en-US" altLang="zh-TW" sz="2400" baseline="30000" dirty="0"/>
              <a:t>2+ </a:t>
            </a:r>
            <a:r>
              <a:rPr lang="zh-TW" altLang="en-US" sz="2400" dirty="0"/>
              <a:t>釋放，使細胞質內 </a:t>
            </a:r>
            <a:r>
              <a:rPr lang="en-US" altLang="zh-TW" sz="2400" dirty="0"/>
              <a:t>Ca</a:t>
            </a:r>
            <a:r>
              <a:rPr lang="en-US" altLang="zh-TW" sz="2400" baseline="30000" dirty="0"/>
              <a:t>2+ </a:t>
            </a:r>
            <a:r>
              <a:rPr lang="zh-TW" altLang="en-US" sz="2400" dirty="0"/>
              <a:t>濃度迅速升高。</a:t>
            </a:r>
          </a:p>
          <a:p>
            <a:pPr lvl="1"/>
            <a:r>
              <a:rPr lang="zh-TW" altLang="en-US" sz="2400" dirty="0"/>
              <a:t>細胞質內 </a:t>
            </a:r>
            <a:r>
              <a:rPr lang="en-US" altLang="zh-TW" sz="2400" dirty="0"/>
              <a:t>Ca</a:t>
            </a:r>
            <a:r>
              <a:rPr lang="en-US" altLang="zh-TW" sz="2400" baseline="30000" dirty="0"/>
              <a:t>2+ </a:t>
            </a:r>
            <a:r>
              <a:rPr lang="zh-TW" altLang="en-US" sz="2400" dirty="0"/>
              <a:t>和旋轉素結合，改變旋轉肌球素的位置，從而暴露肌動蛋白上的肌凝蛋白作用點，使肌凝蛋白頭部與肌動蛋白結合形成橫橋。</a:t>
            </a:r>
          </a:p>
          <a:p>
            <a:pPr lvl="1"/>
            <a:r>
              <a:rPr lang="zh-TW" altLang="en-US" sz="2400" dirty="0"/>
              <a:t>細胞質 </a:t>
            </a:r>
            <a:r>
              <a:rPr lang="en-US" altLang="zh-TW" sz="2400" dirty="0"/>
              <a:t>Ca</a:t>
            </a:r>
            <a:r>
              <a:rPr lang="en-US" altLang="zh-TW" sz="2400" baseline="30000" dirty="0"/>
              <a:t>2+ </a:t>
            </a:r>
            <a:r>
              <a:rPr lang="zh-TW" altLang="en-US" sz="2400" dirty="0"/>
              <a:t>濃度的升高可啟動肌凝蛋白的 </a:t>
            </a:r>
            <a:r>
              <a:rPr lang="en-US" altLang="zh-TW" sz="2400" dirty="0"/>
              <a:t>Ca</a:t>
            </a:r>
            <a:r>
              <a:rPr lang="en-US" altLang="zh-TW" sz="2400" baseline="30000" dirty="0"/>
              <a:t>2+</a:t>
            </a:r>
            <a:r>
              <a:rPr lang="en-US" altLang="zh-TW" sz="2400" dirty="0"/>
              <a:t>-Mg</a:t>
            </a:r>
            <a:r>
              <a:rPr lang="en-US" altLang="zh-TW" sz="2400" baseline="30000" dirty="0"/>
              <a:t>2+</a:t>
            </a:r>
            <a:r>
              <a:rPr lang="en-US" altLang="zh-TW" sz="2400" dirty="0"/>
              <a:t> ATP </a:t>
            </a:r>
            <a:r>
              <a:rPr lang="zh-TW" altLang="en-US" sz="2400" dirty="0"/>
              <a:t>酶，水解  </a:t>
            </a:r>
            <a:r>
              <a:rPr lang="en-US" altLang="zh-TW" sz="2400" dirty="0"/>
              <a:t>ATP </a:t>
            </a:r>
            <a:r>
              <a:rPr lang="zh-TW" altLang="en-US" sz="2400" dirty="0"/>
              <a:t>釋放能量，引發心肌收縮，完成由化學能向機械能的轉化，形成一次興奮－收縮偶聯。</a:t>
            </a:r>
          </a:p>
        </p:txBody>
      </p:sp>
    </p:spTree>
    <p:extLst>
      <p:ext uri="{BB962C8B-B14F-4D97-AF65-F5344CB8AC3E}">
        <p14:creationId xmlns:p14="http://schemas.microsoft.com/office/powerpoint/2010/main" val="25594010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2291" name="Rectangle 3"/>
          <p:cNvSpPr>
            <a:spLocks noGrp="1" noChangeArrowheads="1"/>
          </p:cNvSpPr>
          <p:nvPr>
            <p:ph type="body" idx="1"/>
          </p:nvPr>
        </p:nvSpPr>
        <p:spPr>
          <a:xfrm>
            <a:off x="0" y="1138518"/>
            <a:ext cx="12192000" cy="4195481"/>
          </a:xfrm>
        </p:spPr>
        <p:txBody>
          <a:bodyPr>
            <a:normAutofit/>
          </a:bodyPr>
          <a:lstStyle/>
          <a:p>
            <a:pPr lvl="1"/>
            <a:r>
              <a:rPr lang="zh-TW" altLang="en-US" sz="2400"/>
              <a:t>在此過程中，</a:t>
            </a:r>
            <a:r>
              <a:rPr lang="en-US" altLang="zh-TW" sz="2400"/>
              <a:t>Ca</a:t>
            </a:r>
            <a:r>
              <a:rPr lang="en-US" altLang="zh-TW" sz="2400" baseline="30000"/>
              <a:t>2+</a:t>
            </a:r>
            <a:r>
              <a:rPr lang="zh-TW" altLang="en-US" sz="2400"/>
              <a:t>為興奮－收縮偶聯活動中的重要調節物質，</a:t>
            </a:r>
            <a:r>
              <a:rPr lang="en-US" altLang="zh-TW" sz="2400"/>
              <a:t>ATP </a:t>
            </a:r>
            <a:r>
              <a:rPr lang="zh-TW" altLang="en-US" sz="2400"/>
              <a:t>則為粗、細肌絲的滑動提供能量。</a:t>
            </a:r>
          </a:p>
          <a:p>
            <a:pPr lvl="1"/>
            <a:r>
              <a:rPr lang="zh-TW" altLang="en-US" sz="2400"/>
              <a:t>當心肌細胞再極化時，大部分 </a:t>
            </a:r>
            <a:r>
              <a:rPr lang="en-US" altLang="zh-TW" sz="2400"/>
              <a:t>Ca</a:t>
            </a:r>
            <a:r>
              <a:rPr lang="en-US" altLang="zh-TW" sz="2400" baseline="30000"/>
              <a:t>2+ </a:t>
            </a:r>
            <a:r>
              <a:rPr lang="zh-TW" altLang="en-US" sz="2400"/>
              <a:t>由肌漿網 </a:t>
            </a:r>
            <a:r>
              <a:rPr lang="en-US" altLang="zh-TW" sz="2400"/>
              <a:t>Ca</a:t>
            </a:r>
            <a:r>
              <a:rPr lang="en-US" altLang="zh-TW" sz="2400" baseline="30000"/>
              <a:t>2+</a:t>
            </a:r>
            <a:r>
              <a:rPr lang="en-US" altLang="zh-TW" sz="2400"/>
              <a:t>-ATP </a:t>
            </a:r>
            <a:r>
              <a:rPr lang="zh-TW" altLang="en-US" sz="2400"/>
              <a:t>酶（</a:t>
            </a:r>
            <a:r>
              <a:rPr lang="en-US" altLang="zh-TW" sz="2400"/>
              <a:t>Ca</a:t>
            </a:r>
            <a:r>
              <a:rPr lang="en-US" altLang="zh-TW" sz="2400" baseline="30000"/>
              <a:t>2+</a:t>
            </a:r>
            <a:r>
              <a:rPr lang="zh-TW" altLang="en-US" sz="2400"/>
              <a:t>幫浦）攝取並儲存在肌漿網，</a:t>
            </a:r>
          </a:p>
          <a:p>
            <a:pPr lvl="1"/>
            <a:r>
              <a:rPr lang="zh-TW" altLang="en-US" sz="2400"/>
              <a:t>小部分由細胞膜的鈉鈣交換體</a:t>
            </a:r>
            <a:r>
              <a:rPr lang="en-US" altLang="zh-TW" sz="2400"/>
              <a:t>( Na</a:t>
            </a:r>
            <a:r>
              <a:rPr lang="en-US" altLang="zh-TW" sz="2400" baseline="30000"/>
              <a:t>+</a:t>
            </a:r>
            <a:r>
              <a:rPr lang="en-US" altLang="zh-TW" sz="2400"/>
              <a:t>- Ca</a:t>
            </a:r>
            <a:r>
              <a:rPr lang="en-US" altLang="zh-TW" sz="2400" baseline="30000"/>
              <a:t>2+</a:t>
            </a:r>
            <a:r>
              <a:rPr lang="en-US" altLang="zh-TW" sz="2400"/>
              <a:t> exchanger, NCX ) </a:t>
            </a:r>
            <a:r>
              <a:rPr lang="zh-TW" altLang="en-US" sz="2400"/>
              <a:t>和</a:t>
            </a:r>
            <a:r>
              <a:rPr lang="en-US" altLang="zh-TW" sz="2400"/>
              <a:t>Ca</a:t>
            </a:r>
            <a:r>
              <a:rPr lang="en-US" altLang="zh-TW" sz="2400" baseline="30000"/>
              <a:t>2+</a:t>
            </a:r>
            <a:r>
              <a:rPr lang="en-US" altLang="zh-TW" sz="2400"/>
              <a:t>-ATP </a:t>
            </a:r>
            <a:r>
              <a:rPr lang="zh-TW" altLang="en-US" sz="2400"/>
              <a:t>酶運輸至細胞外，</a:t>
            </a:r>
          </a:p>
          <a:p>
            <a:pPr lvl="1"/>
            <a:r>
              <a:rPr lang="zh-TW" altLang="en-US" sz="2400"/>
              <a:t>使細胞質 </a:t>
            </a:r>
            <a:r>
              <a:rPr lang="en-US" altLang="zh-TW" sz="2400"/>
              <a:t>Ca</a:t>
            </a:r>
            <a:r>
              <a:rPr lang="en-US" altLang="zh-TW" sz="2400" baseline="30000"/>
              <a:t>2+ </a:t>
            </a:r>
            <a:r>
              <a:rPr lang="zh-TW" altLang="en-US" sz="2400"/>
              <a:t>濃度迅速降低， </a:t>
            </a:r>
            <a:r>
              <a:rPr lang="en-US" altLang="zh-TW" sz="2400"/>
              <a:t>Ca</a:t>
            </a:r>
            <a:r>
              <a:rPr lang="en-US" altLang="zh-TW" sz="2400" baseline="30000"/>
              <a:t>2+ </a:t>
            </a:r>
            <a:r>
              <a:rPr lang="zh-TW" altLang="en-US" sz="2400"/>
              <a:t>與旋轉素解離，肌動蛋白的作用位點又被掩蓋，橫橋解除，心肌舒張。</a:t>
            </a:r>
          </a:p>
        </p:txBody>
      </p:sp>
    </p:spTree>
    <p:extLst>
      <p:ext uri="{BB962C8B-B14F-4D97-AF65-F5344CB8AC3E}">
        <p14:creationId xmlns:p14="http://schemas.microsoft.com/office/powerpoint/2010/main" val="16029117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3315" name="Rectangle 3"/>
          <p:cNvSpPr>
            <a:spLocks noGrp="1" noChangeArrowheads="1"/>
          </p:cNvSpPr>
          <p:nvPr>
            <p:ph type="body" idx="1"/>
          </p:nvPr>
        </p:nvSpPr>
        <p:spPr>
          <a:xfrm>
            <a:off x="0" y="1155935"/>
            <a:ext cx="12192000" cy="4195481"/>
          </a:xfrm>
        </p:spPr>
        <p:txBody>
          <a:bodyPr>
            <a:normAutofit/>
          </a:bodyPr>
          <a:lstStyle/>
          <a:p>
            <a:pPr marL="0" indent="0">
              <a:buNone/>
            </a:pPr>
            <a:r>
              <a:rPr lang="zh-TW" altLang="en-US" sz="2800" dirty="0">
                <a:solidFill>
                  <a:srgbClr val="FFC000"/>
                </a:solidFill>
              </a:rPr>
              <a:t>二、心肌收縮的特性</a:t>
            </a:r>
          </a:p>
          <a:p>
            <a:pPr lvl="1"/>
            <a:r>
              <a:rPr lang="zh-TW" altLang="en-US" sz="2400" dirty="0"/>
              <a:t>心肌和骨骼肌同屬橫紋肌，含有由粗、細肌絲構成的和細胞長軸平行的肌原纖維，兩者收縮原理相似。</a:t>
            </a:r>
          </a:p>
          <a:p>
            <a:pPr lvl="1"/>
            <a:r>
              <a:rPr lang="zh-TW" altLang="en-US" sz="2400" dirty="0"/>
              <a:t>但心肌細胞的結構和電生理特性並不完全和骨骼肌相同，所以心肌的收縮有其特性。</a:t>
            </a:r>
          </a:p>
        </p:txBody>
      </p:sp>
    </p:spTree>
    <p:extLst>
      <p:ext uri="{BB962C8B-B14F-4D97-AF65-F5344CB8AC3E}">
        <p14:creationId xmlns:p14="http://schemas.microsoft.com/office/powerpoint/2010/main" val="5215671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4339" name="Rectangle 3"/>
          <p:cNvSpPr>
            <a:spLocks noGrp="1" noChangeArrowheads="1"/>
          </p:cNvSpPr>
          <p:nvPr>
            <p:ph type="body" idx="1"/>
          </p:nvPr>
        </p:nvSpPr>
        <p:spPr>
          <a:xfrm>
            <a:off x="0" y="1166948"/>
            <a:ext cx="12192000" cy="5691051"/>
          </a:xfrm>
        </p:spPr>
        <p:txBody>
          <a:bodyPr>
            <a:normAutofit/>
          </a:bodyPr>
          <a:lstStyle/>
          <a:p>
            <a:r>
              <a:rPr lang="en-US" altLang="zh-TW" sz="2800" dirty="0">
                <a:solidFill>
                  <a:srgbClr val="FFC000"/>
                </a:solidFill>
              </a:rPr>
              <a:t>(</a:t>
            </a:r>
            <a:r>
              <a:rPr lang="zh-TW" altLang="en-US" sz="2800" dirty="0">
                <a:solidFill>
                  <a:srgbClr val="FFC000"/>
                </a:solidFill>
              </a:rPr>
              <a:t>一</a:t>
            </a:r>
            <a:r>
              <a:rPr lang="en-US" altLang="zh-TW" sz="2800" dirty="0">
                <a:solidFill>
                  <a:srgbClr val="FFC000"/>
                </a:solidFill>
              </a:rPr>
              <a:t>) </a:t>
            </a:r>
            <a:r>
              <a:rPr lang="zh-TW" altLang="en-US" sz="2800" dirty="0">
                <a:solidFill>
                  <a:srgbClr val="FFC000"/>
                </a:solidFill>
              </a:rPr>
              <a:t>心肌收縮對細胞外 </a:t>
            </a:r>
            <a:r>
              <a:rPr lang="en-US" altLang="zh-TW" sz="2800" dirty="0">
                <a:solidFill>
                  <a:srgbClr val="FFC000"/>
                </a:solidFill>
              </a:rPr>
              <a:t>Ca</a:t>
            </a:r>
            <a:r>
              <a:rPr lang="en-US" altLang="zh-TW" sz="2800" baseline="30000" dirty="0">
                <a:solidFill>
                  <a:srgbClr val="FFC000"/>
                </a:solidFill>
              </a:rPr>
              <a:t>2+</a:t>
            </a:r>
            <a:r>
              <a:rPr lang="en-US" altLang="zh-TW" sz="2800" dirty="0">
                <a:solidFill>
                  <a:srgbClr val="FFC000"/>
                </a:solidFill>
              </a:rPr>
              <a:t> </a:t>
            </a:r>
            <a:r>
              <a:rPr lang="zh-TW" altLang="en-US" sz="2800" dirty="0">
                <a:solidFill>
                  <a:srgbClr val="FFC000"/>
                </a:solidFill>
              </a:rPr>
              <a:t>的依賴性</a:t>
            </a:r>
          </a:p>
          <a:p>
            <a:pPr lvl="1"/>
            <a:r>
              <a:rPr lang="zh-TW" altLang="en-US" sz="2400" dirty="0"/>
              <a:t>在骨骼肌細胞，觸發肌肉收縮的 </a:t>
            </a:r>
            <a:r>
              <a:rPr lang="en-US" altLang="zh-TW" sz="2400" dirty="0"/>
              <a:t>Ca</a:t>
            </a:r>
            <a:r>
              <a:rPr lang="en-US" altLang="zh-TW" sz="2400" baseline="30000" dirty="0"/>
              <a:t>2+ </a:t>
            </a:r>
            <a:r>
              <a:rPr lang="zh-TW" altLang="en-US" sz="2400" dirty="0"/>
              <a:t>來自肌漿網內 </a:t>
            </a:r>
            <a:r>
              <a:rPr lang="en-US" altLang="zh-TW" sz="2400" dirty="0"/>
              <a:t>Ca</a:t>
            </a:r>
            <a:r>
              <a:rPr lang="en-US" altLang="zh-TW" sz="2400" baseline="30000" dirty="0"/>
              <a:t>2+ </a:t>
            </a:r>
            <a:r>
              <a:rPr lang="zh-TW" altLang="en-US" sz="2400" dirty="0"/>
              <a:t>的釋放。</a:t>
            </a:r>
          </a:p>
          <a:p>
            <a:pPr lvl="1"/>
            <a:r>
              <a:rPr lang="zh-TW" altLang="en-US" sz="2400" dirty="0"/>
              <a:t>但心肌細胞的肌漿網不如骨骼肌發達，</a:t>
            </a:r>
            <a:r>
              <a:rPr lang="en-US" altLang="zh-TW" sz="2400" dirty="0"/>
              <a:t>Ca</a:t>
            </a:r>
            <a:r>
              <a:rPr lang="en-US" altLang="zh-TW" sz="2400" baseline="30000" dirty="0"/>
              <a:t>2+ </a:t>
            </a:r>
            <a:r>
              <a:rPr lang="zh-TW" altLang="en-US" sz="2400" dirty="0"/>
              <a:t>儲存量少，其收縮有賴於細胞外 </a:t>
            </a:r>
            <a:r>
              <a:rPr lang="en-US" altLang="zh-TW" sz="2400" dirty="0"/>
              <a:t>Ca</a:t>
            </a:r>
            <a:r>
              <a:rPr lang="en-US" altLang="zh-TW" sz="2400" baseline="30000" dirty="0"/>
              <a:t>2+ </a:t>
            </a:r>
            <a:r>
              <a:rPr lang="zh-TW" altLang="en-US" sz="2400" dirty="0"/>
              <a:t>的內流，如果去除細胞外 </a:t>
            </a:r>
            <a:r>
              <a:rPr lang="en-US" altLang="zh-TW" sz="2400" dirty="0"/>
              <a:t>Ca</a:t>
            </a:r>
            <a:r>
              <a:rPr lang="en-US" altLang="zh-TW" sz="2400" baseline="30000" dirty="0"/>
              <a:t>2+</a:t>
            </a:r>
            <a:r>
              <a:rPr lang="zh-TW" altLang="en-US" sz="2400" dirty="0"/>
              <a:t>，心肌就不能收縮，而停在舒張狀態。</a:t>
            </a:r>
          </a:p>
          <a:p>
            <a:pPr lvl="1"/>
            <a:r>
              <a:rPr lang="zh-TW" altLang="en-US" sz="2400" dirty="0"/>
              <a:t>心肌興奮時，細胞外 </a:t>
            </a:r>
            <a:r>
              <a:rPr lang="en-US" altLang="zh-TW" sz="2400" dirty="0"/>
              <a:t>Ca</a:t>
            </a:r>
            <a:r>
              <a:rPr lang="en-US" altLang="zh-TW" sz="2400" baseline="30000" dirty="0"/>
              <a:t>2+ </a:t>
            </a:r>
            <a:r>
              <a:rPr lang="zh-TW" altLang="en-US" sz="2400" dirty="0"/>
              <a:t>透過肌漿膜和橫小管膜上的</a:t>
            </a:r>
            <a:r>
              <a:rPr lang="en-US" altLang="zh-TW" sz="2400" b="1" dirty="0">
                <a:solidFill>
                  <a:srgbClr val="FFC000"/>
                </a:solidFill>
              </a:rPr>
              <a:t>L </a:t>
            </a:r>
            <a:r>
              <a:rPr lang="zh-TW" altLang="en-US" sz="2400" b="1" dirty="0">
                <a:solidFill>
                  <a:srgbClr val="FFC000"/>
                </a:solidFill>
              </a:rPr>
              <a:t>型 </a:t>
            </a:r>
            <a:r>
              <a:rPr lang="en-US" altLang="zh-TW" sz="2400" b="1" dirty="0">
                <a:solidFill>
                  <a:srgbClr val="FFC000"/>
                </a:solidFill>
              </a:rPr>
              <a:t>Ca</a:t>
            </a:r>
            <a:r>
              <a:rPr lang="en-US" altLang="zh-TW" sz="2400" b="1" baseline="30000" dirty="0">
                <a:solidFill>
                  <a:srgbClr val="FFC000"/>
                </a:solidFill>
              </a:rPr>
              <a:t>2+ </a:t>
            </a:r>
            <a:r>
              <a:rPr lang="zh-TW" altLang="en-US" sz="2400" b="1" dirty="0">
                <a:solidFill>
                  <a:srgbClr val="FFC000"/>
                </a:solidFill>
              </a:rPr>
              <a:t>通道</a:t>
            </a:r>
            <a:r>
              <a:rPr lang="zh-TW" altLang="en-US" sz="2400" dirty="0"/>
              <a:t>流入細胞質，觸發肌漿網終池大量釋放儲存的 </a:t>
            </a:r>
            <a:r>
              <a:rPr lang="en-US" altLang="zh-TW" sz="2400" dirty="0"/>
              <a:t>Ca</a:t>
            </a:r>
            <a:r>
              <a:rPr lang="en-US" altLang="zh-TW" sz="2400" baseline="30000" dirty="0"/>
              <a:t>2+</a:t>
            </a:r>
            <a:r>
              <a:rPr lang="zh-TW" altLang="en-US" sz="2400" dirty="0"/>
              <a:t>，使細胞質內 </a:t>
            </a:r>
            <a:r>
              <a:rPr lang="en-US" altLang="zh-TW" sz="2400" dirty="0"/>
              <a:t>Ca</a:t>
            </a:r>
            <a:r>
              <a:rPr lang="en-US" altLang="zh-TW" sz="2400" baseline="30000" dirty="0"/>
              <a:t>2+ </a:t>
            </a:r>
            <a:r>
              <a:rPr lang="zh-TW" altLang="en-US" sz="2400" dirty="0"/>
              <a:t>濃度升高 </a:t>
            </a:r>
            <a:r>
              <a:rPr lang="en-US" altLang="zh-TW" sz="2400" dirty="0"/>
              <a:t>100 </a:t>
            </a:r>
            <a:r>
              <a:rPr lang="zh-TW" altLang="en-US" sz="2400" dirty="0"/>
              <a:t>倍而引起收縮。</a:t>
            </a:r>
          </a:p>
          <a:p>
            <a:pPr lvl="1"/>
            <a:r>
              <a:rPr lang="zh-TW" altLang="en-US" sz="2400" dirty="0"/>
              <a:t>這種由少量的 </a:t>
            </a:r>
            <a:r>
              <a:rPr lang="en-US" altLang="zh-TW" sz="2400" dirty="0"/>
              <a:t>Ca</a:t>
            </a:r>
            <a:r>
              <a:rPr lang="en-US" altLang="zh-TW" sz="2400" baseline="30000" dirty="0"/>
              <a:t>2+ </a:t>
            </a:r>
            <a:r>
              <a:rPr lang="zh-TW" altLang="en-US" sz="2400" dirty="0"/>
              <a:t>引起細胞內肌漿網釋放大量 </a:t>
            </a:r>
            <a:r>
              <a:rPr lang="en-US" altLang="zh-TW" sz="2400" dirty="0"/>
              <a:t>Ca</a:t>
            </a:r>
            <a:r>
              <a:rPr lang="en-US" altLang="zh-TW" sz="2400" baseline="30000" dirty="0"/>
              <a:t>2+ </a:t>
            </a:r>
            <a:r>
              <a:rPr lang="zh-TW" altLang="en-US" sz="2400" dirty="0"/>
              <a:t>的機制，稱為</a:t>
            </a:r>
            <a:r>
              <a:rPr lang="zh-TW" altLang="en-US" sz="2400" b="1" dirty="0">
                <a:solidFill>
                  <a:srgbClr val="FFC000"/>
                </a:solidFill>
              </a:rPr>
              <a:t>鈣誘導鈣釋放</a:t>
            </a:r>
            <a:r>
              <a:rPr lang="en-US" altLang="zh-TW" sz="2400" dirty="0">
                <a:solidFill>
                  <a:srgbClr val="FFC000"/>
                </a:solidFill>
              </a:rPr>
              <a:t>(calcium-induced calcium release, CICR)</a:t>
            </a:r>
            <a:r>
              <a:rPr lang="en-US" altLang="zh-TW" sz="2400" dirty="0"/>
              <a:t> </a:t>
            </a:r>
            <a:r>
              <a:rPr lang="zh-TW" altLang="en-US" sz="2400" dirty="0"/>
              <a:t>機制。</a:t>
            </a:r>
          </a:p>
        </p:txBody>
      </p:sp>
    </p:spTree>
    <p:extLst>
      <p:ext uri="{BB962C8B-B14F-4D97-AF65-F5344CB8AC3E}">
        <p14:creationId xmlns:p14="http://schemas.microsoft.com/office/powerpoint/2010/main" val="16058366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579" name="Rectangle 3"/>
          <p:cNvSpPr>
            <a:spLocks noGrp="1" noChangeArrowheads="1"/>
          </p:cNvSpPr>
          <p:nvPr>
            <p:ph type="body" idx="1"/>
          </p:nvPr>
        </p:nvSpPr>
        <p:spPr>
          <a:xfrm>
            <a:off x="0" y="1143273"/>
            <a:ext cx="12192000" cy="6067425"/>
          </a:xfrm>
        </p:spPr>
        <p:txBody>
          <a:bodyPr>
            <a:normAutofit/>
          </a:bodyPr>
          <a:lstStyle/>
          <a:p>
            <a:pPr lvl="1"/>
            <a:r>
              <a:rPr lang="zh-TW" altLang="en-US" sz="2400" dirty="0"/>
              <a:t>根據肌肉的功能特性，可將肌肉</a:t>
            </a:r>
            <a:r>
              <a:rPr lang="zh-TW" altLang="en-US" sz="2400" dirty="0" smtClean="0"/>
              <a:t>分為：</a:t>
            </a:r>
            <a:endParaRPr lang="zh-TW" altLang="en-US" sz="2400" dirty="0"/>
          </a:p>
          <a:p>
            <a:pPr lvl="2"/>
            <a:r>
              <a:rPr lang="en-US" altLang="zh-TW" sz="2400" b="1" dirty="0">
                <a:solidFill>
                  <a:srgbClr val="FFC000"/>
                </a:solidFill>
              </a:rPr>
              <a:t>1. </a:t>
            </a:r>
            <a:r>
              <a:rPr lang="zh-TW" altLang="en-US" sz="2400" b="1" dirty="0">
                <a:solidFill>
                  <a:srgbClr val="FFC000"/>
                </a:solidFill>
              </a:rPr>
              <a:t>骨骼肌</a:t>
            </a:r>
            <a:r>
              <a:rPr lang="en-US" altLang="zh-TW" sz="2400" dirty="0"/>
              <a:t>(skeletal muscle)</a:t>
            </a:r>
            <a:r>
              <a:rPr lang="zh-TW" altLang="en-US" sz="2400" dirty="0"/>
              <a:t>：產生隨意運動。</a:t>
            </a:r>
          </a:p>
          <a:p>
            <a:pPr lvl="2"/>
            <a:r>
              <a:rPr lang="en-US" altLang="zh-TW" sz="2400" b="1" dirty="0">
                <a:solidFill>
                  <a:srgbClr val="FFC000"/>
                </a:solidFill>
              </a:rPr>
              <a:t>2. </a:t>
            </a:r>
            <a:r>
              <a:rPr lang="zh-TW" altLang="en-US" sz="2400" b="1" dirty="0">
                <a:solidFill>
                  <a:srgbClr val="FFC000"/>
                </a:solidFill>
              </a:rPr>
              <a:t>平滑肌</a:t>
            </a:r>
            <a:r>
              <a:rPr lang="en-US" altLang="zh-TW" sz="2400" dirty="0"/>
              <a:t>(smooth muscle)</a:t>
            </a:r>
            <a:r>
              <a:rPr lang="zh-TW" altLang="en-US" sz="2400" dirty="0"/>
              <a:t>：調控內臟器官的功能。</a:t>
            </a:r>
          </a:p>
          <a:p>
            <a:pPr lvl="2"/>
            <a:r>
              <a:rPr lang="en-US" altLang="zh-TW" sz="2400" b="1" dirty="0">
                <a:solidFill>
                  <a:srgbClr val="FFC000"/>
                </a:solidFill>
              </a:rPr>
              <a:t>3. </a:t>
            </a:r>
            <a:r>
              <a:rPr lang="zh-TW" altLang="en-US" sz="2400" b="1" dirty="0">
                <a:solidFill>
                  <a:srgbClr val="FFC000"/>
                </a:solidFill>
              </a:rPr>
              <a:t>心肌</a:t>
            </a:r>
            <a:r>
              <a:rPr lang="en-US" altLang="zh-TW" sz="2400" dirty="0"/>
              <a:t>(cardiac muscle)</a:t>
            </a:r>
            <a:r>
              <a:rPr lang="zh-TW" altLang="en-US" sz="2400" dirty="0"/>
              <a:t>：構成心臟壁，可推動血液循環。</a:t>
            </a:r>
          </a:p>
          <a:p>
            <a:pPr lvl="1"/>
            <a:r>
              <a:rPr lang="zh-TW" altLang="en-US" sz="2400" dirty="0"/>
              <a:t>根據神經支配，可將肌肉分為體運動神經支配的隨意肌（骨骼肌）和自主神經支配的不隨意肌（包括平滑肌及心肌）。</a:t>
            </a:r>
          </a:p>
          <a:p>
            <a:pPr lvl="1"/>
            <a:r>
              <a:rPr lang="zh-TW" altLang="en-US" sz="2400" dirty="0"/>
              <a:t>根據形態學特徵，骨骼肌及心肌屬於橫紋肌</a:t>
            </a:r>
            <a:r>
              <a:rPr lang="en-US" altLang="zh-TW" sz="2400" dirty="0"/>
              <a:t>(striated muscle)</a:t>
            </a:r>
            <a:r>
              <a:rPr lang="zh-TW" altLang="en-US" sz="2400" dirty="0"/>
              <a:t>，其細胞呈纖維狀，有明顯橫紋，細胞核位於細胞膜下方；而多數的平滑肌則是由長紡錘形的單核細胞構成，無橫紋。</a:t>
            </a:r>
          </a:p>
        </p:txBody>
      </p:sp>
    </p:spTree>
    <p:extLst>
      <p:ext uri="{BB962C8B-B14F-4D97-AF65-F5344CB8AC3E}">
        <p14:creationId xmlns:p14="http://schemas.microsoft.com/office/powerpoint/2010/main" val="6040845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5363" name="Rectangle 3"/>
          <p:cNvSpPr>
            <a:spLocks noGrp="1" noChangeArrowheads="1"/>
          </p:cNvSpPr>
          <p:nvPr>
            <p:ph type="body" idx="1"/>
          </p:nvPr>
        </p:nvSpPr>
        <p:spPr>
          <a:xfrm>
            <a:off x="0" y="1149532"/>
            <a:ext cx="12192000" cy="5325291"/>
          </a:xfrm>
        </p:spPr>
        <p:txBody>
          <a:bodyPr>
            <a:normAutofit/>
          </a:bodyPr>
          <a:lstStyle/>
          <a:p>
            <a:pPr lvl="1"/>
            <a:r>
              <a:rPr lang="zh-TW" altLang="en-US" sz="2400" dirty="0"/>
              <a:t>心肌肌漿網上有兩種鈣釋放通道，因分別可與</a:t>
            </a:r>
            <a:r>
              <a:rPr lang="en-US" altLang="zh-TW" sz="2400" b="1" dirty="0">
                <a:solidFill>
                  <a:schemeClr val="accent4">
                    <a:lumMod val="40000"/>
                    <a:lumOff val="60000"/>
                  </a:schemeClr>
                </a:solidFill>
              </a:rPr>
              <a:t>ryanodine</a:t>
            </a:r>
            <a:r>
              <a:rPr lang="en-US" altLang="zh-TW" sz="2400" b="1" dirty="0"/>
              <a:t> </a:t>
            </a:r>
            <a:r>
              <a:rPr lang="zh-TW" altLang="en-US" sz="2400" dirty="0"/>
              <a:t>和</a:t>
            </a:r>
            <a:r>
              <a:rPr lang="zh-TW" altLang="en-US" sz="2400" b="1" dirty="0">
                <a:solidFill>
                  <a:schemeClr val="accent4">
                    <a:lumMod val="40000"/>
                    <a:lumOff val="60000"/>
                  </a:schemeClr>
                </a:solidFill>
              </a:rPr>
              <a:t>三磷酸肌醇</a:t>
            </a:r>
            <a:r>
              <a:rPr lang="en-US" altLang="zh-TW" sz="2400" dirty="0">
                <a:solidFill>
                  <a:schemeClr val="accent4">
                    <a:lumMod val="40000"/>
                    <a:lumOff val="60000"/>
                  </a:schemeClr>
                </a:solidFill>
              </a:rPr>
              <a:t>(inositol triphosphate, IP</a:t>
            </a:r>
            <a:r>
              <a:rPr lang="en-US" altLang="zh-TW" sz="2400" baseline="-25000" dirty="0">
                <a:solidFill>
                  <a:schemeClr val="accent4">
                    <a:lumMod val="40000"/>
                    <a:lumOff val="60000"/>
                  </a:schemeClr>
                </a:solidFill>
              </a:rPr>
              <a:t>3</a:t>
            </a:r>
            <a:r>
              <a:rPr lang="en-US" altLang="zh-TW" sz="2400" dirty="0">
                <a:solidFill>
                  <a:schemeClr val="accent4">
                    <a:lumMod val="40000"/>
                    <a:lumOff val="60000"/>
                  </a:schemeClr>
                </a:solidFill>
              </a:rPr>
              <a:t>) </a:t>
            </a:r>
            <a:r>
              <a:rPr lang="zh-TW" altLang="en-US" sz="2400" dirty="0"/>
              <a:t>結合而分別稱之為 </a:t>
            </a:r>
            <a:r>
              <a:rPr lang="en-US" altLang="zh-TW" sz="2400" dirty="0"/>
              <a:t>ryanodine </a:t>
            </a:r>
            <a:r>
              <a:rPr lang="zh-TW" altLang="en-US" sz="2400" dirty="0"/>
              <a:t>接受器和 </a:t>
            </a:r>
            <a:r>
              <a:rPr lang="en-US" altLang="zh-TW" sz="2400" dirty="0"/>
              <a:t>IP</a:t>
            </a:r>
            <a:r>
              <a:rPr lang="en-US" altLang="zh-TW" sz="2400" baseline="-25000" dirty="0"/>
              <a:t>3</a:t>
            </a:r>
            <a:r>
              <a:rPr lang="en-US" altLang="zh-TW" sz="2400" dirty="0"/>
              <a:t> </a:t>
            </a:r>
            <a:r>
              <a:rPr lang="zh-TW" altLang="en-US" sz="2400" dirty="0"/>
              <a:t>接受器，在心肌主要是 </a:t>
            </a:r>
            <a:r>
              <a:rPr lang="en-US" altLang="zh-TW" sz="2400" dirty="0"/>
              <a:t>ryanodine </a:t>
            </a:r>
            <a:r>
              <a:rPr lang="zh-TW" altLang="en-US" sz="2400" dirty="0"/>
              <a:t>接受器起作用。</a:t>
            </a:r>
          </a:p>
          <a:p>
            <a:pPr lvl="1"/>
            <a:r>
              <a:rPr lang="en-US" altLang="zh-TW" sz="2400" dirty="0"/>
              <a:t>Ca</a:t>
            </a:r>
            <a:r>
              <a:rPr lang="en-US" altLang="zh-TW" sz="2400" baseline="30000" dirty="0"/>
              <a:t>2+ </a:t>
            </a:r>
            <a:r>
              <a:rPr lang="zh-TW" altLang="en-US" sz="2400" dirty="0"/>
              <a:t>是 </a:t>
            </a:r>
            <a:r>
              <a:rPr lang="en-US" altLang="zh-TW" sz="2400" dirty="0"/>
              <a:t>ryanodine </a:t>
            </a:r>
            <a:r>
              <a:rPr lang="zh-TW" altLang="en-US" sz="2400" dirty="0"/>
              <a:t>接受器的專一性活化物質，從細胞外內流的 </a:t>
            </a:r>
            <a:r>
              <a:rPr lang="en-US" altLang="zh-TW" sz="2400" dirty="0"/>
              <a:t>Ca</a:t>
            </a:r>
            <a:r>
              <a:rPr lang="en-US" altLang="zh-TW" sz="2400" baseline="30000" dirty="0"/>
              <a:t>2+ </a:t>
            </a:r>
            <a:r>
              <a:rPr lang="zh-TW" altLang="en-US" sz="2400" dirty="0"/>
              <a:t>可與之結合而使通道開放，大量 </a:t>
            </a:r>
            <a:r>
              <a:rPr lang="en-US" altLang="zh-TW" sz="2400" dirty="0"/>
              <a:t>Ca</a:t>
            </a:r>
            <a:r>
              <a:rPr lang="en-US" altLang="zh-TW" sz="2400" baseline="30000" dirty="0"/>
              <a:t>2+ </a:t>
            </a:r>
            <a:r>
              <a:rPr lang="zh-TW" altLang="en-US" sz="2400" dirty="0"/>
              <a:t>從肌漿網釋放入細胞質而引起心肌收縮。</a:t>
            </a:r>
          </a:p>
          <a:p>
            <a:pPr lvl="1"/>
            <a:r>
              <a:rPr lang="zh-TW" altLang="en-US" sz="2400" dirty="0"/>
              <a:t>心肌的舒張有賴於細胞內 </a:t>
            </a:r>
            <a:r>
              <a:rPr lang="en-US" altLang="zh-TW" sz="2400" dirty="0"/>
              <a:t>Ca</a:t>
            </a:r>
            <a:r>
              <a:rPr lang="en-US" altLang="zh-TW" sz="2400" baseline="30000" dirty="0"/>
              <a:t>2+ </a:t>
            </a:r>
            <a:r>
              <a:rPr lang="zh-TW" altLang="en-US" sz="2400" dirty="0"/>
              <a:t>濃度的降低。</a:t>
            </a:r>
          </a:p>
          <a:p>
            <a:pPr lvl="1"/>
            <a:r>
              <a:rPr lang="zh-TW" altLang="en-US" sz="2400" dirty="0"/>
              <a:t>心肌收縮結束時，肌漿網膜上的</a:t>
            </a:r>
            <a:r>
              <a:rPr lang="zh-TW" altLang="en-US" sz="2400" b="1" dirty="0">
                <a:solidFill>
                  <a:srgbClr val="CC00CC"/>
                </a:solidFill>
              </a:rPr>
              <a:t>鈣幫浦</a:t>
            </a:r>
            <a:r>
              <a:rPr lang="en-US" altLang="zh-TW" sz="2400" dirty="0"/>
              <a:t>(calcium pump) </a:t>
            </a:r>
            <a:r>
              <a:rPr lang="zh-TW" altLang="en-US" sz="2400" dirty="0"/>
              <a:t>逆濃度差將細胞質中的 </a:t>
            </a:r>
            <a:r>
              <a:rPr lang="en-US" altLang="zh-TW" sz="2400" dirty="0"/>
              <a:t>Ca</a:t>
            </a:r>
            <a:r>
              <a:rPr lang="en-US" altLang="zh-TW" sz="2400" baseline="30000" dirty="0"/>
              <a:t>2+ </a:t>
            </a:r>
            <a:r>
              <a:rPr lang="zh-TW" altLang="en-US" sz="2400" dirty="0"/>
              <a:t>主動送回肌漿網，同時肌漿膜透過鈉鈣交換體和鈣幫浦將 </a:t>
            </a:r>
            <a:r>
              <a:rPr lang="en-US" altLang="zh-TW" sz="2400" dirty="0"/>
              <a:t>Ca</a:t>
            </a:r>
            <a:r>
              <a:rPr lang="en-US" altLang="zh-TW" sz="2400" baseline="30000" dirty="0"/>
              <a:t>2+ </a:t>
            </a:r>
            <a:r>
              <a:rPr lang="zh-TW" altLang="en-US" sz="2400" dirty="0"/>
              <a:t>排出細胞外， 使細胞質 </a:t>
            </a:r>
            <a:r>
              <a:rPr lang="en-US" altLang="zh-TW" sz="2400" dirty="0"/>
              <a:t>Ca</a:t>
            </a:r>
            <a:r>
              <a:rPr lang="en-US" altLang="zh-TW" sz="2400" baseline="30000" dirty="0"/>
              <a:t>2+ </a:t>
            </a:r>
            <a:r>
              <a:rPr lang="zh-TW" altLang="en-US" sz="2400" dirty="0"/>
              <a:t>濃度下降，心肌細胞舒張。</a:t>
            </a:r>
          </a:p>
        </p:txBody>
      </p:sp>
    </p:spTree>
    <p:extLst>
      <p:ext uri="{BB962C8B-B14F-4D97-AF65-F5344CB8AC3E}">
        <p14:creationId xmlns:p14="http://schemas.microsoft.com/office/powerpoint/2010/main" val="199547042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6387" name="Rectangle 3"/>
          <p:cNvSpPr>
            <a:spLocks noGrp="1" noChangeArrowheads="1"/>
          </p:cNvSpPr>
          <p:nvPr>
            <p:ph type="body" idx="1"/>
          </p:nvPr>
        </p:nvSpPr>
        <p:spPr>
          <a:xfrm>
            <a:off x="0" y="1166948"/>
            <a:ext cx="12192000" cy="5691051"/>
          </a:xfrm>
        </p:spPr>
        <p:txBody>
          <a:bodyPr>
            <a:normAutofit/>
          </a:bodyPr>
          <a:lstStyle/>
          <a:p>
            <a:r>
              <a:rPr lang="en-US" altLang="zh-TW" sz="2800" dirty="0">
                <a:solidFill>
                  <a:srgbClr val="FFC000"/>
                </a:solidFill>
              </a:rPr>
              <a:t>(</a:t>
            </a:r>
            <a:r>
              <a:rPr lang="zh-TW" altLang="en-US" sz="2800" dirty="0">
                <a:solidFill>
                  <a:srgbClr val="FFC000"/>
                </a:solidFill>
              </a:rPr>
              <a:t>二</a:t>
            </a:r>
            <a:r>
              <a:rPr lang="en-US" altLang="zh-TW" sz="2800" dirty="0">
                <a:solidFill>
                  <a:srgbClr val="FFC000"/>
                </a:solidFill>
              </a:rPr>
              <a:t>) </a:t>
            </a:r>
            <a:r>
              <a:rPr lang="zh-TW" altLang="en-US" sz="2800" dirty="0">
                <a:solidFill>
                  <a:srgbClr val="FFC000"/>
                </a:solidFill>
              </a:rPr>
              <a:t>全有或全無收縮</a:t>
            </a:r>
          </a:p>
          <a:p>
            <a:pPr lvl="1"/>
            <a:r>
              <a:rPr lang="zh-TW" altLang="en-US" sz="2400" dirty="0"/>
              <a:t>骨骼肌收縮的功能單位是運動單位，其收縮的強弱取決於參與收縮的運動單位數量和每個運動單位收縮的強弱。</a:t>
            </a:r>
          </a:p>
          <a:p>
            <a:pPr lvl="1"/>
            <a:r>
              <a:rPr lang="zh-TW" altLang="en-US" sz="2400" dirty="0"/>
              <a:t>心肌和骨骼肌不同，心房和心室都分別是一個功能合胞體，一個細胞的興奮可以迅速傳播到全心房或全心室，引起整個心房或心室的收縮，稱為「全有或全無」收縮。</a:t>
            </a:r>
          </a:p>
          <a:p>
            <a:pPr lvl="1"/>
            <a:r>
              <a:rPr lang="zh-TW" altLang="en-US" sz="2400" dirty="0"/>
              <a:t>心肌收縮的強弱不像骨骼肌那樣因為參與收縮的心肌細胞數目多少而變化，而是完全取決於各個心肌細胞的收縮強度的變化。</a:t>
            </a:r>
          </a:p>
        </p:txBody>
      </p:sp>
    </p:spTree>
    <p:extLst>
      <p:ext uri="{BB962C8B-B14F-4D97-AF65-F5344CB8AC3E}">
        <p14:creationId xmlns:p14="http://schemas.microsoft.com/office/powerpoint/2010/main" val="319344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7411" name="Rectangle 3"/>
          <p:cNvSpPr>
            <a:spLocks noGrp="1" noChangeArrowheads="1"/>
          </p:cNvSpPr>
          <p:nvPr>
            <p:ph type="body" idx="1"/>
          </p:nvPr>
        </p:nvSpPr>
        <p:spPr>
          <a:xfrm>
            <a:off x="0" y="1155935"/>
            <a:ext cx="12192000" cy="4195481"/>
          </a:xfrm>
        </p:spPr>
        <p:txBody>
          <a:bodyPr>
            <a:normAutofit/>
          </a:bodyPr>
          <a:lstStyle/>
          <a:p>
            <a:r>
              <a:rPr lang="en-US" altLang="zh-TW" sz="2800" dirty="0">
                <a:solidFill>
                  <a:srgbClr val="FFC000"/>
                </a:solidFill>
              </a:rPr>
              <a:t>(</a:t>
            </a:r>
            <a:r>
              <a:rPr lang="zh-TW" altLang="en-US" sz="2800" dirty="0">
                <a:solidFill>
                  <a:srgbClr val="FFC000"/>
                </a:solidFill>
              </a:rPr>
              <a:t>三</a:t>
            </a:r>
            <a:r>
              <a:rPr lang="en-US" altLang="zh-TW" sz="2800" dirty="0">
                <a:solidFill>
                  <a:srgbClr val="FFC000"/>
                </a:solidFill>
              </a:rPr>
              <a:t>) </a:t>
            </a:r>
            <a:r>
              <a:rPr lang="zh-TW" altLang="en-US" sz="2800" dirty="0">
                <a:solidFill>
                  <a:srgbClr val="FFC000"/>
                </a:solidFill>
              </a:rPr>
              <a:t>不發生完全強直收縮</a:t>
            </a:r>
          </a:p>
          <a:p>
            <a:pPr lvl="1"/>
            <a:r>
              <a:rPr lang="zh-TW" altLang="en-US" sz="2400" dirty="0"/>
              <a:t>心肌細胞的有效不反應期特別長，相當於心肌細胞的整個收縮期和舒張早期，</a:t>
            </a:r>
          </a:p>
          <a:p>
            <a:pPr lvl="1"/>
            <a:r>
              <a:rPr lang="zh-TW" altLang="en-US" sz="2400" dirty="0"/>
              <a:t>因此心肌不可能在收縮期內再接受刺激而產生一個新的興奮收縮，</a:t>
            </a:r>
          </a:p>
          <a:p>
            <a:pPr lvl="1"/>
            <a:r>
              <a:rPr lang="zh-TW" altLang="en-US" sz="2400" dirty="0"/>
              <a:t>也就是說，心肌不會發生完全強直收縮，這一特徵確保心臟可以交替進行收縮和舒張活動，有利於心臟的充血和射血。</a:t>
            </a:r>
          </a:p>
        </p:txBody>
      </p:sp>
    </p:spTree>
    <p:extLst>
      <p:ext uri="{BB962C8B-B14F-4D97-AF65-F5344CB8AC3E}">
        <p14:creationId xmlns:p14="http://schemas.microsoft.com/office/powerpoint/2010/main" val="17454702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8435" name="Rectangle 3"/>
          <p:cNvSpPr>
            <a:spLocks noGrp="1" noChangeArrowheads="1"/>
          </p:cNvSpPr>
          <p:nvPr>
            <p:ph type="body" idx="1"/>
          </p:nvPr>
        </p:nvSpPr>
        <p:spPr>
          <a:xfrm>
            <a:off x="0" y="1164644"/>
            <a:ext cx="12192000" cy="4195481"/>
          </a:xfrm>
        </p:spPr>
        <p:txBody>
          <a:bodyPr>
            <a:normAutofit/>
          </a:bodyPr>
          <a:lstStyle/>
          <a:p>
            <a:r>
              <a:rPr lang="en-US" altLang="zh-TW" sz="2800" dirty="0">
                <a:solidFill>
                  <a:srgbClr val="FFC000"/>
                </a:solidFill>
              </a:rPr>
              <a:t>(</a:t>
            </a:r>
            <a:r>
              <a:rPr lang="zh-TW" altLang="en-US" sz="2800" dirty="0">
                <a:solidFill>
                  <a:srgbClr val="FFC000"/>
                </a:solidFill>
              </a:rPr>
              <a:t>四</a:t>
            </a:r>
            <a:r>
              <a:rPr lang="en-US" altLang="zh-TW" sz="2800" dirty="0">
                <a:solidFill>
                  <a:srgbClr val="FFC000"/>
                </a:solidFill>
              </a:rPr>
              <a:t>) </a:t>
            </a:r>
            <a:r>
              <a:rPr lang="zh-TW" altLang="en-US" sz="2800" dirty="0">
                <a:solidFill>
                  <a:srgbClr val="FFC000"/>
                </a:solidFill>
              </a:rPr>
              <a:t>心肌細胞的自律性</a:t>
            </a:r>
          </a:p>
          <a:p>
            <a:pPr lvl="1"/>
            <a:r>
              <a:rPr lang="zh-TW" altLang="en-US" sz="2400" dirty="0"/>
              <a:t>心肌不同於骨骼肌需要運動神經元的刺激才可導致動作電位及收縮。</a:t>
            </a:r>
          </a:p>
          <a:p>
            <a:pPr lvl="1"/>
            <a:r>
              <a:rPr lang="zh-TW" altLang="en-US" sz="2400" dirty="0"/>
              <a:t>心臟能夠自動地、有節律地進行跳動，稱為</a:t>
            </a:r>
            <a:r>
              <a:rPr lang="zh-TW" altLang="en-US" sz="2400" dirty="0">
                <a:solidFill>
                  <a:srgbClr val="FFC000"/>
                </a:solidFill>
              </a:rPr>
              <a:t>自動節律性</a:t>
            </a:r>
            <a:r>
              <a:rPr lang="zh-TW" altLang="en-US" sz="2400" dirty="0"/>
              <a:t>，簡稱</a:t>
            </a:r>
            <a:r>
              <a:rPr lang="zh-TW" altLang="en-US" sz="2400" dirty="0">
                <a:solidFill>
                  <a:srgbClr val="FFC000"/>
                </a:solidFill>
              </a:rPr>
              <a:t>自律性</a:t>
            </a:r>
            <a:r>
              <a:rPr lang="zh-TW" altLang="en-US" sz="2400" dirty="0"/>
              <a:t>。</a:t>
            </a:r>
          </a:p>
          <a:p>
            <a:pPr lvl="1"/>
            <a:r>
              <a:rPr lang="zh-TW" altLang="en-US" sz="2400" dirty="0"/>
              <a:t>心臟的自律性來源於心臟內特殊傳導系統的自律細胞。</a:t>
            </a:r>
          </a:p>
          <a:p>
            <a:pPr lvl="1"/>
            <a:r>
              <a:rPr lang="zh-TW" altLang="en-US" sz="2400" dirty="0"/>
              <a:t>正常情況下，</a:t>
            </a:r>
            <a:r>
              <a:rPr lang="zh-TW" altLang="en-US" sz="2400" b="1" dirty="0">
                <a:solidFill>
                  <a:srgbClr val="FFC000"/>
                </a:solidFill>
              </a:rPr>
              <a:t>竇房</a:t>
            </a:r>
            <a:r>
              <a:rPr lang="zh-TW" altLang="en-US" sz="2400" b="1" dirty="0" smtClean="0">
                <a:solidFill>
                  <a:srgbClr val="FFC000"/>
                </a:solidFill>
              </a:rPr>
              <a:t>結</a:t>
            </a:r>
            <a:r>
              <a:rPr lang="en-US" altLang="zh-TW" sz="2400" b="1" dirty="0" smtClean="0">
                <a:solidFill>
                  <a:srgbClr val="FFC000"/>
                </a:solidFill>
              </a:rPr>
              <a:t>(Sinoatrial node, SA node)</a:t>
            </a:r>
            <a:r>
              <a:rPr lang="zh-TW" altLang="en-US" sz="2400" dirty="0" smtClean="0"/>
              <a:t>是</a:t>
            </a:r>
            <a:r>
              <a:rPr lang="zh-TW" altLang="en-US" sz="2400" dirty="0"/>
              <a:t>主導整個心臟興奮和收縮的部位，為心臟的</a:t>
            </a:r>
            <a:r>
              <a:rPr lang="zh-TW" altLang="en-US" sz="2400" b="1" dirty="0">
                <a:solidFill>
                  <a:srgbClr val="FFC000"/>
                </a:solidFill>
              </a:rPr>
              <a:t>節律點</a:t>
            </a:r>
            <a:r>
              <a:rPr lang="en-US" altLang="zh-TW" sz="2400" dirty="0">
                <a:solidFill>
                  <a:srgbClr val="FFC000"/>
                </a:solidFill>
              </a:rPr>
              <a:t>(</a:t>
            </a:r>
            <a:r>
              <a:rPr lang="en-US" altLang="zh-TW" sz="2400" b="1" dirty="0">
                <a:solidFill>
                  <a:srgbClr val="FFC000"/>
                </a:solidFill>
              </a:rPr>
              <a:t>pacemaker</a:t>
            </a:r>
            <a:r>
              <a:rPr lang="en-US" altLang="zh-TW" sz="2400" dirty="0" smtClean="0">
                <a:solidFill>
                  <a:srgbClr val="FFC000"/>
                </a:solidFill>
              </a:rPr>
              <a:t>)</a:t>
            </a:r>
            <a:r>
              <a:rPr lang="zh-TW" altLang="en-US" sz="2400" dirty="0" smtClean="0"/>
              <a:t>。</a:t>
            </a:r>
            <a:endParaRPr lang="zh-TW" altLang="en-US" sz="2400" dirty="0"/>
          </a:p>
        </p:txBody>
      </p:sp>
    </p:spTree>
    <p:extLst>
      <p:ext uri="{BB962C8B-B14F-4D97-AF65-F5344CB8AC3E}">
        <p14:creationId xmlns:p14="http://schemas.microsoft.com/office/powerpoint/2010/main" val="42878849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9458" name="Rectangle 2"/>
          <p:cNvSpPr>
            <a:spLocks noGrp="1" noChangeArrowheads="1"/>
          </p:cNvSpPr>
          <p:nvPr>
            <p:ph type="title"/>
          </p:nvPr>
        </p:nvSpPr>
        <p:spPr>
          <a:xfrm>
            <a:off x="1003162" y="86958"/>
            <a:ext cx="9404723" cy="775191"/>
          </a:xfrm>
          <a:solidFill>
            <a:schemeClr val="accent6">
              <a:lumMod val="20000"/>
              <a:lumOff val="80000"/>
            </a:schemeClr>
          </a:solidFill>
        </p:spPr>
        <p:txBody>
          <a:bodyPr/>
          <a:lstStyle/>
          <a:p>
            <a:pPr algn="ctr"/>
            <a:r>
              <a:rPr lang="en-US" altLang="zh-TW" dirty="0" smtClean="0">
                <a:solidFill>
                  <a:srgbClr val="FF0000"/>
                </a:solidFill>
              </a:rPr>
              <a:t>3  </a:t>
            </a:r>
            <a:r>
              <a:rPr lang="zh-TW" altLang="en-US" dirty="0">
                <a:solidFill>
                  <a:srgbClr val="FF0000"/>
                </a:solidFill>
              </a:rPr>
              <a:t>平滑肌 </a:t>
            </a:r>
            <a:r>
              <a:rPr lang="en-US" altLang="zh-TW" sz="3200" dirty="0">
                <a:solidFill>
                  <a:srgbClr val="FF0000"/>
                </a:solidFill>
              </a:rPr>
              <a:t>(Smooth Muscle)</a:t>
            </a:r>
          </a:p>
        </p:txBody>
      </p:sp>
      <p:sp>
        <p:nvSpPr>
          <p:cNvPr id="2579459" name="Rectangle 3"/>
          <p:cNvSpPr>
            <a:spLocks noGrp="1" noChangeArrowheads="1"/>
          </p:cNvSpPr>
          <p:nvPr>
            <p:ph type="body" idx="1"/>
          </p:nvPr>
        </p:nvSpPr>
        <p:spPr>
          <a:xfrm>
            <a:off x="0" y="1155935"/>
            <a:ext cx="12192000" cy="4195481"/>
          </a:xfrm>
        </p:spPr>
        <p:txBody>
          <a:bodyPr>
            <a:normAutofit/>
          </a:bodyPr>
          <a:lstStyle/>
          <a:p>
            <a:pPr lvl="1"/>
            <a:r>
              <a:rPr lang="zh-TW" altLang="en-US" sz="2400"/>
              <a:t>在脊椎動物，除心臟之外，大部分內臟肌是由平滑肌所組成的。</a:t>
            </a:r>
          </a:p>
          <a:p>
            <a:pPr lvl="1"/>
            <a:r>
              <a:rPr lang="zh-TW" altLang="en-US" sz="2400"/>
              <a:t>平滑肌主要分布於血管、氣管、胃、腸等臟器的壁內</a:t>
            </a:r>
          </a:p>
          <a:p>
            <a:pPr lvl="1"/>
            <a:r>
              <a:rPr lang="zh-TW" altLang="en-US" sz="2400"/>
              <a:t>平滑肌纖維可單獨存在，但絕大部分是成束或成層分布的。</a:t>
            </a:r>
          </a:p>
          <a:p>
            <a:pPr lvl="1"/>
            <a:r>
              <a:rPr lang="zh-TW" altLang="en-US" sz="2400"/>
              <a:t>平滑肌中的粗肌絲和細肌絲間的相互排列缺乏規律性，因此平滑肌無肌節構造，也不具橫紋。</a:t>
            </a:r>
          </a:p>
          <a:p>
            <a:pPr lvl="1"/>
            <a:r>
              <a:rPr lang="zh-TW" altLang="en-US" sz="2400"/>
              <a:t>平滑肌受自主神經支配，為不隨意肌。</a:t>
            </a:r>
          </a:p>
          <a:p>
            <a:pPr lvl="1"/>
            <a:r>
              <a:rPr lang="zh-TW" altLang="en-US" sz="2400"/>
              <a:t>平滑肌收縮和舒張的速度較慢，橫紋肌每次收縮大約是</a:t>
            </a:r>
            <a:r>
              <a:rPr lang="en-US" altLang="zh-TW" sz="2400"/>
              <a:t>0.1 </a:t>
            </a:r>
            <a:r>
              <a:rPr lang="zh-TW" altLang="en-US" sz="2400"/>
              <a:t>秒，而平滑肌需要數秒，甚至數十秒。</a:t>
            </a:r>
          </a:p>
        </p:txBody>
      </p:sp>
    </p:spTree>
    <p:extLst>
      <p:ext uri="{BB962C8B-B14F-4D97-AF65-F5344CB8AC3E}">
        <p14:creationId xmlns:p14="http://schemas.microsoft.com/office/powerpoint/2010/main" val="12816234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82" name="Rectangle 2"/>
          <p:cNvSpPr>
            <a:spLocks noGrp="1" noChangeArrowheads="1"/>
          </p:cNvSpPr>
          <p:nvPr>
            <p:ph type="title"/>
          </p:nvPr>
        </p:nvSpPr>
        <p:spPr>
          <a:xfrm>
            <a:off x="994454" y="78250"/>
            <a:ext cx="9404723" cy="749064"/>
          </a:xfrm>
          <a:solidFill>
            <a:schemeClr val="accent6">
              <a:lumMod val="20000"/>
              <a:lumOff val="80000"/>
            </a:schemeClr>
          </a:solidFill>
        </p:spPr>
        <p:txBody>
          <a:bodyPr/>
          <a:lstStyle/>
          <a:p>
            <a:pPr algn="ctr"/>
            <a:r>
              <a:rPr lang="en-US" altLang="zh-TW">
                <a:solidFill>
                  <a:srgbClr val="FF0000"/>
                </a:solidFill>
              </a:rPr>
              <a:t>◎</a:t>
            </a:r>
            <a:r>
              <a:rPr lang="zh-TW" altLang="en-US">
                <a:solidFill>
                  <a:srgbClr val="FF0000"/>
                </a:solidFill>
              </a:rPr>
              <a:t>平滑肌的構造</a:t>
            </a:r>
          </a:p>
        </p:txBody>
      </p:sp>
      <p:sp>
        <p:nvSpPr>
          <p:cNvPr id="2580483" name="Rectangle 3"/>
          <p:cNvSpPr>
            <a:spLocks noGrp="1" noChangeArrowheads="1"/>
          </p:cNvSpPr>
          <p:nvPr>
            <p:ph type="body" idx="1"/>
          </p:nvPr>
        </p:nvSpPr>
        <p:spPr>
          <a:xfrm>
            <a:off x="0" y="1129810"/>
            <a:ext cx="12192000" cy="4195481"/>
          </a:xfrm>
        </p:spPr>
        <p:txBody>
          <a:bodyPr>
            <a:normAutofit/>
          </a:bodyPr>
          <a:lstStyle/>
          <a:p>
            <a:pPr lvl="1"/>
            <a:r>
              <a:rPr lang="zh-TW" altLang="en-US" sz="2400" dirty="0"/>
              <a:t>平滑肌是由長紡錘形的單核細胞構成，細胞核呈長橢圓形或桿狀，位於中央。</a:t>
            </a:r>
          </a:p>
          <a:p>
            <a:pPr lvl="1"/>
            <a:r>
              <a:rPr lang="zh-TW" altLang="en-US" sz="2400" dirty="0"/>
              <a:t>收縮時，細胞核可扭曲呈螺旋形。</a:t>
            </a:r>
          </a:p>
          <a:p>
            <a:pPr lvl="1"/>
            <a:r>
              <a:rPr lang="zh-TW" altLang="en-US" sz="2400" dirty="0"/>
              <a:t>平滑肌纖維大小不一 ，一般長 </a:t>
            </a:r>
            <a:r>
              <a:rPr lang="en-US" altLang="zh-TW" sz="2400" dirty="0"/>
              <a:t>200μm</a:t>
            </a:r>
            <a:r>
              <a:rPr lang="zh-TW" altLang="en-US" sz="2400" dirty="0"/>
              <a:t>，直徑</a:t>
            </a:r>
            <a:r>
              <a:rPr lang="en-US" altLang="zh-TW" sz="2400" dirty="0"/>
              <a:t>8 μm</a:t>
            </a:r>
            <a:r>
              <a:rPr lang="zh-TW" altLang="en-US" sz="2400" dirty="0"/>
              <a:t>；</a:t>
            </a:r>
          </a:p>
          <a:p>
            <a:pPr lvl="1"/>
            <a:r>
              <a:rPr lang="zh-TW" altLang="en-US" sz="2400" dirty="0"/>
              <a:t>小血管壁平滑肌短至 </a:t>
            </a:r>
            <a:r>
              <a:rPr lang="en-US" altLang="zh-TW" sz="2400" dirty="0"/>
              <a:t>20 μm</a:t>
            </a:r>
            <a:r>
              <a:rPr lang="zh-TW" altLang="en-US" sz="2400" dirty="0"/>
              <a:t>，而妊娠子宮平滑肌可長達</a:t>
            </a:r>
            <a:r>
              <a:rPr lang="en-US" altLang="zh-TW" sz="2400" dirty="0"/>
              <a:t>500 μm</a:t>
            </a:r>
            <a:r>
              <a:rPr lang="zh-TW" altLang="en-US" sz="2400" dirty="0"/>
              <a:t>。</a:t>
            </a:r>
          </a:p>
          <a:p>
            <a:pPr lvl="1"/>
            <a:r>
              <a:rPr lang="zh-TW" altLang="en-US" sz="2400" dirty="0"/>
              <a:t>平滑肌纖維表面為肌漿膜，肌漿膜表面缺乏橫小管，而是向下凹陷形成數量眾多的</a:t>
            </a:r>
            <a:r>
              <a:rPr lang="zh-TW" altLang="en-US" sz="2400" dirty="0">
                <a:solidFill>
                  <a:srgbClr val="FFC000"/>
                </a:solidFill>
              </a:rPr>
              <a:t>小凹</a:t>
            </a:r>
            <a:r>
              <a:rPr lang="en-US" altLang="zh-TW" sz="2400" dirty="0" smtClean="0">
                <a:solidFill>
                  <a:srgbClr val="FFC000"/>
                </a:solidFill>
              </a:rPr>
              <a:t>(caveolae)</a:t>
            </a:r>
            <a:r>
              <a:rPr lang="zh-TW" altLang="en-US" sz="2400" dirty="0"/>
              <a:t>。</a:t>
            </a:r>
          </a:p>
          <a:p>
            <a:pPr lvl="1"/>
            <a:r>
              <a:rPr lang="zh-TW" altLang="en-US" sz="2400" dirty="0"/>
              <a:t>平滑肌的肌漿網發育較差，呈小管狀，位於肌漿膜下與小凹相鄰近處。</a:t>
            </a:r>
          </a:p>
        </p:txBody>
      </p:sp>
    </p:spTree>
    <p:extLst>
      <p:ext uri="{BB962C8B-B14F-4D97-AF65-F5344CB8AC3E}">
        <p14:creationId xmlns:p14="http://schemas.microsoft.com/office/powerpoint/2010/main" val="39067432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1507" name="Rectangle 3"/>
          <p:cNvSpPr>
            <a:spLocks noGrp="1" noChangeArrowheads="1"/>
          </p:cNvSpPr>
          <p:nvPr>
            <p:ph type="body" idx="1"/>
          </p:nvPr>
        </p:nvSpPr>
        <p:spPr>
          <a:xfrm>
            <a:off x="0" y="1155935"/>
            <a:ext cx="12192000" cy="4195481"/>
          </a:xfrm>
        </p:spPr>
        <p:txBody>
          <a:bodyPr>
            <a:normAutofit/>
          </a:bodyPr>
          <a:lstStyle/>
          <a:p>
            <a:pPr lvl="1"/>
            <a:r>
              <a:rPr lang="zh-TW" altLang="en-US" sz="2400" dirty="0"/>
              <a:t>平滑肌的細胞骨架系統比較發達，主要由</a:t>
            </a:r>
            <a:r>
              <a:rPr lang="zh-TW" altLang="en-US" sz="2400" b="1" dirty="0">
                <a:solidFill>
                  <a:srgbClr val="FFC000"/>
                </a:solidFill>
              </a:rPr>
              <a:t>緻密體</a:t>
            </a:r>
            <a:r>
              <a:rPr lang="en-US" altLang="zh-TW" sz="2400" dirty="0">
                <a:solidFill>
                  <a:srgbClr val="FFC000"/>
                </a:solidFill>
              </a:rPr>
              <a:t>(dense body) </a:t>
            </a:r>
            <a:r>
              <a:rPr lang="zh-TW" altLang="en-US" sz="2400" dirty="0"/>
              <a:t>和</a:t>
            </a:r>
            <a:r>
              <a:rPr lang="zh-TW" altLang="en-US" sz="2400" b="1" dirty="0">
                <a:solidFill>
                  <a:srgbClr val="FFC000"/>
                </a:solidFill>
              </a:rPr>
              <a:t>中間絲</a:t>
            </a:r>
            <a:r>
              <a:rPr lang="en-US" altLang="zh-TW" sz="2400" dirty="0">
                <a:solidFill>
                  <a:srgbClr val="FFC000"/>
                </a:solidFill>
              </a:rPr>
              <a:t>(intermediate filament) </a:t>
            </a:r>
            <a:r>
              <a:rPr lang="zh-TW" altLang="en-US" sz="2400" dirty="0"/>
              <a:t>組成。</a:t>
            </a:r>
          </a:p>
          <a:p>
            <a:pPr lvl="1"/>
            <a:r>
              <a:rPr lang="zh-TW" altLang="en-US" sz="2400" dirty="0"/>
              <a:t>緻密體為梭形小體，它是細肌絲和中間絲的附著點，功能相當於橫紋肌的 </a:t>
            </a:r>
            <a:r>
              <a:rPr lang="en-US" altLang="zh-TW" sz="2400" dirty="0"/>
              <a:t>Z </a:t>
            </a:r>
            <a:r>
              <a:rPr lang="zh-TW" altLang="en-US" sz="2400" dirty="0"/>
              <a:t>線。</a:t>
            </a:r>
          </a:p>
          <a:p>
            <a:pPr lvl="1"/>
            <a:r>
              <a:rPr lang="zh-TW" altLang="en-US" sz="2400" dirty="0"/>
              <a:t>相鄰的緻密體之間由直徑 </a:t>
            </a:r>
            <a:r>
              <a:rPr lang="en-US" altLang="zh-TW" sz="2400" dirty="0"/>
              <a:t>10 nm </a:t>
            </a:r>
            <a:r>
              <a:rPr lang="zh-TW" altLang="en-US" sz="2400" dirty="0"/>
              <a:t>的中間絲相連，構成平滑肌的菱形網架，在細胞內擔負著支架</a:t>
            </a:r>
            <a:r>
              <a:rPr lang="zh-TW" altLang="en-US" sz="2400" dirty="0" smtClean="0"/>
              <a:t>作用。</a:t>
            </a:r>
            <a:endParaRPr lang="zh-TW" altLang="en-US" sz="2400" dirty="0"/>
          </a:p>
        </p:txBody>
      </p:sp>
    </p:spTree>
    <p:extLst>
      <p:ext uri="{BB962C8B-B14F-4D97-AF65-F5344CB8AC3E}">
        <p14:creationId xmlns:p14="http://schemas.microsoft.com/office/powerpoint/2010/main" val="17036184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2531" name="Rectangle 3"/>
          <p:cNvSpPr>
            <a:spLocks noGrp="1" noChangeArrowheads="1"/>
          </p:cNvSpPr>
          <p:nvPr>
            <p:ph type="body" idx="1"/>
          </p:nvPr>
        </p:nvSpPr>
        <p:spPr>
          <a:xfrm>
            <a:off x="0" y="1149350"/>
            <a:ext cx="12192000" cy="5708650"/>
          </a:xfrm>
        </p:spPr>
        <p:txBody>
          <a:bodyPr>
            <a:normAutofit/>
          </a:bodyPr>
          <a:lstStyle/>
          <a:p>
            <a:r>
              <a:rPr lang="zh-TW" altLang="en-US" sz="2400" dirty="0"/>
              <a:t>肌漿質中，主要含有粗、細兩種肌</a:t>
            </a:r>
            <a:r>
              <a:rPr lang="zh-TW" altLang="en-US" sz="2400" dirty="0" smtClean="0"/>
              <a:t>絲</a:t>
            </a:r>
            <a:r>
              <a:rPr lang="en-US" altLang="zh-TW" sz="2400" dirty="0" smtClean="0"/>
              <a:t>:</a:t>
            </a:r>
            <a:endParaRPr lang="zh-TW" altLang="en-US" sz="2400" dirty="0"/>
          </a:p>
          <a:p>
            <a:pPr lvl="1"/>
            <a:r>
              <a:rPr lang="zh-TW" altLang="en-US" sz="2400" dirty="0">
                <a:solidFill>
                  <a:srgbClr val="FFC000"/>
                </a:solidFill>
              </a:rPr>
              <a:t>細肌絲</a:t>
            </a:r>
          </a:p>
          <a:p>
            <a:pPr lvl="2"/>
            <a:r>
              <a:rPr lang="zh-TW" altLang="en-US" sz="2400" dirty="0"/>
              <a:t>直徑約 </a:t>
            </a:r>
            <a:r>
              <a:rPr lang="en-US" altLang="zh-TW" sz="2400" dirty="0"/>
              <a:t>5 nm</a:t>
            </a:r>
            <a:r>
              <a:rPr lang="zh-TW" altLang="en-US" sz="2400" dirty="0"/>
              <a:t>，呈花瓣狀環繞在粗肌絲周圍。</a:t>
            </a:r>
          </a:p>
          <a:p>
            <a:pPr lvl="2"/>
            <a:r>
              <a:rPr lang="zh-TW" altLang="en-US" sz="2400" dirty="0"/>
              <a:t>粗、細肌絲的數量比約為 </a:t>
            </a:r>
            <a:r>
              <a:rPr lang="en-US" altLang="zh-TW" sz="2400" dirty="0"/>
              <a:t>1</a:t>
            </a:r>
            <a:r>
              <a:rPr lang="zh-TW" altLang="en-US" sz="2400" dirty="0"/>
              <a:t>：</a:t>
            </a:r>
            <a:r>
              <a:rPr lang="en-US" altLang="zh-TW" sz="2400" dirty="0"/>
              <a:t>12~30</a:t>
            </a:r>
            <a:r>
              <a:rPr lang="zh-TW" altLang="en-US" sz="2400" dirty="0"/>
              <a:t>。</a:t>
            </a:r>
          </a:p>
          <a:p>
            <a:pPr lvl="1"/>
            <a:r>
              <a:rPr lang="zh-TW" altLang="en-US" sz="2400" dirty="0">
                <a:solidFill>
                  <a:srgbClr val="FFC000"/>
                </a:solidFill>
              </a:rPr>
              <a:t>粗肌絲</a:t>
            </a:r>
          </a:p>
          <a:p>
            <a:pPr lvl="2"/>
            <a:r>
              <a:rPr lang="zh-TW" altLang="en-US" sz="2400" dirty="0"/>
              <a:t>直徑 </a:t>
            </a:r>
            <a:r>
              <a:rPr lang="en-US" altLang="zh-TW" sz="2400" dirty="0"/>
              <a:t>8~16 nm</a:t>
            </a:r>
            <a:r>
              <a:rPr lang="zh-TW" altLang="en-US" sz="2400" dirty="0"/>
              <a:t>，均勻分布於細肌絲之間。</a:t>
            </a:r>
          </a:p>
          <a:p>
            <a:pPr lvl="2"/>
            <a:r>
              <a:rPr lang="zh-TW" altLang="en-US" sz="2400" dirty="0"/>
              <a:t>粗肌絲呈圓柱形，表面有縱行排列的橫橋。</a:t>
            </a:r>
          </a:p>
          <a:p>
            <a:r>
              <a:rPr lang="zh-TW" altLang="en-US" sz="2400" dirty="0"/>
              <a:t>相鄰的平滑肌纖維之間有</a:t>
            </a:r>
            <a:r>
              <a:rPr lang="zh-TW" altLang="en-US" sz="2400" b="1" dirty="0">
                <a:solidFill>
                  <a:srgbClr val="FFC000"/>
                </a:solidFill>
              </a:rPr>
              <a:t>間隙接合</a:t>
            </a:r>
            <a:r>
              <a:rPr lang="zh-TW" altLang="en-US" sz="2400" dirty="0"/>
              <a:t>，利於化學訊息和神經衝動的傳遞，使眾多平滑肌纖維可同時收縮而形成功能整體。</a:t>
            </a:r>
          </a:p>
        </p:txBody>
      </p:sp>
    </p:spTree>
    <p:extLst>
      <p:ext uri="{BB962C8B-B14F-4D97-AF65-F5344CB8AC3E}">
        <p14:creationId xmlns:p14="http://schemas.microsoft.com/office/powerpoint/2010/main" val="5026584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3556" name="Picture 4" descr="F09-20"/>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389" t="2075" r="5224" b="12631"/>
          <a:stretch/>
        </p:blipFill>
        <p:spPr>
          <a:xfrm>
            <a:off x="1680755" y="106364"/>
            <a:ext cx="6113418" cy="668632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4" descr="F09-20"/>
          <p:cNvPicPr>
            <a:picLocks noChangeAspect="1" noChangeArrowheads="1"/>
          </p:cNvPicPr>
          <p:nvPr/>
        </p:nvPicPr>
        <p:blipFill rotWithShape="1">
          <a:blip r:embed="rId2">
            <a:extLst>
              <a:ext uri="{28A0092B-C50C-407E-A947-70E740481C1C}">
                <a14:useLocalDpi xmlns:a14="http://schemas.microsoft.com/office/drawing/2010/main" val="0"/>
              </a:ext>
            </a:extLst>
          </a:blip>
          <a:srcRect l="28857" t="88974" r="1852" b="6697"/>
          <a:stretch/>
        </p:blipFill>
        <p:spPr>
          <a:xfrm>
            <a:off x="7933509" y="180386"/>
            <a:ext cx="4184651" cy="4030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397950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5602" name="Rectangle 2"/>
          <p:cNvSpPr>
            <a:spLocks noGrp="1" noChangeArrowheads="1"/>
          </p:cNvSpPr>
          <p:nvPr>
            <p:ph type="title"/>
          </p:nvPr>
        </p:nvSpPr>
        <p:spPr>
          <a:xfrm>
            <a:off x="968328" y="69541"/>
            <a:ext cx="9404723" cy="766482"/>
          </a:xfrm>
          <a:solidFill>
            <a:schemeClr val="accent6">
              <a:lumMod val="20000"/>
              <a:lumOff val="80000"/>
            </a:schemeClr>
          </a:solidFill>
        </p:spPr>
        <p:txBody>
          <a:bodyPr/>
          <a:lstStyle/>
          <a:p>
            <a:pPr algn="ctr"/>
            <a:r>
              <a:rPr lang="zh-TW" altLang="en-US" dirty="0" smtClean="0">
                <a:solidFill>
                  <a:srgbClr val="FF0000"/>
                </a:solidFill>
              </a:rPr>
              <a:t>平滑肌</a:t>
            </a:r>
            <a:r>
              <a:rPr lang="zh-TW" altLang="en-US" dirty="0">
                <a:solidFill>
                  <a:srgbClr val="FF0000"/>
                </a:solidFill>
              </a:rPr>
              <a:t>的生理學</a:t>
            </a:r>
          </a:p>
        </p:txBody>
      </p:sp>
      <p:sp>
        <p:nvSpPr>
          <p:cNvPr id="2585603" name="Rectangle 3"/>
          <p:cNvSpPr>
            <a:spLocks noGrp="1" noChangeArrowheads="1"/>
          </p:cNvSpPr>
          <p:nvPr>
            <p:ph type="body" idx="1"/>
          </p:nvPr>
        </p:nvSpPr>
        <p:spPr>
          <a:xfrm>
            <a:off x="0" y="1147226"/>
            <a:ext cx="12192000" cy="5514831"/>
          </a:xfrm>
        </p:spPr>
        <p:txBody>
          <a:bodyPr>
            <a:normAutofit/>
          </a:bodyPr>
          <a:lstStyle/>
          <a:p>
            <a:r>
              <a:rPr lang="zh-TW" altLang="en-US" sz="2800" dirty="0">
                <a:solidFill>
                  <a:srgbClr val="FFC000"/>
                </a:solidFill>
              </a:rPr>
              <a:t>一、平滑肌的收縮機制</a:t>
            </a:r>
          </a:p>
          <a:p>
            <a:pPr lvl="1"/>
            <a:r>
              <a:rPr lang="zh-TW" altLang="en-US" sz="2400" dirty="0"/>
              <a:t>在骨骼肌中， </a:t>
            </a:r>
            <a:r>
              <a:rPr lang="en-US" altLang="zh-TW" sz="2400" dirty="0"/>
              <a:t>Ca</a:t>
            </a:r>
            <a:r>
              <a:rPr lang="en-US" altLang="zh-TW" sz="2400" baseline="30000" dirty="0"/>
              <a:t>2+ </a:t>
            </a:r>
            <a:r>
              <a:rPr lang="zh-TW" altLang="en-US" sz="2400" dirty="0"/>
              <a:t>要和旋轉素結合，肌動蛋白才能與橫橋接合，使肌絲產生滑動；</a:t>
            </a:r>
          </a:p>
          <a:p>
            <a:pPr lvl="1"/>
            <a:r>
              <a:rPr lang="zh-TW" altLang="en-US" sz="2400" dirty="0"/>
              <a:t>然而，平滑肌的細肌絲中缺乏旋轉素，因此 </a:t>
            </a:r>
            <a:r>
              <a:rPr lang="en-US" altLang="zh-TW" sz="2400" dirty="0"/>
              <a:t>Ca</a:t>
            </a:r>
            <a:r>
              <a:rPr lang="en-US" altLang="zh-TW" sz="2400" baseline="30000" dirty="0"/>
              <a:t>2+ </a:t>
            </a:r>
            <a:r>
              <a:rPr lang="zh-TW" altLang="en-US" sz="2400" dirty="0"/>
              <a:t>引起平滑肌細胞中粗、細肌絲相互滑行的機制與骨骼肌不同</a:t>
            </a:r>
            <a:r>
              <a:rPr lang="zh-TW" altLang="en-US" sz="2400" dirty="0" smtClean="0"/>
              <a:t>。</a:t>
            </a:r>
            <a:endParaRPr lang="en-US" altLang="zh-TW" sz="2400" dirty="0" smtClean="0"/>
          </a:p>
          <a:p>
            <a:pPr lvl="1"/>
            <a:r>
              <a:rPr lang="zh-TW" altLang="en-US" sz="2400" dirty="0" smtClean="0"/>
              <a:t>在</a:t>
            </a:r>
            <a:r>
              <a:rPr lang="zh-TW" altLang="en-US" sz="2400" dirty="0"/>
              <a:t>平滑肌中，橫橋的啟動始於它的磷酸化，而此過程則需一種稱為</a:t>
            </a:r>
            <a:r>
              <a:rPr lang="zh-TW" altLang="en-US" sz="2400" dirty="0">
                <a:solidFill>
                  <a:srgbClr val="FFC000"/>
                </a:solidFill>
              </a:rPr>
              <a:t>肌凝蛋白輕鏈激酶</a:t>
            </a:r>
            <a:r>
              <a:rPr lang="en-US" altLang="zh-TW" sz="2400" dirty="0">
                <a:solidFill>
                  <a:srgbClr val="FFC000"/>
                </a:solidFill>
              </a:rPr>
              <a:t>(myosin light-chain kinase, MLCK)</a:t>
            </a:r>
            <a:r>
              <a:rPr lang="en-US" altLang="zh-TW" sz="2400" dirty="0"/>
              <a:t> </a:t>
            </a:r>
            <a:r>
              <a:rPr lang="zh-TW" altLang="en-US" sz="2400" dirty="0"/>
              <a:t>的酵素的催化。</a:t>
            </a:r>
          </a:p>
          <a:p>
            <a:pPr lvl="1"/>
            <a:r>
              <a:rPr lang="zh-TW" altLang="en-US" sz="2400" dirty="0"/>
              <a:t>其過程是， </a:t>
            </a:r>
            <a:r>
              <a:rPr lang="en-US" altLang="zh-TW" sz="2400" dirty="0"/>
              <a:t>Ca2+ </a:t>
            </a:r>
            <a:r>
              <a:rPr lang="zh-TW" altLang="en-US" sz="2400" dirty="0"/>
              <a:t>先與平滑肌細胞質中一種稱為</a:t>
            </a:r>
            <a:r>
              <a:rPr lang="zh-TW" altLang="en-US" sz="2400" dirty="0">
                <a:solidFill>
                  <a:srgbClr val="FFC000"/>
                </a:solidFill>
              </a:rPr>
              <a:t>攜鈣素</a:t>
            </a:r>
            <a:r>
              <a:rPr lang="en-US" altLang="zh-TW" sz="2400" dirty="0">
                <a:solidFill>
                  <a:srgbClr val="FFC000"/>
                </a:solidFill>
              </a:rPr>
              <a:t>(calmodulin) </a:t>
            </a:r>
            <a:r>
              <a:rPr lang="zh-TW" altLang="en-US" sz="2400" dirty="0"/>
              <a:t>的蛋白質結合， 形成</a:t>
            </a:r>
            <a:r>
              <a:rPr lang="zh-TW" altLang="en-US" sz="2400" dirty="0">
                <a:solidFill>
                  <a:srgbClr val="FFC000"/>
                </a:solidFill>
              </a:rPr>
              <a:t>鈣離子－攜鈣素複合物</a:t>
            </a:r>
            <a:r>
              <a:rPr lang="en-US" altLang="zh-TW" sz="2400" dirty="0">
                <a:solidFill>
                  <a:srgbClr val="FFC000"/>
                </a:solidFill>
              </a:rPr>
              <a:t>(</a:t>
            </a:r>
            <a:r>
              <a:rPr lang="en-US" altLang="zh-TW" sz="2400" dirty="0" smtClean="0">
                <a:solidFill>
                  <a:srgbClr val="FFC000"/>
                </a:solidFill>
              </a:rPr>
              <a:t>calcium-calmodulin </a:t>
            </a:r>
            <a:r>
              <a:rPr lang="en-US" altLang="zh-TW" sz="2400" dirty="0">
                <a:solidFill>
                  <a:srgbClr val="FFC000"/>
                </a:solidFill>
              </a:rPr>
              <a:t>complex)</a:t>
            </a:r>
            <a:r>
              <a:rPr lang="zh-TW" altLang="en-US" sz="2400" dirty="0"/>
              <a:t>，此複合物可使</a:t>
            </a:r>
            <a:r>
              <a:rPr lang="en-US" altLang="zh-TW" sz="2400" dirty="0"/>
              <a:t>MLCK</a:t>
            </a:r>
            <a:r>
              <a:rPr lang="zh-TW" altLang="en-US" sz="2400" dirty="0"/>
              <a:t>活化；</a:t>
            </a:r>
          </a:p>
          <a:p>
            <a:pPr lvl="1"/>
            <a:r>
              <a:rPr lang="zh-TW" altLang="en-US" sz="2400" dirty="0"/>
              <a:t>活化的 </a:t>
            </a:r>
            <a:r>
              <a:rPr lang="en-US" altLang="zh-TW" sz="2400" dirty="0"/>
              <a:t>MLCK </a:t>
            </a:r>
            <a:r>
              <a:rPr lang="zh-TW" altLang="en-US" sz="2400" dirty="0"/>
              <a:t>進而催化使橫橋磷酸化，引發肌絲滑動及收縮。</a:t>
            </a:r>
          </a:p>
          <a:p>
            <a:pPr lvl="1"/>
            <a:r>
              <a:rPr lang="zh-TW" altLang="en-US" sz="2400" dirty="0"/>
              <a:t>與骨骼肌相較，平滑肌橫橋啟動的機制需要較長的時間，這和平滑肌收縮的緩慢特性相一致。</a:t>
            </a:r>
          </a:p>
          <a:p>
            <a:pPr lvl="1"/>
            <a:endParaRPr lang="zh-TW" altLang="en-US" sz="2400" dirty="0"/>
          </a:p>
        </p:txBody>
      </p:sp>
    </p:spTree>
    <p:extLst>
      <p:ext uri="{BB962C8B-B14F-4D97-AF65-F5344CB8AC3E}">
        <p14:creationId xmlns:p14="http://schemas.microsoft.com/office/powerpoint/2010/main" val="1325166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604" name="Picture 4" descr="F09-01"/>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572" t="2581" r="2667" b="9270"/>
          <a:stretch/>
        </p:blipFill>
        <p:spPr>
          <a:xfrm>
            <a:off x="274318" y="792480"/>
            <a:ext cx="11717384" cy="594795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4" descr="F09-01"/>
          <p:cNvPicPr>
            <a:picLocks noChangeAspect="1" noChangeArrowheads="1"/>
          </p:cNvPicPr>
          <p:nvPr/>
        </p:nvPicPr>
        <p:blipFill rotWithShape="1">
          <a:blip r:embed="rId2">
            <a:extLst>
              <a:ext uri="{28A0092B-C50C-407E-A947-70E740481C1C}">
                <a14:useLocalDpi xmlns:a14="http://schemas.microsoft.com/office/drawing/2010/main" val="0"/>
              </a:ext>
            </a:extLst>
          </a:blip>
          <a:srcRect l="48333" t="91450" r="36714" b="2790"/>
          <a:stretch/>
        </p:blipFill>
        <p:spPr>
          <a:xfrm>
            <a:off x="5035730" y="182880"/>
            <a:ext cx="2194560" cy="46155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2701585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7651" name="Rectangle 3"/>
          <p:cNvSpPr>
            <a:spLocks noGrp="1" noChangeArrowheads="1"/>
          </p:cNvSpPr>
          <p:nvPr>
            <p:ph type="body" idx="1"/>
          </p:nvPr>
        </p:nvSpPr>
        <p:spPr>
          <a:xfrm>
            <a:off x="0" y="1147227"/>
            <a:ext cx="12192000" cy="4195481"/>
          </a:xfrm>
        </p:spPr>
        <p:txBody>
          <a:bodyPr>
            <a:normAutofit/>
          </a:bodyPr>
          <a:lstStyle/>
          <a:p>
            <a:pPr lvl="1"/>
            <a:r>
              <a:rPr lang="zh-TW" altLang="en-US" sz="2400"/>
              <a:t>平滑肌纖維的收縮，目前認為，與橫紋肌的「肌絲滑動」原理大致相同。</a:t>
            </a:r>
          </a:p>
          <a:p>
            <a:pPr lvl="1"/>
            <a:r>
              <a:rPr lang="zh-TW" altLang="en-US" sz="2400"/>
              <a:t>每個收縮單位是由粗肌絲（肌凝蛋白）和細肌絲（肌動蛋白）組成，它們的一端以細肌絲附著於肌漿膜的內面。</a:t>
            </a:r>
          </a:p>
          <a:p>
            <a:pPr lvl="1"/>
            <a:r>
              <a:rPr lang="zh-TW" altLang="en-US" sz="2400"/>
              <a:t>粗肌絲表面的橫橋有半數沿著相反方向擺動，所以當肌纖維收縮時，不但細肌絲沿著粗肌絲的全長滑動，而且相鄰的細肌絲的滑動方向是相對的。</a:t>
            </a:r>
          </a:p>
          <a:p>
            <a:pPr lvl="1"/>
            <a:r>
              <a:rPr lang="zh-TW" altLang="en-US" sz="2400"/>
              <a:t>因此平滑肌纖維收縮時，粗、細肌絲的重疊範圍大，纖維呈螺旋形扭曲而變短和增粗。</a:t>
            </a:r>
          </a:p>
        </p:txBody>
      </p:sp>
    </p:spTree>
    <p:extLst>
      <p:ext uri="{BB962C8B-B14F-4D97-AF65-F5344CB8AC3E}">
        <p14:creationId xmlns:p14="http://schemas.microsoft.com/office/powerpoint/2010/main" val="10174271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8675" name="Rectangle 3"/>
          <p:cNvSpPr>
            <a:spLocks noGrp="1" noChangeArrowheads="1"/>
          </p:cNvSpPr>
          <p:nvPr>
            <p:ph type="body" idx="1"/>
          </p:nvPr>
        </p:nvSpPr>
        <p:spPr>
          <a:xfrm>
            <a:off x="0" y="1164644"/>
            <a:ext cx="12192000" cy="5593207"/>
          </a:xfrm>
        </p:spPr>
        <p:txBody>
          <a:bodyPr>
            <a:normAutofit/>
          </a:bodyPr>
          <a:lstStyle/>
          <a:p>
            <a:r>
              <a:rPr lang="zh-TW" altLang="en-US" sz="2800" dirty="0">
                <a:solidFill>
                  <a:srgbClr val="FFC000"/>
                </a:solidFill>
              </a:rPr>
              <a:t>二、平滑肌的自主神經支配</a:t>
            </a:r>
          </a:p>
          <a:p>
            <a:pPr lvl="1"/>
            <a:r>
              <a:rPr lang="zh-TW" altLang="en-US" sz="2400" dirty="0"/>
              <a:t>大多數平滑肌接受自主神經系統的支配，其中除了小動脈一般只接受交感神經系統的支配外，其他器官的平滑肌通常接受交感和副交感的雙重支配。</a:t>
            </a:r>
          </a:p>
          <a:p>
            <a:pPr lvl="1"/>
            <a:r>
              <a:rPr lang="zh-TW" altLang="en-US" sz="2400" dirty="0"/>
              <a:t>此外，消化管平滑肌肌層中還有內在神經叢</a:t>
            </a:r>
            <a:r>
              <a:rPr lang="zh-TW" altLang="en-US" sz="2400" dirty="0" smtClean="0"/>
              <a:t>存在，</a:t>
            </a:r>
            <a:r>
              <a:rPr lang="zh-TW" altLang="en-US" sz="2400" dirty="0"/>
              <a:t>後者接受外來神經的影響，但其中還發現有局部傳入性神經元，可以引起各種反射</a:t>
            </a:r>
            <a:r>
              <a:rPr lang="zh-TW" altLang="en-US" sz="2400" dirty="0" smtClean="0"/>
              <a:t>。</a:t>
            </a:r>
            <a:endParaRPr lang="en-US" altLang="zh-TW" sz="2400" dirty="0" smtClean="0"/>
          </a:p>
          <a:p>
            <a:pPr lvl="1"/>
            <a:r>
              <a:rPr lang="zh-TW" altLang="en-US" sz="2400" dirty="0" smtClean="0"/>
              <a:t>支配</a:t>
            </a:r>
            <a:r>
              <a:rPr lang="zh-TW" altLang="en-US" sz="2400" dirty="0"/>
              <a:t>平滑肌的神經纖維在進入標的組織時多次分支， 分支上每隔一定距離出現一個膨大、呈念珠狀的構造， 稱為</a:t>
            </a:r>
            <a:r>
              <a:rPr lang="zh-TW" altLang="en-US" sz="2400" dirty="0">
                <a:solidFill>
                  <a:srgbClr val="FFC000"/>
                </a:solidFill>
              </a:rPr>
              <a:t>曲張體</a:t>
            </a:r>
            <a:r>
              <a:rPr lang="en-US" altLang="zh-TW" sz="2400" dirty="0">
                <a:solidFill>
                  <a:srgbClr val="FFC000"/>
                </a:solidFill>
              </a:rPr>
              <a:t>(varicosity)</a:t>
            </a:r>
            <a:r>
              <a:rPr lang="zh-TW" altLang="en-US" sz="2400" dirty="0"/>
              <a:t>，其中含有突觸小</a:t>
            </a:r>
            <a:r>
              <a:rPr lang="zh-TW" altLang="en-US" sz="2400" dirty="0" smtClean="0"/>
              <a:t>泡。</a:t>
            </a:r>
            <a:endParaRPr lang="zh-TW" altLang="en-US" sz="2400" dirty="0"/>
          </a:p>
          <a:p>
            <a:pPr lvl="1"/>
            <a:r>
              <a:rPr lang="zh-TW" altLang="en-US" sz="2400" dirty="0"/>
              <a:t>當神經衝動到達時，突觸小泡中的神經傳遞物質或其他神經活性物質即被釋放出來。</a:t>
            </a:r>
          </a:p>
          <a:p>
            <a:pPr lvl="1"/>
            <a:r>
              <a:rPr lang="zh-TW" altLang="en-US" sz="2400" dirty="0"/>
              <a:t>由於每個曲張體和其標的細胞的距離約為 </a:t>
            </a:r>
            <a:r>
              <a:rPr lang="en-US" altLang="zh-TW" sz="2400" dirty="0"/>
              <a:t>80~100 nm</a:t>
            </a:r>
            <a:r>
              <a:rPr lang="zh-TW" altLang="en-US" sz="2400" dirty="0"/>
              <a:t>，因此需擴散較遠距離才能達到目標細胞。</a:t>
            </a:r>
          </a:p>
          <a:p>
            <a:pPr lvl="1"/>
            <a:endParaRPr lang="zh-TW" altLang="en-US" sz="2400" dirty="0"/>
          </a:p>
        </p:txBody>
      </p:sp>
    </p:spTree>
    <p:extLst>
      <p:ext uri="{BB962C8B-B14F-4D97-AF65-F5344CB8AC3E}">
        <p14:creationId xmlns:p14="http://schemas.microsoft.com/office/powerpoint/2010/main" val="39890079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23" name="Rectangle 3"/>
          <p:cNvSpPr>
            <a:spLocks noGrp="1" noChangeArrowheads="1"/>
          </p:cNvSpPr>
          <p:nvPr>
            <p:ph type="body" idx="1"/>
          </p:nvPr>
        </p:nvSpPr>
        <p:spPr>
          <a:xfrm>
            <a:off x="0" y="1149350"/>
            <a:ext cx="12192000" cy="5708650"/>
          </a:xfrm>
        </p:spPr>
        <p:txBody>
          <a:bodyPr>
            <a:normAutofit/>
          </a:bodyPr>
          <a:lstStyle/>
          <a:p>
            <a:r>
              <a:rPr lang="zh-TW" altLang="en-US" sz="2800" dirty="0">
                <a:solidFill>
                  <a:srgbClr val="FFC000"/>
                </a:solidFill>
              </a:rPr>
              <a:t>三、平滑肌在功能上的分類</a:t>
            </a:r>
          </a:p>
          <a:p>
            <a:pPr lvl="1"/>
            <a:r>
              <a:rPr lang="zh-TW" altLang="en-US" sz="2400" dirty="0"/>
              <a:t>儘管平滑肌在各器官中的功能特性有很大差異，但一般可分為兩大類</a:t>
            </a:r>
            <a:r>
              <a:rPr lang="zh-TW" altLang="en-US" sz="2400" dirty="0" smtClean="0"/>
              <a:t>：</a:t>
            </a:r>
            <a:endParaRPr lang="zh-TW" altLang="en-US" sz="2400" dirty="0"/>
          </a:p>
          <a:p>
            <a:pPr lvl="1"/>
            <a:r>
              <a:rPr lang="zh-TW" altLang="en-US" sz="2400" dirty="0">
                <a:solidFill>
                  <a:srgbClr val="FFC000"/>
                </a:solidFill>
              </a:rPr>
              <a:t>單一單位</a:t>
            </a:r>
            <a:r>
              <a:rPr lang="en-US" altLang="zh-TW" sz="2400" dirty="0">
                <a:solidFill>
                  <a:srgbClr val="FFC000"/>
                </a:solidFill>
              </a:rPr>
              <a:t>(single-unit)</a:t>
            </a:r>
            <a:r>
              <a:rPr lang="zh-TW" altLang="en-US" sz="2400" dirty="0">
                <a:solidFill>
                  <a:srgbClr val="FFC000"/>
                </a:solidFill>
              </a:rPr>
              <a:t>平滑肌</a:t>
            </a:r>
            <a:r>
              <a:rPr lang="zh-TW" altLang="en-US" sz="2400" dirty="0"/>
              <a:t>：</a:t>
            </a:r>
          </a:p>
          <a:p>
            <a:pPr lvl="2"/>
            <a:r>
              <a:rPr lang="zh-TW" altLang="en-US" sz="2400" dirty="0"/>
              <a:t>其細胞間藉由間隙接合溝通聯繫，提供離子通透及物質交換的管道，</a:t>
            </a:r>
          </a:p>
          <a:p>
            <a:pPr lvl="2"/>
            <a:r>
              <a:rPr lang="zh-TW" altLang="en-US" sz="2400" dirty="0"/>
              <a:t>因此動作電位可以很容易地在肌細胞之間傳遞，而可進行同步性活動。</a:t>
            </a:r>
          </a:p>
          <a:p>
            <a:pPr lvl="2"/>
            <a:r>
              <a:rPr lang="zh-TW" altLang="en-US" sz="2400" dirty="0"/>
              <a:t>此種平滑肌通常具有自律性，在沒有外來神經支配時也可進行近於正常的收縮活動，</a:t>
            </a:r>
          </a:p>
          <a:p>
            <a:pPr lvl="2"/>
            <a:r>
              <a:rPr lang="zh-TW" altLang="en-US" sz="2400" dirty="0"/>
              <a:t>以胃腸、子宮、輸尿管平滑肌為代表。</a:t>
            </a:r>
          </a:p>
        </p:txBody>
      </p:sp>
    </p:spTree>
    <p:extLst>
      <p:ext uri="{BB962C8B-B14F-4D97-AF65-F5344CB8AC3E}">
        <p14:creationId xmlns:p14="http://schemas.microsoft.com/office/powerpoint/2010/main" val="40367403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1747" name="Rectangle 3"/>
          <p:cNvSpPr>
            <a:spLocks noGrp="1" noChangeArrowheads="1"/>
          </p:cNvSpPr>
          <p:nvPr>
            <p:ph type="body" idx="1"/>
          </p:nvPr>
        </p:nvSpPr>
        <p:spPr>
          <a:xfrm>
            <a:off x="0" y="1138519"/>
            <a:ext cx="12192000" cy="4195481"/>
          </a:xfrm>
        </p:spPr>
        <p:txBody>
          <a:bodyPr>
            <a:normAutofit/>
          </a:bodyPr>
          <a:lstStyle/>
          <a:p>
            <a:pPr lvl="1"/>
            <a:r>
              <a:rPr lang="zh-TW" altLang="en-US" sz="2800" b="1" dirty="0">
                <a:solidFill>
                  <a:srgbClr val="FFC000"/>
                </a:solidFill>
              </a:rPr>
              <a:t>多單位</a:t>
            </a:r>
            <a:r>
              <a:rPr lang="en-US" altLang="zh-TW" sz="2800" dirty="0">
                <a:solidFill>
                  <a:srgbClr val="FFC000"/>
                </a:solidFill>
              </a:rPr>
              <a:t>(multi-unit)</a:t>
            </a:r>
            <a:r>
              <a:rPr lang="zh-TW" altLang="en-US" sz="2800" dirty="0">
                <a:solidFill>
                  <a:srgbClr val="FFC000"/>
                </a:solidFill>
              </a:rPr>
              <a:t>平滑肌：</a:t>
            </a:r>
          </a:p>
          <a:p>
            <a:pPr lvl="2"/>
            <a:r>
              <a:rPr lang="zh-TW" altLang="en-US" sz="2400" dirty="0"/>
              <a:t>細胞間不含間隙接合，</a:t>
            </a:r>
          </a:p>
          <a:p>
            <a:pPr lvl="2"/>
            <a:r>
              <a:rPr lang="zh-TW" altLang="en-US" sz="2400" dirty="0"/>
              <a:t>各平滑肌細胞在活動時各自獨立，由個別神經纖維所控制，類似骨骼肌細胞，</a:t>
            </a:r>
          </a:p>
          <a:p>
            <a:pPr lvl="2"/>
            <a:r>
              <a:rPr lang="zh-TW" altLang="en-US" sz="2400" dirty="0"/>
              <a:t>例如豎毛肌、虹膜肌及大血管平滑肌等。</a:t>
            </a:r>
          </a:p>
          <a:p>
            <a:pPr lvl="2"/>
            <a:r>
              <a:rPr lang="zh-TW" altLang="en-US" sz="2400" dirty="0"/>
              <a:t>此類細胞的活動主要受自主神經支配或激素的影響。</a:t>
            </a:r>
          </a:p>
        </p:txBody>
      </p:sp>
    </p:spTree>
    <p:extLst>
      <p:ext uri="{BB962C8B-B14F-4D97-AF65-F5344CB8AC3E}">
        <p14:creationId xmlns:p14="http://schemas.microsoft.com/office/powerpoint/2010/main" val="31821755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0" y="60960"/>
            <a:ext cx="12192000" cy="6453050"/>
          </a:xfrm>
          <a:prstGeom prst="rect">
            <a:avLst/>
          </a:prstGeom>
        </p:spPr>
      </p:pic>
    </p:spTree>
    <p:extLst>
      <p:ext uri="{BB962C8B-B14F-4D97-AF65-F5344CB8AC3E}">
        <p14:creationId xmlns:p14="http://schemas.microsoft.com/office/powerpoint/2010/main" val="2784711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72" name="Picture 7" descr="The Tale F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0725" y="-2"/>
            <a:ext cx="6391275" cy="32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974" name="圖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04563" y="32608"/>
            <a:ext cx="2182813" cy="32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975" name="圖片 6"/>
          <p:cNvPicPr>
            <a:picLocks noChangeAspect="1"/>
          </p:cNvPicPr>
          <p:nvPr/>
        </p:nvPicPr>
        <p:blipFill>
          <a:blip r:embed="rId5">
            <a:extLst>
              <a:ext uri="{28A0092B-C50C-407E-A947-70E740481C1C}">
                <a14:useLocalDpi xmlns:a14="http://schemas.microsoft.com/office/drawing/2010/main" val="0"/>
              </a:ext>
            </a:extLst>
          </a:blip>
          <a:srcRect l="2609" t="113" r="21272" b="436"/>
          <a:stretch>
            <a:fillRect/>
          </a:stretch>
        </p:blipFill>
        <p:spPr bwMode="auto">
          <a:xfrm>
            <a:off x="13855" y="-13856"/>
            <a:ext cx="3662795" cy="32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
          <p:cNvPicPr>
            <a:picLocks noChangeAspect="1"/>
          </p:cNvPicPr>
          <p:nvPr/>
        </p:nvPicPr>
        <p:blipFill rotWithShape="1">
          <a:blip r:embed="rId6">
            <a:extLst>
              <a:ext uri="{28A0092B-C50C-407E-A947-70E740481C1C}">
                <a14:useLocalDpi xmlns:a14="http://schemas.microsoft.com/office/drawing/2010/main" val="0"/>
              </a:ext>
            </a:extLst>
          </a:blip>
          <a:srcRect l="34819" t="45495" r="-101" b="6932"/>
          <a:stretch/>
        </p:blipFill>
        <p:spPr bwMode="auto">
          <a:xfrm>
            <a:off x="0" y="3215860"/>
            <a:ext cx="9864436" cy="361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6"/>
          <p:cNvSpPr txBox="1">
            <a:spLocks noChangeArrowheads="1"/>
          </p:cNvSpPr>
          <p:nvPr/>
        </p:nvSpPr>
        <p:spPr bwMode="auto">
          <a:xfrm>
            <a:off x="2153263" y="428709"/>
            <a:ext cx="849507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fontAlgn="base">
              <a:spcBef>
                <a:spcPct val="50000"/>
              </a:spcBef>
              <a:spcAft>
                <a:spcPct val="0"/>
              </a:spcAft>
              <a:buFontTx/>
              <a:buNone/>
              <a:defRPr/>
            </a:pPr>
            <a:r>
              <a:rPr lang="en-US" altLang="zh-TW" sz="4800" b="1" dirty="0" smtClean="0">
                <a:solidFill>
                  <a:srgbClr val="FFFF00"/>
                </a:solidFill>
                <a:ea typeface="新細明體" panose="02020500000000000000" pitchFamily="18" charset="-120"/>
              </a:rPr>
              <a:t>The real goal however…….</a:t>
            </a:r>
          </a:p>
          <a:p>
            <a:pPr fontAlgn="base">
              <a:spcBef>
                <a:spcPct val="50000"/>
              </a:spcBef>
              <a:spcAft>
                <a:spcPct val="0"/>
              </a:spcAft>
              <a:buFontTx/>
              <a:buNone/>
              <a:defRPr/>
            </a:pPr>
            <a:r>
              <a:rPr lang="en-US" altLang="zh-TW" sz="4800" b="1" dirty="0" smtClean="0">
                <a:solidFill>
                  <a:srgbClr val="FFFF00"/>
                </a:solidFill>
                <a:ea typeface="新細明體" panose="02020500000000000000" pitchFamily="18" charset="-120"/>
              </a:rPr>
              <a:t>			is to avoid ….</a:t>
            </a:r>
          </a:p>
        </p:txBody>
      </p:sp>
      <p:pic>
        <p:nvPicPr>
          <p:cNvPr id="11" name="Picture 1028" descr="splash"/>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2141" y="3185025"/>
            <a:ext cx="2488659" cy="367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
          <p:cNvPicPr>
            <a:picLocks noChangeAspect="1"/>
          </p:cNvPicPr>
          <p:nvPr/>
        </p:nvPicPr>
        <p:blipFill rotWithShape="1">
          <a:blip r:embed="rId6">
            <a:extLst>
              <a:ext uri="{28A0092B-C50C-407E-A947-70E740481C1C}">
                <a14:useLocalDpi xmlns:a14="http://schemas.microsoft.com/office/drawing/2010/main" val="0"/>
              </a:ext>
            </a:extLst>
          </a:blip>
          <a:srcRect l="63286" t="45495" r="-102" b="6932"/>
          <a:stretch/>
        </p:blipFill>
        <p:spPr bwMode="auto">
          <a:xfrm>
            <a:off x="6400800" y="3275012"/>
            <a:ext cx="5804549" cy="361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027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left)">
                                      <p:cBhvr>
                                        <p:cTn id="1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Number Placeholder 3"/>
          <p:cNvSpPr>
            <a:spLocks noGrp="1"/>
          </p:cNvSpPr>
          <p:nvPr>
            <p:ph type="sldNum" sz="quarter" idx="12"/>
          </p:nvPr>
        </p:nvSpPr>
        <p:spPr>
          <a:noFill/>
        </p:spPr>
        <p:txBody>
          <a:bodyPr/>
          <a:lstStyle>
            <a:lvl1pPr>
              <a:spcBef>
                <a:spcPct val="20000"/>
              </a:spcBef>
              <a:buClr>
                <a:schemeClr val="tx2"/>
              </a:buClr>
              <a:buChar char="•"/>
              <a:defRPr sz="3200">
                <a:solidFill>
                  <a:schemeClr val="tx1"/>
                </a:solidFill>
                <a:latin typeface="Times New Roman" panose="02020603050405020304" pitchFamily="18" charset="0"/>
              </a:defRPr>
            </a:lvl1pPr>
            <a:lvl2pPr marL="742950" indent="-285750">
              <a:spcBef>
                <a:spcPct val="20000"/>
              </a:spcBef>
              <a:buClr>
                <a:schemeClr val="tx2"/>
              </a:buClr>
              <a:buChar char="–"/>
              <a:defRPr sz="2800">
                <a:solidFill>
                  <a:schemeClr val="tx1"/>
                </a:solidFill>
                <a:latin typeface="Times New Roman" panose="02020603050405020304" pitchFamily="18" charset="0"/>
              </a:defRPr>
            </a:lvl2pPr>
            <a:lvl3pPr marL="1143000" indent="-228600">
              <a:spcBef>
                <a:spcPct val="20000"/>
              </a:spcBef>
              <a:buClr>
                <a:schemeClr val="tx2"/>
              </a:buClr>
              <a:buChar char="•"/>
              <a:defRPr sz="2400">
                <a:solidFill>
                  <a:schemeClr val="tx1"/>
                </a:solidFill>
                <a:latin typeface="Times New Roman" panose="02020603050405020304" pitchFamily="18" charset="0"/>
              </a:defRPr>
            </a:lvl3pPr>
            <a:lvl4pPr marL="1600200" indent="-228600">
              <a:spcBef>
                <a:spcPct val="20000"/>
              </a:spcBef>
              <a:buClr>
                <a:schemeClr val="tx2"/>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fontAlgn="base">
              <a:spcBef>
                <a:spcPct val="0"/>
              </a:spcBef>
              <a:spcAft>
                <a:spcPct val="0"/>
              </a:spcAft>
              <a:buClrTx/>
              <a:buFontTx/>
              <a:buNone/>
              <a:defRPr/>
            </a:pPr>
            <a:fld id="{484311FE-4542-4D54-BEEE-FECF8C3E37C9}" type="slidenum">
              <a:rPr lang="en-US" altLang="zh-TW" sz="1400" smtClean="0">
                <a:solidFill>
                  <a:srgbClr val="000000"/>
                </a:solidFill>
                <a:latin typeface="Arial" panose="020B0604020202020204" pitchFamily="34" charset="0"/>
              </a:rPr>
              <a:pPr fontAlgn="base">
                <a:spcBef>
                  <a:spcPct val="0"/>
                </a:spcBef>
                <a:spcAft>
                  <a:spcPct val="0"/>
                </a:spcAft>
                <a:buClrTx/>
                <a:buFontTx/>
                <a:buNone/>
                <a:defRPr/>
              </a:pPr>
              <a:t>136</a:t>
            </a:fld>
            <a:endParaRPr lang="en-US" altLang="zh-TW" sz="1400" smtClean="0">
              <a:solidFill>
                <a:srgbClr val="000000"/>
              </a:solidFill>
              <a:latin typeface="Arial" panose="020B0604020202020204" pitchFamily="34" charset="0"/>
            </a:endParaRPr>
          </a:p>
        </p:txBody>
      </p:sp>
      <p:pic>
        <p:nvPicPr>
          <p:cNvPr id="216067" name="Content Placeholder 4" descr="http://blog.gustavkaser.com.au/wp-content/uploads/2013/09/iceberg-poster.jpg"/>
          <p:cNvPicPr>
            <a:picLocks noGrp="1"/>
          </p:cNvPicPr>
          <p:nvPr>
            <p:ph idx="1"/>
          </p:nvPr>
        </p:nvPicPr>
        <p:blipFill>
          <a:blip r:embed="rId2">
            <a:extLst>
              <a:ext uri="{28A0092B-C50C-407E-A947-70E740481C1C}">
                <a14:useLocalDpi xmlns:a14="http://schemas.microsoft.com/office/drawing/2010/main" val="0"/>
              </a:ext>
            </a:extLst>
          </a:blip>
          <a:srcRect l="13959" t="4005" r="14845" b="4005"/>
          <a:stretch>
            <a:fillRect/>
          </a:stretch>
        </p:blipFill>
        <p:spPr>
          <a:xfrm>
            <a:off x="0" y="2143125"/>
            <a:ext cx="5513388" cy="4714875"/>
          </a:xfrm>
        </p:spPr>
      </p:pic>
      <p:pic>
        <p:nvPicPr>
          <p:cNvPr id="216068" name="Content Placeholder 4"/>
          <p:cNvPicPr>
            <a:picLocks noChangeAspect="1"/>
          </p:cNvPicPr>
          <p:nvPr/>
        </p:nvPicPr>
        <p:blipFill>
          <a:blip r:embed="rId3">
            <a:extLst>
              <a:ext uri="{28A0092B-C50C-407E-A947-70E740481C1C}">
                <a14:useLocalDpi xmlns:a14="http://schemas.microsoft.com/office/drawing/2010/main" val="0"/>
              </a:ext>
            </a:extLst>
          </a:blip>
          <a:srcRect l="-516" t="1967" r="8965" b="-1967"/>
          <a:stretch>
            <a:fillRect/>
          </a:stretch>
        </p:blipFill>
        <p:spPr bwMode="auto">
          <a:xfrm>
            <a:off x="4976813" y="2143125"/>
            <a:ext cx="7215187" cy="483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989260" y="308561"/>
            <a:ext cx="8404865" cy="1323439"/>
          </a:xfrm>
          <a:prstGeom prst="rect">
            <a:avLst/>
          </a:prstGeom>
        </p:spPr>
        <p:txBody>
          <a:bodyPr wrap="none">
            <a:spAutoFit/>
          </a:bodyPr>
          <a:lstStyle/>
          <a:p>
            <a:pPr>
              <a:defRPr/>
            </a:pPr>
            <a:r>
              <a:rPr lang="zh-TW" altLang="en-US" sz="4000" b="1" dirty="0">
                <a:solidFill>
                  <a:srgbClr val="00B050"/>
                </a:solidFill>
                <a:latin typeface="Calibri" panose="020F0502020204030204"/>
                <a:ea typeface="新細明體" panose="02020500000000000000" pitchFamily="18" charset="-120"/>
              </a:rPr>
              <a:t>正確詮釋問題，</a:t>
            </a:r>
            <a:endParaRPr lang="en-US" altLang="zh-TW" sz="4000" b="1" dirty="0">
              <a:solidFill>
                <a:srgbClr val="00B050"/>
              </a:solidFill>
              <a:latin typeface="Calibri" panose="020F0502020204030204"/>
              <a:ea typeface="新細明體" panose="02020500000000000000" pitchFamily="18" charset="-120"/>
            </a:endParaRPr>
          </a:p>
          <a:p>
            <a:pPr>
              <a:defRPr/>
            </a:pPr>
            <a:r>
              <a:rPr lang="en-US" altLang="zh-TW" sz="4000" b="1" dirty="0">
                <a:solidFill>
                  <a:srgbClr val="00B050"/>
                </a:solidFill>
                <a:latin typeface="Calibri" panose="020F0502020204030204"/>
                <a:ea typeface="新細明體" panose="02020500000000000000" pitchFamily="18" charset="-120"/>
              </a:rPr>
              <a:t>         </a:t>
            </a:r>
            <a:r>
              <a:rPr lang="zh-TW" altLang="en-US" sz="4000" b="1" dirty="0">
                <a:solidFill>
                  <a:srgbClr val="00B050"/>
                </a:solidFill>
                <a:latin typeface="Calibri" panose="020F0502020204030204"/>
                <a:ea typeface="新細明體" panose="02020500000000000000" pitchFamily="18" charset="-120"/>
              </a:rPr>
              <a:t>往往比找到正確答案來得重要。</a:t>
            </a:r>
          </a:p>
        </p:txBody>
      </p:sp>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3250" y="0"/>
            <a:ext cx="1428750" cy="2143125"/>
          </a:xfrm>
          <a:prstGeom prst="rect">
            <a:avLst/>
          </a:prstGeom>
        </p:spPr>
      </p:pic>
      <p:pic>
        <p:nvPicPr>
          <p:cNvPr id="7" name="圖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442720" cy="2164080"/>
          </a:xfrm>
          <a:prstGeom prst="rect">
            <a:avLst/>
          </a:prstGeom>
        </p:spPr>
      </p:pic>
    </p:spTree>
    <p:extLst>
      <p:ext uri="{BB962C8B-B14F-4D97-AF65-F5344CB8AC3E}">
        <p14:creationId xmlns:p14="http://schemas.microsoft.com/office/powerpoint/2010/main" val="363805649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386" name="內容版面配置區 3"/>
          <p:cNvPicPr>
            <a:picLocks noGrp="1" noChangeAspect="1"/>
          </p:cNvPicPr>
          <p:nvPr>
            <p:ph idx="4294967295"/>
          </p:nvPr>
        </p:nvPicPr>
        <p:blipFill>
          <a:blip r:embed="rId2">
            <a:extLst>
              <a:ext uri="{28A0092B-C50C-407E-A947-70E740481C1C}">
                <a14:useLocalDpi xmlns:a14="http://schemas.microsoft.com/office/drawing/2010/main" val="0"/>
              </a:ext>
            </a:extLst>
          </a:blip>
          <a:srcRect t="32480" b="1530"/>
          <a:stretch>
            <a:fillRect/>
          </a:stretch>
        </p:blipFill>
        <p:spPr>
          <a:xfrm>
            <a:off x="884238" y="0"/>
            <a:ext cx="10739437" cy="6873875"/>
          </a:xfrm>
        </p:spPr>
      </p:pic>
      <p:sp>
        <p:nvSpPr>
          <p:cNvPr id="272387" name="矩形 2"/>
          <p:cNvSpPr>
            <a:spLocks noChangeArrowheads="1"/>
          </p:cNvSpPr>
          <p:nvPr/>
        </p:nvSpPr>
        <p:spPr bwMode="auto">
          <a:xfrm>
            <a:off x="955675" y="0"/>
            <a:ext cx="11006138"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fontAlgn="base">
              <a:lnSpc>
                <a:spcPct val="100000"/>
              </a:lnSpc>
              <a:spcBef>
                <a:spcPct val="0"/>
              </a:spcBef>
              <a:spcAft>
                <a:spcPct val="0"/>
              </a:spcAft>
              <a:buFontTx/>
              <a:buNone/>
              <a:defRPr/>
            </a:pPr>
            <a:r>
              <a:rPr lang="en-US" altLang="zh-TW" sz="3200" smtClean="0">
                <a:solidFill>
                  <a:srgbClr val="FFC000"/>
                </a:solidFill>
                <a:latin typeface="Arial Unicode MS" pitchFamily="34" charset="-120"/>
                <a:ea typeface="Arial Unicode MS" pitchFamily="34" charset="-120"/>
              </a:rPr>
              <a:t>How can I help?</a:t>
            </a:r>
          </a:p>
          <a:p>
            <a:pPr fontAlgn="base">
              <a:lnSpc>
                <a:spcPct val="100000"/>
              </a:lnSpc>
              <a:spcBef>
                <a:spcPct val="0"/>
              </a:spcBef>
              <a:spcAft>
                <a:spcPct val="0"/>
              </a:spcAft>
              <a:buFontTx/>
              <a:buNone/>
              <a:defRPr/>
            </a:pPr>
            <a:r>
              <a:rPr lang="zh-TW" altLang="en-US" sz="3200" smtClean="0">
                <a:solidFill>
                  <a:srgbClr val="FFC000"/>
                </a:solidFill>
                <a:latin typeface="Arial Unicode MS" pitchFamily="34" charset="-120"/>
                <a:ea typeface="Arial Unicode MS" pitchFamily="34" charset="-120"/>
              </a:rPr>
              <a:t>「我能夠幫什麼？」是所有良好關係的基礎。</a:t>
            </a:r>
          </a:p>
        </p:txBody>
      </p:sp>
    </p:spTree>
    <p:extLst>
      <p:ext uri="{BB962C8B-B14F-4D97-AF65-F5344CB8AC3E}">
        <p14:creationId xmlns:p14="http://schemas.microsoft.com/office/powerpoint/2010/main" val="14786073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4" name="矩形 3"/>
          <p:cNvSpPr/>
          <p:nvPr/>
        </p:nvSpPr>
        <p:spPr>
          <a:xfrm>
            <a:off x="4572000" y="0"/>
            <a:ext cx="7620000" cy="2677656"/>
          </a:xfrm>
          <a:prstGeom prst="rect">
            <a:avLst/>
          </a:prstGeom>
        </p:spPr>
        <p:txBody>
          <a:bodyPr wrap="square">
            <a:spAutoFit/>
          </a:bodyPr>
          <a:lstStyle/>
          <a:p>
            <a:pPr>
              <a:defRPr/>
            </a:pPr>
            <a:r>
              <a:rPr lang="en-US" altLang="zh-TW" sz="2400" b="1" kern="100" dirty="0">
                <a:solidFill>
                  <a:prstClr val="black"/>
                </a:solidFill>
                <a:latin typeface="Times New Roman" panose="02020603050405020304" pitchFamily="18" charset="0"/>
                <a:cs typeface="Times New Roman" panose="02020603050405020304" pitchFamily="18" charset="0"/>
              </a:rPr>
              <a:t>For what I was trying to say and to do was to make my professional life focused on the three C’s - competence, caring, and compassion - and to make my very private personal life dedicated to family - to you all.</a:t>
            </a:r>
            <a:endParaRPr lang="zh-TW" altLang="zh-TW" sz="2400" kern="100" dirty="0">
              <a:solidFill>
                <a:prstClr val="black"/>
              </a:solidFill>
              <a:cs typeface="Times New Roman" panose="02020603050405020304" pitchFamily="18" charset="0"/>
            </a:endParaRPr>
          </a:p>
          <a:p>
            <a:pPr algn="ctr">
              <a:defRPr/>
            </a:pPr>
            <a:r>
              <a:rPr lang="en-US" altLang="zh-TW" sz="2400" b="1" i="1" u="sng" kern="100" dirty="0">
                <a:solidFill>
                  <a:prstClr val="black"/>
                </a:solidFill>
                <a:latin typeface="Microsoft Sans Serif" panose="020B0604020202020204" pitchFamily="34" charset="0"/>
                <a:ea typeface="Microsoft Sans Serif" panose="020B0604020202020204" pitchFamily="34" charset="0"/>
                <a:cs typeface="Microsoft Sans Serif" panose="020B0604020202020204" pitchFamily="34" charset="0"/>
              </a:rPr>
              <a:t>For your support, caring and love</a:t>
            </a:r>
            <a:endParaRPr lang="zh-TW" altLang="zh-TW" sz="2400" kern="100" dirty="0">
              <a:solidFill>
                <a:prstClr val="black"/>
              </a:solidFill>
              <a:latin typeface="Microsoft Sans Serif" panose="020B0604020202020204" pitchFamily="34" charset="0"/>
              <a:cs typeface="Microsoft Sans Serif" panose="020B0604020202020204" pitchFamily="34" charset="0"/>
            </a:endParaRPr>
          </a:p>
          <a:p>
            <a:pPr algn="ctr">
              <a:defRPr/>
            </a:pPr>
            <a:r>
              <a:rPr lang="en-US" altLang="zh-TW" sz="2400" b="1" i="1" u="sng" kern="100" dirty="0">
                <a:solidFill>
                  <a:prstClr val="black"/>
                </a:solidFill>
                <a:latin typeface="Microsoft Sans Serif" panose="020B0604020202020204" pitchFamily="34" charset="0"/>
                <a:ea typeface="Microsoft Sans Serif" panose="020B0604020202020204" pitchFamily="34" charset="0"/>
                <a:cs typeface="Microsoft Sans Serif" panose="020B0604020202020204" pitchFamily="34" charset="0"/>
              </a:rPr>
              <a:t>During these challenging years</a:t>
            </a:r>
            <a:endParaRPr lang="zh-TW" altLang="zh-TW" sz="2400" kern="100" dirty="0">
              <a:solidFill>
                <a:prstClr val="black"/>
              </a:solidFill>
              <a:latin typeface="Microsoft Sans Serif" panose="020B0604020202020204" pitchFamily="34" charset="0"/>
              <a:cs typeface="Microsoft Sans Serif" panose="020B0604020202020204" pitchFamily="34" charset="0"/>
            </a:endParaRPr>
          </a:p>
          <a:p>
            <a:pPr algn="ctr">
              <a:defRPr/>
            </a:pPr>
            <a:r>
              <a:rPr lang="en-US" altLang="zh-TW" sz="2400" b="1" i="1" u="sng" kern="100" dirty="0">
                <a:solidFill>
                  <a:prstClr val="black"/>
                </a:solidFill>
                <a:latin typeface="Microsoft Sans Serif" panose="020B0604020202020204" pitchFamily="34" charset="0"/>
                <a:ea typeface="Microsoft Sans Serif" panose="020B0604020202020204" pitchFamily="34" charset="0"/>
                <a:cs typeface="Microsoft Sans Serif" panose="020B0604020202020204" pitchFamily="34" charset="0"/>
              </a:rPr>
              <a:t>And always.</a:t>
            </a:r>
            <a:endParaRPr lang="zh-TW" altLang="zh-TW" sz="2400" kern="100" dirty="0">
              <a:solidFill>
                <a:prstClr val="black"/>
              </a:solidFill>
              <a:latin typeface="Microsoft Sans Serif" panose="020B0604020202020204" pitchFamily="34" charset="0"/>
              <a:cs typeface="Microsoft Sans Serif" panose="020B0604020202020204" pitchFamily="34" charset="0"/>
            </a:endParaRPr>
          </a:p>
        </p:txBody>
      </p:sp>
      <p:pic>
        <p:nvPicPr>
          <p:cNvPr id="5" name="圖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625199"/>
            <a:ext cx="7620000" cy="4285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82218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410" name="圖片 1"/>
          <p:cNvPicPr>
            <a:picLocks noChangeAspect="1"/>
          </p:cNvPicPr>
          <p:nvPr/>
        </p:nvPicPr>
        <p:blipFill>
          <a:blip r:embed="rId2">
            <a:extLst>
              <a:ext uri="{28A0092B-C50C-407E-A947-70E740481C1C}">
                <a14:useLocalDpi xmlns:a14="http://schemas.microsoft.com/office/drawing/2010/main" val="0"/>
              </a:ext>
            </a:extLst>
          </a:blip>
          <a:srcRect b="13676"/>
          <a:stretch>
            <a:fillRect/>
          </a:stretch>
        </p:blipFill>
        <p:spPr bwMode="auto">
          <a:xfrm>
            <a:off x="0" y="1588"/>
            <a:ext cx="12192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標題 1"/>
          <p:cNvSpPr txBox="1">
            <a:spLocks/>
          </p:cNvSpPr>
          <p:nvPr/>
        </p:nvSpPr>
        <p:spPr>
          <a:xfrm>
            <a:off x="842963" y="804863"/>
            <a:ext cx="9972675" cy="1671637"/>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TW" altLang="en-US" dirty="0" smtClean="0">
                <a:solidFill>
                  <a:prstClr val="white"/>
                </a:solidFill>
                <a:latin typeface="標楷體" pitchFamily="65" charset="-120"/>
                <a:ea typeface="標楷體" pitchFamily="65" charset="-120"/>
              </a:rPr>
              <a:t>能有猶豫</a:t>
            </a:r>
            <a:r>
              <a:rPr lang="en-US" altLang="zh-TW" dirty="0" smtClean="0">
                <a:solidFill>
                  <a:prstClr val="white"/>
                </a:solidFill>
                <a:latin typeface="標楷體" pitchFamily="65" charset="-120"/>
                <a:ea typeface="標楷體" pitchFamily="65" charset="-120"/>
              </a:rPr>
              <a:t>,</a:t>
            </a:r>
            <a:r>
              <a:rPr lang="zh-TW" altLang="en-US" dirty="0" smtClean="0">
                <a:solidFill>
                  <a:prstClr val="white"/>
                </a:solidFill>
                <a:latin typeface="標楷體" pitchFamily="65" charset="-120"/>
                <a:ea typeface="標楷體" pitchFamily="65" charset="-120"/>
              </a:rPr>
              <a:t>也是一種幸福</a:t>
            </a:r>
            <a:r>
              <a:rPr lang="en-US" altLang="zh-TW" dirty="0" smtClean="0">
                <a:solidFill>
                  <a:prstClr val="white"/>
                </a:solidFill>
                <a:latin typeface="標楷體" pitchFamily="65" charset="-120"/>
                <a:ea typeface="標楷體" pitchFamily="65" charset="-120"/>
              </a:rPr>
              <a:t/>
            </a:r>
            <a:br>
              <a:rPr lang="en-US" altLang="zh-TW" dirty="0" smtClean="0">
                <a:solidFill>
                  <a:prstClr val="white"/>
                </a:solidFill>
                <a:latin typeface="標楷體" pitchFamily="65" charset="-120"/>
                <a:ea typeface="標楷體" pitchFamily="65" charset="-120"/>
              </a:rPr>
            </a:br>
            <a:r>
              <a:rPr lang="zh-TW" altLang="en-US" dirty="0" smtClean="0">
                <a:solidFill>
                  <a:prstClr val="white"/>
                </a:solidFill>
                <a:latin typeface="標楷體" pitchFamily="65" charset="-120"/>
                <a:ea typeface="標楷體" pitchFamily="65" charset="-120"/>
              </a:rPr>
              <a:t>        猶豫是獲得了“選擇的自由”</a:t>
            </a:r>
            <a:endParaRPr lang="zh-TW" altLang="en-US" dirty="0">
              <a:solidFill>
                <a:prstClr val="white"/>
              </a:solidFill>
              <a:latin typeface="標楷體" pitchFamily="65" charset="-120"/>
              <a:ea typeface="標楷體" pitchFamily="65" charset="-120"/>
            </a:endParaRPr>
          </a:p>
        </p:txBody>
      </p:sp>
      <p:sp>
        <p:nvSpPr>
          <p:cNvPr id="273412" name="矩形 3"/>
          <p:cNvSpPr>
            <a:spLocks noChangeArrowheads="1"/>
          </p:cNvSpPr>
          <p:nvPr/>
        </p:nvSpPr>
        <p:spPr bwMode="auto">
          <a:xfrm>
            <a:off x="9215438" y="4919663"/>
            <a:ext cx="32004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fontAlgn="base">
              <a:lnSpc>
                <a:spcPct val="100000"/>
              </a:lnSpc>
              <a:spcBef>
                <a:spcPct val="0"/>
              </a:spcBef>
              <a:spcAft>
                <a:spcPct val="0"/>
              </a:spcAft>
              <a:buFontTx/>
              <a:buNone/>
              <a:defRPr/>
            </a:pPr>
            <a:r>
              <a:rPr lang="en-US" altLang="zh-TW" sz="4000" b="1" smtClean="0">
                <a:solidFill>
                  <a:srgbClr val="00B050"/>
                </a:solidFill>
              </a:rPr>
              <a:t>Just in Time </a:t>
            </a:r>
          </a:p>
          <a:p>
            <a:pPr fontAlgn="base">
              <a:lnSpc>
                <a:spcPct val="100000"/>
              </a:lnSpc>
              <a:spcBef>
                <a:spcPct val="0"/>
              </a:spcBef>
              <a:spcAft>
                <a:spcPct val="0"/>
              </a:spcAft>
              <a:buFontTx/>
              <a:buNone/>
              <a:defRPr/>
            </a:pPr>
            <a:r>
              <a:rPr lang="en-US" altLang="zh-TW" sz="4000" b="1" smtClean="0">
                <a:solidFill>
                  <a:srgbClr val="00B050"/>
                </a:solidFill>
              </a:rPr>
              <a:t>Just for Me</a:t>
            </a:r>
          </a:p>
          <a:p>
            <a:pPr fontAlgn="base">
              <a:lnSpc>
                <a:spcPct val="100000"/>
              </a:lnSpc>
              <a:spcBef>
                <a:spcPct val="0"/>
              </a:spcBef>
              <a:spcAft>
                <a:spcPct val="0"/>
              </a:spcAft>
              <a:buFontTx/>
              <a:buNone/>
              <a:defRPr/>
            </a:pPr>
            <a:r>
              <a:rPr lang="en-US" altLang="zh-TW" sz="4000" b="1" smtClean="0">
                <a:solidFill>
                  <a:srgbClr val="00B050"/>
                </a:solidFill>
              </a:rPr>
              <a:t>Just Enough</a:t>
            </a:r>
            <a:endParaRPr lang="zh-TW" altLang="en-US" sz="4000" b="1" smtClean="0">
              <a:solidFill>
                <a:srgbClr val="00B050"/>
              </a:solidFill>
            </a:endParaRPr>
          </a:p>
        </p:txBody>
      </p:sp>
      <p:sp>
        <p:nvSpPr>
          <p:cNvPr id="5" name="Rectangle 4"/>
          <p:cNvSpPr txBox="1">
            <a:spLocks noChangeArrowheads="1"/>
          </p:cNvSpPr>
          <p:nvPr/>
        </p:nvSpPr>
        <p:spPr bwMode="auto">
          <a:xfrm>
            <a:off x="4006850" y="2909888"/>
            <a:ext cx="6488113" cy="1143000"/>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6600"/>
                </a:solidFill>
                <a:miter lim="800000"/>
                <a:headEnd/>
                <a:tailEnd/>
              </a14:hiddenLine>
            </a:ext>
          </a:extLst>
        </p:spPr>
        <p:txBody>
          <a:bodyPr anchor="ctr"/>
          <a:lstStyle>
            <a:lvl1pPr algn="ctr" rtl="0" eaLnBrk="0" fontAlgn="base" hangingPunct="0">
              <a:spcBef>
                <a:spcPct val="0"/>
              </a:spcBef>
              <a:spcAft>
                <a:spcPct val="0"/>
              </a:spcAft>
              <a:defRPr sz="4502" b="1">
                <a:solidFill>
                  <a:srgbClr val="FFCC00"/>
                </a:solidFill>
                <a:latin typeface="+mj-lt"/>
                <a:ea typeface="+mj-ea"/>
                <a:cs typeface="+mj-cs"/>
              </a:defRPr>
            </a:lvl1pPr>
            <a:lvl2pPr algn="ctr" rtl="0" eaLnBrk="0" fontAlgn="base" hangingPunct="0">
              <a:spcBef>
                <a:spcPct val="0"/>
              </a:spcBef>
              <a:spcAft>
                <a:spcPct val="0"/>
              </a:spcAft>
              <a:defRPr sz="4502" b="1">
                <a:solidFill>
                  <a:srgbClr val="FFCC00"/>
                </a:solidFill>
                <a:latin typeface="Tahoma" pitchFamily="34" charset="0"/>
              </a:defRPr>
            </a:lvl2pPr>
            <a:lvl3pPr algn="ctr" rtl="0" eaLnBrk="0" fontAlgn="base" hangingPunct="0">
              <a:spcBef>
                <a:spcPct val="0"/>
              </a:spcBef>
              <a:spcAft>
                <a:spcPct val="0"/>
              </a:spcAft>
              <a:defRPr sz="4502" b="1">
                <a:solidFill>
                  <a:srgbClr val="FFCC00"/>
                </a:solidFill>
                <a:latin typeface="Tahoma" pitchFamily="34" charset="0"/>
              </a:defRPr>
            </a:lvl3pPr>
            <a:lvl4pPr algn="ctr" rtl="0" eaLnBrk="0" fontAlgn="base" hangingPunct="0">
              <a:spcBef>
                <a:spcPct val="0"/>
              </a:spcBef>
              <a:spcAft>
                <a:spcPct val="0"/>
              </a:spcAft>
              <a:defRPr sz="4502" b="1">
                <a:solidFill>
                  <a:srgbClr val="FFCC00"/>
                </a:solidFill>
                <a:latin typeface="Tahoma" pitchFamily="34" charset="0"/>
              </a:defRPr>
            </a:lvl4pPr>
            <a:lvl5pPr algn="ctr" rtl="0" eaLnBrk="0" fontAlgn="base" hangingPunct="0">
              <a:spcBef>
                <a:spcPct val="0"/>
              </a:spcBef>
              <a:spcAft>
                <a:spcPct val="0"/>
              </a:spcAft>
              <a:defRPr sz="4502" b="1">
                <a:solidFill>
                  <a:srgbClr val="FFCC00"/>
                </a:solidFill>
                <a:latin typeface="Tahoma" pitchFamily="34" charset="0"/>
              </a:defRPr>
            </a:lvl5pPr>
            <a:lvl6pPr marL="467807" algn="ctr" rtl="0" fontAlgn="base">
              <a:spcBef>
                <a:spcPct val="0"/>
              </a:spcBef>
              <a:spcAft>
                <a:spcPct val="0"/>
              </a:spcAft>
              <a:defRPr sz="3684">
                <a:solidFill>
                  <a:schemeClr val="tx2"/>
                </a:solidFill>
                <a:latin typeface="Tahoma" pitchFamily="34" charset="0"/>
              </a:defRPr>
            </a:lvl6pPr>
            <a:lvl7pPr marL="935614" algn="ctr" rtl="0" fontAlgn="base">
              <a:spcBef>
                <a:spcPct val="0"/>
              </a:spcBef>
              <a:spcAft>
                <a:spcPct val="0"/>
              </a:spcAft>
              <a:defRPr sz="3684">
                <a:solidFill>
                  <a:schemeClr val="tx2"/>
                </a:solidFill>
                <a:latin typeface="Tahoma" pitchFamily="34" charset="0"/>
              </a:defRPr>
            </a:lvl7pPr>
            <a:lvl8pPr marL="1403421" algn="ctr" rtl="0" fontAlgn="base">
              <a:spcBef>
                <a:spcPct val="0"/>
              </a:spcBef>
              <a:spcAft>
                <a:spcPct val="0"/>
              </a:spcAft>
              <a:defRPr sz="3684">
                <a:solidFill>
                  <a:schemeClr val="tx2"/>
                </a:solidFill>
                <a:latin typeface="Tahoma" pitchFamily="34" charset="0"/>
              </a:defRPr>
            </a:lvl8pPr>
            <a:lvl9pPr marL="1871228" algn="ctr" rtl="0" fontAlgn="base">
              <a:spcBef>
                <a:spcPct val="0"/>
              </a:spcBef>
              <a:spcAft>
                <a:spcPct val="0"/>
              </a:spcAft>
              <a:defRPr sz="3684">
                <a:solidFill>
                  <a:schemeClr val="tx2"/>
                </a:solidFill>
                <a:latin typeface="Tahoma" pitchFamily="34" charset="0"/>
              </a:defRPr>
            </a:lvl9pPr>
          </a:lstStyle>
          <a:p>
            <a:pPr eaLnBrk="1" hangingPunct="1">
              <a:defRPr/>
            </a:pPr>
            <a:r>
              <a:rPr lang="en-US" altLang="zh-TW" sz="8000" kern="0" smtClean="0">
                <a:solidFill>
                  <a:srgbClr val="00B0F0"/>
                </a:solidFill>
              </a:rPr>
              <a:t>Thank You</a:t>
            </a:r>
            <a:endParaRPr lang="en-US" altLang="zh-TW" sz="8000" kern="0" dirty="0" smtClean="0">
              <a:solidFill>
                <a:srgbClr val="00B0F0"/>
              </a:solidFill>
            </a:endParaRPr>
          </a:p>
        </p:txBody>
      </p:sp>
    </p:spTree>
    <p:extLst>
      <p:ext uri="{BB962C8B-B14F-4D97-AF65-F5344CB8AC3E}">
        <p14:creationId xmlns:p14="http://schemas.microsoft.com/office/powerpoint/2010/main" val="3726338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650" name="Rectangle 2"/>
          <p:cNvSpPr>
            <a:spLocks noGrp="1" noChangeArrowheads="1"/>
          </p:cNvSpPr>
          <p:nvPr>
            <p:ph type="title"/>
          </p:nvPr>
        </p:nvSpPr>
        <p:spPr>
          <a:xfrm>
            <a:off x="968329" y="78249"/>
            <a:ext cx="9404723" cy="792608"/>
          </a:xfrm>
          <a:solidFill>
            <a:schemeClr val="accent5">
              <a:lumMod val="60000"/>
              <a:lumOff val="40000"/>
            </a:schemeClr>
          </a:solidFill>
        </p:spPr>
        <p:txBody>
          <a:bodyPr/>
          <a:lstStyle/>
          <a:p>
            <a:pPr algn="ctr"/>
            <a:r>
              <a:rPr lang="en-US" altLang="zh-TW" dirty="0" smtClean="0">
                <a:solidFill>
                  <a:srgbClr val="FF0000"/>
                </a:solidFill>
              </a:rPr>
              <a:t>1 </a:t>
            </a:r>
            <a:r>
              <a:rPr lang="zh-TW" altLang="en-US" dirty="0">
                <a:solidFill>
                  <a:srgbClr val="FF0000"/>
                </a:solidFill>
              </a:rPr>
              <a:t>骨骼肌 </a:t>
            </a:r>
            <a:r>
              <a:rPr lang="en-US" altLang="zh-TW" sz="3200" dirty="0">
                <a:solidFill>
                  <a:srgbClr val="FF0000"/>
                </a:solidFill>
              </a:rPr>
              <a:t>(Skeletal Muscles)</a:t>
            </a:r>
          </a:p>
        </p:txBody>
      </p:sp>
      <p:sp>
        <p:nvSpPr>
          <p:cNvPr id="2459651" name="Rectangle 3"/>
          <p:cNvSpPr>
            <a:spLocks noGrp="1" noChangeArrowheads="1"/>
          </p:cNvSpPr>
          <p:nvPr>
            <p:ph type="body" idx="1"/>
          </p:nvPr>
        </p:nvSpPr>
        <p:spPr>
          <a:xfrm>
            <a:off x="0" y="1234312"/>
            <a:ext cx="12192000" cy="5506122"/>
          </a:xfrm>
        </p:spPr>
        <p:txBody>
          <a:bodyPr>
            <a:normAutofit/>
          </a:bodyPr>
          <a:lstStyle/>
          <a:p>
            <a:pPr lvl="1"/>
            <a:r>
              <a:rPr lang="zh-TW" altLang="en-US" sz="2400" dirty="0"/>
              <a:t>運動系統的肌肉屬於橫紋肌，由於絕大部分附著於骨骼上，故又名</a:t>
            </a:r>
            <a:r>
              <a:rPr lang="zh-TW" altLang="en-US" sz="2400" b="1" dirty="0">
                <a:solidFill>
                  <a:srgbClr val="FFC000"/>
                </a:solidFill>
              </a:rPr>
              <a:t>骨骼肌</a:t>
            </a:r>
            <a:r>
              <a:rPr lang="zh-TW" altLang="en-US" sz="2400" dirty="0"/>
              <a:t>。</a:t>
            </a:r>
          </a:p>
          <a:p>
            <a:pPr lvl="1"/>
            <a:r>
              <a:rPr lang="zh-TW" altLang="en-US" sz="2400" dirty="0"/>
              <a:t>骨骼肌細胞構成骨骼肌組織，每塊骨骼肌主要由骨骼肌組織構成，外包結締組織膜、內有神經血管分布。</a:t>
            </a:r>
          </a:p>
          <a:p>
            <a:pPr lvl="1"/>
            <a:r>
              <a:rPr lang="zh-TW" altLang="en-US" sz="2400" dirty="0"/>
              <a:t>骨骼肌收縮受意識支配，故又稱「隨意肌」</a:t>
            </a:r>
            <a:r>
              <a:rPr lang="zh-TW" altLang="en-US" sz="2400" dirty="0" smtClean="0"/>
              <a:t>。</a:t>
            </a:r>
            <a:endParaRPr lang="en-US" altLang="zh-TW" sz="2400" dirty="0" smtClean="0"/>
          </a:p>
          <a:p>
            <a:pPr lvl="1"/>
            <a:r>
              <a:rPr lang="zh-TW" altLang="en-US" sz="2400" dirty="0" smtClean="0"/>
              <a:t>每</a:t>
            </a:r>
            <a:r>
              <a:rPr lang="zh-TW" altLang="en-US" sz="2400" dirty="0"/>
              <a:t>塊肌肉都是具有一定形態、結構和功能的器官，有豐富的血管及淋巴分布，在體神經支配下收縮或舒張，進行隨意運動。</a:t>
            </a:r>
          </a:p>
          <a:p>
            <a:pPr lvl="1"/>
            <a:r>
              <a:rPr lang="zh-TW" altLang="en-US" sz="2400" dirty="0"/>
              <a:t>肌肉具有一定的彈性，被拉長後，當拉力解除時可自動恢復到原來的程度。</a:t>
            </a:r>
          </a:p>
          <a:p>
            <a:pPr lvl="1"/>
            <a:r>
              <a:rPr lang="zh-TW" altLang="en-US" sz="2400" dirty="0"/>
              <a:t>肌肉的彈性可以減緩外力對人體的衝擊。</a:t>
            </a:r>
          </a:p>
          <a:p>
            <a:pPr lvl="1"/>
            <a:r>
              <a:rPr lang="zh-TW" altLang="en-US" sz="2400" dirty="0"/>
              <a:t>肌肉內還有感受本身體位和狀態的感受器，不斷將衝動傳向中樞，反射性地保持肌肉的緊張度，以維持姿勢和確保運動時的協調。</a:t>
            </a:r>
          </a:p>
          <a:p>
            <a:pPr lvl="1"/>
            <a:endParaRPr lang="zh-TW" altLang="en-US" sz="2400" dirty="0"/>
          </a:p>
        </p:txBody>
      </p:sp>
    </p:spTree>
    <p:extLst>
      <p:ext uri="{BB962C8B-B14F-4D97-AF65-F5344CB8AC3E}">
        <p14:creationId xmlns:p14="http://schemas.microsoft.com/office/powerpoint/2010/main" val="40901802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1699" name="Rectangle 3"/>
          <p:cNvSpPr>
            <a:spLocks noGrp="1" noChangeArrowheads="1"/>
          </p:cNvSpPr>
          <p:nvPr>
            <p:ph type="body" idx="1"/>
          </p:nvPr>
        </p:nvSpPr>
        <p:spPr>
          <a:xfrm>
            <a:off x="0" y="1155935"/>
            <a:ext cx="12192000" cy="4195481"/>
          </a:xfrm>
        </p:spPr>
        <p:txBody>
          <a:bodyPr>
            <a:normAutofit/>
          </a:bodyPr>
          <a:lstStyle/>
          <a:p>
            <a:pPr lvl="1"/>
            <a:r>
              <a:rPr lang="zh-TW" altLang="en-US" sz="2400" dirty="0"/>
              <a:t>人體肌肉中，除了少部分止於皮膚的皮肌和止於關節囊的關節肌外，絕大部分肌肉均起於一骨，止於另一骨，中間跨過一個或數個關節。</a:t>
            </a:r>
          </a:p>
          <a:p>
            <a:pPr lvl="1"/>
            <a:r>
              <a:rPr lang="zh-TW" altLang="en-US" sz="2400" dirty="0"/>
              <a:t>以所跨越關節的運動軸為準，圍繞同一個運動軸但作用相反的兩組肌肉互為</a:t>
            </a:r>
            <a:r>
              <a:rPr lang="zh-TW" altLang="en-US" sz="2400" b="1" dirty="0">
                <a:solidFill>
                  <a:srgbClr val="FFC000"/>
                </a:solidFill>
              </a:rPr>
              <a:t>拮抗肌</a:t>
            </a:r>
            <a:r>
              <a:rPr lang="en-US" altLang="zh-TW" sz="2400" dirty="0">
                <a:solidFill>
                  <a:srgbClr val="FFC000"/>
                </a:solidFill>
              </a:rPr>
              <a:t>(antagonistic muscles)</a:t>
            </a:r>
            <a:r>
              <a:rPr lang="zh-TW" altLang="en-US" sz="2400" dirty="0">
                <a:solidFill>
                  <a:srgbClr val="FFC000"/>
                </a:solidFill>
              </a:rPr>
              <a:t>，</a:t>
            </a:r>
          </a:p>
          <a:p>
            <a:pPr lvl="2"/>
            <a:r>
              <a:rPr lang="zh-TW" altLang="en-US" sz="2400" dirty="0"/>
              <a:t>例如手肘前側的</a:t>
            </a:r>
            <a:r>
              <a:rPr lang="zh-TW" altLang="en-US" sz="2400" b="1" dirty="0">
                <a:solidFill>
                  <a:srgbClr val="FFC000"/>
                </a:solidFill>
              </a:rPr>
              <a:t>屈肌</a:t>
            </a:r>
            <a:r>
              <a:rPr lang="en-US" altLang="zh-TW" sz="2400" dirty="0"/>
              <a:t>(flexor muscle) </a:t>
            </a:r>
            <a:r>
              <a:rPr lang="zh-TW" altLang="en-US" sz="2400" dirty="0"/>
              <a:t>和後側的</a:t>
            </a:r>
            <a:r>
              <a:rPr lang="zh-TW" altLang="en-US" sz="2400" b="1" dirty="0">
                <a:solidFill>
                  <a:srgbClr val="FFC000"/>
                </a:solidFill>
              </a:rPr>
              <a:t>伸肌</a:t>
            </a:r>
            <a:r>
              <a:rPr lang="en-US" altLang="zh-TW" sz="2400" dirty="0"/>
              <a:t>(extensor muscle)</a:t>
            </a:r>
            <a:r>
              <a:rPr lang="zh-TW" altLang="en-US" sz="2400" dirty="0"/>
              <a:t>，在進行某一動作時，其中一組肌肉收縮的同時，與其拮抗的肌群則適度放鬆，二者對立統一，相輔相成。</a:t>
            </a:r>
          </a:p>
        </p:txBody>
      </p:sp>
    </p:spTree>
    <p:extLst>
      <p:ext uri="{BB962C8B-B14F-4D97-AF65-F5344CB8AC3E}">
        <p14:creationId xmlns:p14="http://schemas.microsoft.com/office/powerpoint/2010/main" val="27361368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722" name="Rectangle 2"/>
          <p:cNvSpPr>
            <a:spLocks noGrp="1" noChangeArrowheads="1"/>
          </p:cNvSpPr>
          <p:nvPr>
            <p:ph type="title"/>
          </p:nvPr>
        </p:nvSpPr>
        <p:spPr>
          <a:xfrm>
            <a:off x="950911" y="69669"/>
            <a:ext cx="9404723" cy="775062"/>
          </a:xfrm>
          <a:solidFill>
            <a:schemeClr val="accent5">
              <a:lumMod val="60000"/>
              <a:lumOff val="40000"/>
            </a:schemeClr>
          </a:solidFill>
        </p:spPr>
        <p:txBody>
          <a:bodyPr/>
          <a:lstStyle/>
          <a:p>
            <a:pPr algn="ctr"/>
            <a:r>
              <a:rPr lang="en-US" altLang="zh-TW">
                <a:solidFill>
                  <a:srgbClr val="FF0000"/>
                </a:solidFill>
              </a:rPr>
              <a:t>◎</a:t>
            </a:r>
            <a:r>
              <a:rPr lang="zh-TW" altLang="en-US">
                <a:solidFill>
                  <a:srgbClr val="FF0000"/>
                </a:solidFill>
              </a:rPr>
              <a:t>骨骼肌的構造</a:t>
            </a:r>
          </a:p>
        </p:txBody>
      </p:sp>
      <p:sp>
        <p:nvSpPr>
          <p:cNvPr id="2462723" name="Rectangle 3"/>
          <p:cNvSpPr>
            <a:spLocks noGrp="1" noChangeArrowheads="1"/>
          </p:cNvSpPr>
          <p:nvPr>
            <p:ph type="body" idx="1"/>
          </p:nvPr>
        </p:nvSpPr>
        <p:spPr>
          <a:xfrm>
            <a:off x="0" y="1155935"/>
            <a:ext cx="12192000" cy="4195481"/>
          </a:xfrm>
        </p:spPr>
        <p:txBody>
          <a:bodyPr>
            <a:normAutofit/>
          </a:bodyPr>
          <a:lstStyle/>
          <a:p>
            <a:pPr lvl="1"/>
            <a:r>
              <a:rPr lang="zh-TW" altLang="en-US" sz="2400" dirty="0"/>
              <a:t>每塊骨骼肌外覆的結締組織稱為</a:t>
            </a:r>
            <a:r>
              <a:rPr lang="zh-TW" altLang="en-US" sz="2400" b="1" dirty="0">
                <a:solidFill>
                  <a:srgbClr val="FFC000"/>
                </a:solidFill>
              </a:rPr>
              <a:t>肌外膜</a:t>
            </a:r>
            <a:r>
              <a:rPr lang="en-US" altLang="zh-TW" sz="2400" dirty="0">
                <a:solidFill>
                  <a:srgbClr val="FFC000"/>
                </a:solidFill>
              </a:rPr>
              <a:t>(epimysium)</a:t>
            </a:r>
            <a:r>
              <a:rPr lang="zh-TW" altLang="en-US" sz="2400" dirty="0"/>
              <a:t>。</a:t>
            </a:r>
          </a:p>
          <a:p>
            <a:pPr lvl="1"/>
            <a:r>
              <a:rPr lang="zh-TW" altLang="en-US" sz="2400" dirty="0"/>
              <a:t>肌外膜向內延伸形成</a:t>
            </a:r>
            <a:r>
              <a:rPr lang="zh-TW" altLang="en-US" sz="2400" b="1" dirty="0">
                <a:solidFill>
                  <a:srgbClr val="FFC000"/>
                </a:solidFill>
              </a:rPr>
              <a:t>肌束膜</a:t>
            </a:r>
            <a:r>
              <a:rPr lang="en-US" altLang="zh-TW" sz="2400" dirty="0">
                <a:solidFill>
                  <a:srgbClr val="FFC000"/>
                </a:solidFill>
              </a:rPr>
              <a:t>(perimysium)</a:t>
            </a:r>
            <a:r>
              <a:rPr lang="zh-TW" altLang="en-US" sz="2400" dirty="0"/>
              <a:t>，連同血管和神經的分支，將肌肉分隔為個別的</a:t>
            </a:r>
            <a:r>
              <a:rPr lang="zh-TW" altLang="en-US" sz="2400" b="1" dirty="0">
                <a:solidFill>
                  <a:srgbClr val="FFC000"/>
                </a:solidFill>
              </a:rPr>
              <a:t>肌束</a:t>
            </a:r>
            <a:r>
              <a:rPr lang="en-US" altLang="zh-TW" sz="2400" dirty="0">
                <a:solidFill>
                  <a:srgbClr val="FFC000"/>
                </a:solidFill>
              </a:rPr>
              <a:t>(fascicle)</a:t>
            </a:r>
            <a:r>
              <a:rPr lang="zh-TW" altLang="en-US" sz="2400" dirty="0"/>
              <a:t>。</a:t>
            </a:r>
          </a:p>
          <a:p>
            <a:pPr lvl="1"/>
            <a:r>
              <a:rPr lang="zh-TW" altLang="en-US" sz="2400" dirty="0"/>
              <a:t>每條肌束內含有許多</a:t>
            </a:r>
            <a:r>
              <a:rPr lang="zh-TW" altLang="en-US" sz="2400" b="1" dirty="0">
                <a:solidFill>
                  <a:srgbClr val="FFC000"/>
                </a:solidFill>
              </a:rPr>
              <a:t>肌纖維</a:t>
            </a:r>
            <a:r>
              <a:rPr lang="en-US" altLang="zh-TW" sz="2400" dirty="0">
                <a:solidFill>
                  <a:srgbClr val="FFC000"/>
                </a:solidFill>
              </a:rPr>
              <a:t>(muscle fiber)</a:t>
            </a:r>
            <a:r>
              <a:rPr lang="zh-TW" altLang="en-US" sz="2400" dirty="0"/>
              <a:t>，肌纖維之間又以</a:t>
            </a:r>
            <a:r>
              <a:rPr lang="zh-TW" altLang="en-US" sz="2400" b="1" dirty="0">
                <a:solidFill>
                  <a:srgbClr val="FFC000"/>
                </a:solidFill>
              </a:rPr>
              <a:t>肌內膜</a:t>
            </a:r>
            <a:r>
              <a:rPr lang="en-US" altLang="zh-TW" sz="2400" dirty="0">
                <a:solidFill>
                  <a:srgbClr val="FFC000"/>
                </a:solidFill>
              </a:rPr>
              <a:t>(endomysium) </a:t>
            </a:r>
            <a:r>
              <a:rPr lang="zh-TW" altLang="en-US" sz="2400" dirty="0"/>
              <a:t>相</a:t>
            </a:r>
            <a:r>
              <a:rPr lang="zh-TW" altLang="en-US" sz="2400" dirty="0" smtClean="0"/>
              <a:t>隔。</a:t>
            </a:r>
            <a:endParaRPr lang="zh-TW" altLang="en-US" sz="2400" dirty="0"/>
          </a:p>
          <a:p>
            <a:pPr lvl="1"/>
            <a:r>
              <a:rPr lang="zh-TW" altLang="en-US" sz="2400" dirty="0" smtClean="0"/>
              <a:t>肌纖維</a:t>
            </a:r>
            <a:r>
              <a:rPr lang="zh-TW" altLang="en-US" sz="2400" dirty="0"/>
              <a:t>即</a:t>
            </a:r>
            <a:r>
              <a:rPr lang="zh-TW" altLang="en-US" sz="2400" b="1" dirty="0">
                <a:solidFill>
                  <a:srgbClr val="FFC000"/>
                </a:solidFill>
              </a:rPr>
              <a:t>肌細胞</a:t>
            </a:r>
            <a:r>
              <a:rPr lang="en-US" altLang="zh-TW" sz="2400" dirty="0">
                <a:solidFill>
                  <a:srgbClr val="FFC000"/>
                </a:solidFill>
              </a:rPr>
              <a:t>(muscle cell)</a:t>
            </a:r>
            <a:r>
              <a:rPr lang="zh-TW" altLang="en-US" sz="2400" dirty="0"/>
              <a:t>。</a:t>
            </a:r>
          </a:p>
          <a:p>
            <a:pPr lvl="1"/>
            <a:r>
              <a:rPr lang="zh-TW" altLang="en-US" sz="2400" dirty="0"/>
              <a:t>骨骼肌纖維呈長圓柱形，長</a:t>
            </a:r>
            <a:r>
              <a:rPr lang="en-US" altLang="zh-TW" sz="2400" dirty="0"/>
              <a:t>1~40 mm</a:t>
            </a:r>
            <a:r>
              <a:rPr lang="zh-TW" altLang="en-US" sz="2400" dirty="0"/>
              <a:t>，直徑</a:t>
            </a:r>
            <a:r>
              <a:rPr lang="en-US" altLang="zh-TW" sz="2400" dirty="0"/>
              <a:t>10~100μm</a:t>
            </a:r>
            <a:r>
              <a:rPr lang="zh-TW" altLang="en-US" sz="2400" dirty="0"/>
              <a:t>，外圍包覆一層相當於細胞膜的構造，稱為</a:t>
            </a:r>
            <a:r>
              <a:rPr lang="zh-TW" altLang="en-US" sz="2400" b="1" dirty="0">
                <a:solidFill>
                  <a:srgbClr val="FFC000"/>
                </a:solidFill>
              </a:rPr>
              <a:t>肌漿膜</a:t>
            </a:r>
            <a:r>
              <a:rPr lang="en-US" altLang="zh-TW" sz="2400" dirty="0">
                <a:solidFill>
                  <a:srgbClr val="FFC000"/>
                </a:solidFill>
              </a:rPr>
              <a:t>(sarcolemma)</a:t>
            </a:r>
            <a:r>
              <a:rPr lang="zh-TW" altLang="en-US" sz="2400" dirty="0"/>
              <a:t>。</a:t>
            </a:r>
          </a:p>
        </p:txBody>
      </p:sp>
    </p:spTree>
    <p:extLst>
      <p:ext uri="{BB962C8B-B14F-4D97-AF65-F5344CB8AC3E}">
        <p14:creationId xmlns:p14="http://schemas.microsoft.com/office/powerpoint/2010/main" val="2816418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3747" name="Rectangle 3"/>
          <p:cNvSpPr>
            <a:spLocks noGrp="1" noChangeArrowheads="1"/>
          </p:cNvSpPr>
          <p:nvPr>
            <p:ph type="body" idx="1"/>
          </p:nvPr>
        </p:nvSpPr>
        <p:spPr>
          <a:xfrm>
            <a:off x="0" y="1138517"/>
            <a:ext cx="12192000" cy="4195481"/>
          </a:xfrm>
        </p:spPr>
        <p:txBody>
          <a:bodyPr>
            <a:normAutofit/>
          </a:bodyPr>
          <a:lstStyle/>
          <a:p>
            <a:pPr lvl="1"/>
            <a:r>
              <a:rPr lang="zh-TW" altLang="en-US" sz="2400" dirty="0"/>
              <a:t>骨骼肌纖維是多核細胞，一條肌纖維內含有幾十個甚至幾百個細胞核，細胞核呈扁橢圓形，位於肌漿膜下方，</a:t>
            </a:r>
          </a:p>
          <a:p>
            <a:pPr lvl="1"/>
            <a:r>
              <a:rPr lang="zh-TW" altLang="en-US" sz="2400" dirty="0"/>
              <a:t>肌漿質（</a:t>
            </a:r>
            <a:r>
              <a:rPr lang="en-US" altLang="zh-TW" sz="2400" dirty="0"/>
              <a:t>sarcoplasm</a:t>
            </a:r>
            <a:r>
              <a:rPr lang="zh-TW" altLang="en-US" sz="2400" dirty="0"/>
              <a:t>，即肌細胞的細胞質）內含大量與細胞長軸平行排列的</a:t>
            </a:r>
            <a:r>
              <a:rPr lang="zh-TW" altLang="en-US" sz="2400" b="1" dirty="0">
                <a:solidFill>
                  <a:srgbClr val="FFC000"/>
                </a:solidFill>
              </a:rPr>
              <a:t>肌原纖維</a:t>
            </a:r>
            <a:r>
              <a:rPr lang="en-US" altLang="zh-TW" sz="2400" dirty="0">
                <a:solidFill>
                  <a:srgbClr val="FFC000"/>
                </a:solidFill>
              </a:rPr>
              <a:t>(myofibril)</a:t>
            </a:r>
            <a:r>
              <a:rPr lang="zh-TW" altLang="en-US" sz="2400" dirty="0"/>
              <a:t>。</a:t>
            </a:r>
          </a:p>
          <a:p>
            <a:pPr lvl="1"/>
            <a:r>
              <a:rPr lang="zh-TW" altLang="en-US" sz="2400" dirty="0"/>
              <a:t>肌原纖維的直徑約為 </a:t>
            </a:r>
            <a:r>
              <a:rPr lang="en-US" altLang="zh-TW" sz="2400" dirty="0"/>
              <a:t>1μm</a:t>
            </a:r>
            <a:r>
              <a:rPr lang="zh-TW" altLang="en-US" sz="2400" dirty="0"/>
              <a:t>，由於其排列非常緊密，使得肌纖維內其他胞器如粒線體等，皆被限制在相鄰肌原纖維之間的夾縫當中。</a:t>
            </a:r>
          </a:p>
        </p:txBody>
      </p:sp>
    </p:spTree>
    <p:extLst>
      <p:ext uri="{BB962C8B-B14F-4D97-AF65-F5344CB8AC3E}">
        <p14:creationId xmlns:p14="http://schemas.microsoft.com/office/powerpoint/2010/main" val="2005431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4771" name="Rectangle 3"/>
          <p:cNvSpPr>
            <a:spLocks noGrp="1" noChangeArrowheads="1"/>
          </p:cNvSpPr>
          <p:nvPr>
            <p:ph type="body" idx="1"/>
          </p:nvPr>
        </p:nvSpPr>
        <p:spPr>
          <a:xfrm>
            <a:off x="0" y="1140822"/>
            <a:ext cx="12192000" cy="5717177"/>
          </a:xfrm>
        </p:spPr>
        <p:txBody>
          <a:bodyPr>
            <a:normAutofit/>
          </a:bodyPr>
          <a:lstStyle/>
          <a:p>
            <a:pPr lvl="1"/>
            <a:r>
              <a:rPr lang="zh-TW" altLang="en-US" sz="2400" dirty="0"/>
              <a:t>每一條肌原纖維都有相間排列的</a:t>
            </a:r>
            <a:r>
              <a:rPr lang="zh-TW" altLang="en-US" sz="2400" b="1" dirty="0">
                <a:solidFill>
                  <a:srgbClr val="FFC000"/>
                </a:solidFill>
              </a:rPr>
              <a:t>明帶</a:t>
            </a:r>
            <a:r>
              <a:rPr lang="zh-TW" altLang="en-US" sz="2400" dirty="0"/>
              <a:t>（又稱為 </a:t>
            </a:r>
            <a:r>
              <a:rPr lang="en-US" altLang="zh-TW" sz="2400" dirty="0"/>
              <a:t>I </a:t>
            </a:r>
            <a:r>
              <a:rPr lang="zh-TW" altLang="en-US" sz="2400" dirty="0"/>
              <a:t>帶</a:t>
            </a:r>
            <a:r>
              <a:rPr lang="en-US" altLang="zh-TW" sz="2400" dirty="0"/>
              <a:t>( I band)</a:t>
            </a:r>
            <a:r>
              <a:rPr lang="zh-TW" altLang="en-US" sz="2400" dirty="0"/>
              <a:t>）及</a:t>
            </a:r>
            <a:r>
              <a:rPr lang="zh-TW" altLang="en-US" sz="2400" b="1" dirty="0">
                <a:solidFill>
                  <a:srgbClr val="FFC000"/>
                </a:solidFill>
              </a:rPr>
              <a:t>暗帶</a:t>
            </a:r>
            <a:r>
              <a:rPr lang="zh-TW" altLang="en-US" sz="2400" dirty="0"/>
              <a:t>（又稱為 </a:t>
            </a:r>
            <a:r>
              <a:rPr lang="en-US" altLang="zh-TW" sz="2400" dirty="0"/>
              <a:t>A </a:t>
            </a:r>
            <a:r>
              <a:rPr lang="zh-TW" altLang="en-US" sz="2400" dirty="0"/>
              <a:t>帶</a:t>
            </a:r>
            <a:r>
              <a:rPr lang="en-US" altLang="zh-TW" sz="2400" dirty="0"/>
              <a:t>(A band)</a:t>
            </a:r>
            <a:r>
              <a:rPr lang="zh-TW" altLang="en-US" sz="2400" dirty="0" smtClean="0"/>
              <a:t>）。</a:t>
            </a:r>
            <a:r>
              <a:rPr lang="zh-TW" altLang="en-US" sz="2400" dirty="0"/>
              <a:t>明帶染色較淺，而暗帶染色較深。</a:t>
            </a:r>
          </a:p>
          <a:p>
            <a:pPr lvl="1"/>
            <a:r>
              <a:rPr lang="zh-TW" altLang="en-US" sz="2400" dirty="0"/>
              <a:t>暗帶中間有一段較明亮的區域稱 </a:t>
            </a:r>
            <a:r>
              <a:rPr lang="en-US" altLang="zh-TW" sz="2400" b="1" dirty="0">
                <a:solidFill>
                  <a:srgbClr val="FFC000"/>
                </a:solidFill>
              </a:rPr>
              <a:t>H </a:t>
            </a:r>
            <a:r>
              <a:rPr lang="zh-TW" altLang="en-US" sz="2400" b="1" dirty="0">
                <a:solidFill>
                  <a:srgbClr val="FFC000"/>
                </a:solidFill>
              </a:rPr>
              <a:t>帶</a:t>
            </a:r>
            <a:r>
              <a:rPr lang="en-US" altLang="zh-TW" sz="2400" dirty="0"/>
              <a:t>(H band)</a:t>
            </a:r>
            <a:r>
              <a:rPr lang="zh-TW" altLang="en-US" sz="2400" dirty="0"/>
              <a:t>。</a:t>
            </a:r>
          </a:p>
          <a:p>
            <a:pPr lvl="1"/>
            <a:r>
              <a:rPr lang="en-US" altLang="zh-TW" sz="2400" dirty="0"/>
              <a:t>H </a:t>
            </a:r>
            <a:r>
              <a:rPr lang="zh-TW" altLang="en-US" sz="2400" dirty="0"/>
              <a:t>帶的中間則有一條 </a:t>
            </a:r>
            <a:r>
              <a:rPr lang="en-US" altLang="zh-TW" sz="2400" dirty="0"/>
              <a:t>M </a:t>
            </a:r>
            <a:r>
              <a:rPr lang="zh-TW" altLang="en-US" sz="2400" dirty="0"/>
              <a:t>線</a:t>
            </a:r>
            <a:r>
              <a:rPr lang="en-US" altLang="zh-TW" sz="2400" dirty="0"/>
              <a:t>(M line)</a:t>
            </a:r>
            <a:r>
              <a:rPr lang="zh-TW" altLang="en-US" sz="2400" dirty="0"/>
              <a:t>。</a:t>
            </a:r>
          </a:p>
          <a:p>
            <a:pPr lvl="1"/>
            <a:r>
              <a:rPr lang="zh-TW" altLang="en-US" sz="2400" dirty="0"/>
              <a:t>明帶中間有一條較暗的線稱為 </a:t>
            </a:r>
            <a:r>
              <a:rPr lang="en-US" altLang="zh-TW" sz="2400" b="1" dirty="0">
                <a:solidFill>
                  <a:srgbClr val="FFC000"/>
                </a:solidFill>
              </a:rPr>
              <a:t>Z </a:t>
            </a:r>
            <a:r>
              <a:rPr lang="zh-TW" altLang="en-US" sz="2400" b="1" dirty="0">
                <a:solidFill>
                  <a:srgbClr val="FFC000"/>
                </a:solidFill>
              </a:rPr>
              <a:t>線</a:t>
            </a:r>
            <a:r>
              <a:rPr lang="en-US" altLang="zh-TW" sz="2400" dirty="0"/>
              <a:t>(Z line)</a:t>
            </a:r>
            <a:r>
              <a:rPr lang="zh-TW" altLang="en-US" sz="2400" dirty="0"/>
              <a:t>，兩條 </a:t>
            </a:r>
            <a:r>
              <a:rPr lang="en-US" altLang="zh-TW" sz="2400" dirty="0"/>
              <a:t>Z </a:t>
            </a:r>
            <a:r>
              <a:rPr lang="zh-TW" altLang="en-US" sz="2400" dirty="0"/>
              <a:t>線之間的區段稱為一個</a:t>
            </a:r>
            <a:r>
              <a:rPr lang="zh-TW" altLang="en-US" sz="2400" b="1" dirty="0">
                <a:solidFill>
                  <a:srgbClr val="FFC000"/>
                </a:solidFill>
              </a:rPr>
              <a:t>肌節</a:t>
            </a:r>
            <a:r>
              <a:rPr lang="en-US" altLang="zh-TW" sz="2400" dirty="0"/>
              <a:t>(sarcomere)</a:t>
            </a:r>
            <a:r>
              <a:rPr lang="zh-TW" altLang="en-US" sz="2400" dirty="0"/>
              <a:t>，長約 </a:t>
            </a:r>
            <a:r>
              <a:rPr lang="en-US" altLang="zh-TW" sz="2400" dirty="0"/>
              <a:t>1.5~3.5 μm</a:t>
            </a:r>
            <a:r>
              <a:rPr lang="zh-TW" altLang="en-US" sz="2400" dirty="0"/>
              <a:t>。</a:t>
            </a:r>
          </a:p>
          <a:p>
            <a:pPr lvl="1"/>
            <a:r>
              <a:rPr lang="zh-TW" altLang="en-US" sz="2400" dirty="0"/>
              <a:t>相鄰的各肌原纖維，明帶均在一個平面上，暗帶也在一個平面上，因而使肌纖維顯出明暗相間的橫</a:t>
            </a:r>
            <a:r>
              <a:rPr lang="zh-TW" altLang="en-US" sz="2400" dirty="0" smtClean="0"/>
              <a:t>紋。</a:t>
            </a:r>
            <a:endParaRPr lang="zh-TW" altLang="en-US" sz="2400" dirty="0"/>
          </a:p>
        </p:txBody>
      </p:sp>
    </p:spTree>
    <p:extLst>
      <p:ext uri="{BB962C8B-B14F-4D97-AF65-F5344CB8AC3E}">
        <p14:creationId xmlns:p14="http://schemas.microsoft.com/office/powerpoint/2010/main" val="650178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9892" name="Picture 4" descr="F09-02-1"/>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14" t="5003" r="1524" b="2298"/>
          <a:stretch/>
        </p:blipFill>
        <p:spPr>
          <a:xfrm>
            <a:off x="426720" y="1166948"/>
            <a:ext cx="11286308" cy="557348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4" descr="F09-02-2"/>
          <p:cNvPicPr>
            <a:picLocks noChangeAspect="1" noChangeArrowheads="1"/>
          </p:cNvPicPr>
          <p:nvPr/>
        </p:nvPicPr>
        <p:blipFill rotWithShape="1">
          <a:blip r:embed="rId3">
            <a:extLst>
              <a:ext uri="{28A0092B-C50C-407E-A947-70E740481C1C}">
                <a14:useLocalDpi xmlns:a14="http://schemas.microsoft.com/office/drawing/2010/main" val="0"/>
              </a:ext>
            </a:extLst>
          </a:blip>
          <a:srcRect l="18429" t="93037" r="61666" b="1223"/>
          <a:stretch/>
        </p:blipFill>
        <p:spPr>
          <a:xfrm>
            <a:off x="4839788" y="304800"/>
            <a:ext cx="2460171" cy="51380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95577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3"/>
          <p:cNvPicPr>
            <a:picLocks noChangeAspect="1" noChangeArrowheads="1"/>
          </p:cNvPicPr>
          <p:nvPr/>
        </p:nvPicPr>
        <p:blipFill>
          <a:blip r:embed="rId2">
            <a:extLst>
              <a:ext uri="{28A0092B-C50C-407E-A947-70E740481C1C}">
                <a14:useLocalDpi xmlns:a14="http://schemas.microsoft.com/office/drawing/2010/main" val="0"/>
              </a:ext>
            </a:extLst>
          </a:blip>
          <a:srcRect l="34685" t="30751" r="17107" b="17058"/>
          <a:stretch>
            <a:fillRect/>
          </a:stretch>
        </p:blipFill>
        <p:spPr bwMode="auto">
          <a:xfrm>
            <a:off x="4445000" y="212725"/>
            <a:ext cx="7686675" cy="650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47" name="Rectangle 4"/>
          <p:cNvSpPr>
            <a:spLocks noGrp="1" noChangeArrowheads="1"/>
          </p:cNvSpPr>
          <p:nvPr>
            <p:ph type="ctrTitle"/>
          </p:nvPr>
        </p:nvSpPr>
        <p:spPr>
          <a:xfrm>
            <a:off x="4445000" y="957263"/>
            <a:ext cx="6486525" cy="1143000"/>
          </a:xfrm>
          <a:ln>
            <a:noFill/>
          </a:ln>
          <a:extLst>
            <a:ext uri="{91240B29-F687-4F45-9708-019B960494DF}">
              <a14:hiddenLine xmlns:a14="http://schemas.microsoft.com/office/drawing/2010/main" w="25400">
                <a:solidFill>
                  <a:srgbClr val="FF6600"/>
                </a:solidFill>
                <a:miter lim="800000"/>
                <a:headEnd/>
                <a:tailEnd/>
              </a14:hiddenLine>
            </a:ext>
          </a:extLst>
        </p:spPr>
        <p:txBody>
          <a:bodyPr/>
          <a:lstStyle/>
          <a:p>
            <a:pPr eaLnBrk="1" hangingPunct="1"/>
            <a:r>
              <a:rPr lang="en-US" altLang="zh-TW" sz="5400" smtClean="0">
                <a:ea typeface="新細明體" panose="02020500000000000000" pitchFamily="18" charset="-120"/>
              </a:rPr>
              <a:t>For You</a:t>
            </a:r>
          </a:p>
        </p:txBody>
      </p:sp>
      <p:sp>
        <p:nvSpPr>
          <p:cNvPr id="210948" name="矩形 2"/>
          <p:cNvSpPr>
            <a:spLocks noChangeArrowheads="1"/>
          </p:cNvSpPr>
          <p:nvPr/>
        </p:nvSpPr>
        <p:spPr bwMode="auto">
          <a:xfrm>
            <a:off x="0" y="957263"/>
            <a:ext cx="4445000" cy="547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fontAlgn="base">
              <a:spcBef>
                <a:spcPct val="0"/>
              </a:spcBef>
              <a:spcAft>
                <a:spcPct val="0"/>
              </a:spcAft>
              <a:defRPr/>
            </a:pPr>
            <a:r>
              <a:rPr lang="zh-TW" altLang="en-US" sz="2400" b="1" smtClean="0">
                <a:solidFill>
                  <a:srgbClr val="99FFFF"/>
                </a:solidFill>
                <a:latin typeface="標楷體" panose="03000509000000000000" pitchFamily="65" charset="-120"/>
                <a:ea typeface="標楷體" panose="03000509000000000000" pitchFamily="65" charset="-120"/>
              </a:rPr>
              <a:t>房同經</a:t>
            </a:r>
            <a:endParaRPr lang="en-US" altLang="zh-TW" sz="2400" b="1" smtClean="0">
              <a:solidFill>
                <a:srgbClr val="99FFFF"/>
              </a:solidFill>
              <a:latin typeface="標楷體" panose="03000509000000000000" pitchFamily="65" charset="-120"/>
              <a:ea typeface="標楷體" panose="03000509000000000000" pitchFamily="65" charset="-120"/>
            </a:endParaRPr>
          </a:p>
          <a:p>
            <a:pPr fontAlgn="base">
              <a:spcBef>
                <a:spcPct val="0"/>
              </a:spcBef>
              <a:spcAft>
                <a:spcPct val="0"/>
              </a:spcAft>
              <a:defRPr/>
            </a:pPr>
            <a:endParaRPr lang="en-US" altLang="zh-TW" b="1" smtClean="0">
              <a:solidFill>
                <a:srgbClr val="FFFFFF"/>
              </a:solidFill>
              <a:latin typeface="標楷體" panose="03000509000000000000" pitchFamily="65" charset="-120"/>
              <a:ea typeface="標楷體" panose="03000509000000000000" pitchFamily="65" charset="-120"/>
            </a:endParaRPr>
          </a:p>
          <a:p>
            <a:pPr fontAlgn="base">
              <a:spcBef>
                <a:spcPct val="0"/>
              </a:spcBef>
              <a:spcAft>
                <a:spcPct val="0"/>
              </a:spcAft>
              <a:defRPr/>
            </a:pPr>
            <a:r>
              <a:rPr lang="zh-TW" altLang="en-US" b="1" smtClean="0">
                <a:solidFill>
                  <a:srgbClr val="FFFFFF"/>
                </a:solidFill>
                <a:latin typeface="標楷體" panose="03000509000000000000" pitchFamily="65" charset="-120"/>
                <a:ea typeface="標楷體" panose="03000509000000000000" pitchFamily="65" charset="-120"/>
              </a:rPr>
              <a:t>醫學博士</a:t>
            </a:r>
            <a:r>
              <a:rPr lang="en-US" altLang="zh-TW" sz="1600" b="1" smtClean="0">
                <a:solidFill>
                  <a:srgbClr val="FFFFFF"/>
                </a:solidFill>
                <a:latin typeface="Arial" panose="020B0604020202020204" pitchFamily="34" charset="0"/>
                <a:ea typeface="SimSun" panose="02010600030101010101" pitchFamily="2" charset="-122"/>
              </a:rPr>
              <a:t>MD</a:t>
            </a:r>
          </a:p>
          <a:p>
            <a:pPr fontAlgn="base">
              <a:spcBef>
                <a:spcPct val="0"/>
              </a:spcBef>
              <a:spcAft>
                <a:spcPct val="0"/>
              </a:spcAft>
              <a:defRPr/>
            </a:pPr>
            <a:r>
              <a:rPr lang="zh-TW" altLang="en-US" b="1" smtClean="0">
                <a:solidFill>
                  <a:srgbClr val="FFFFFF"/>
                </a:solidFill>
                <a:latin typeface="標楷體" panose="03000509000000000000" pitchFamily="65" charset="-120"/>
                <a:ea typeface="標楷體" panose="03000509000000000000" pitchFamily="65" charset="-120"/>
              </a:rPr>
              <a:t>理學碩士</a:t>
            </a:r>
            <a:r>
              <a:rPr lang="en-US" altLang="zh-TW" sz="1600" b="1" smtClean="0">
                <a:solidFill>
                  <a:srgbClr val="FFFFFF"/>
                </a:solidFill>
                <a:latin typeface="Arial" panose="020B0604020202020204" pitchFamily="34" charset="0"/>
                <a:ea typeface="標楷體" panose="03000509000000000000" pitchFamily="65" charset="-120"/>
              </a:rPr>
              <a:t>MS</a:t>
            </a:r>
            <a:r>
              <a:rPr lang="en-US" altLang="zh-TW" b="1" smtClean="0">
                <a:solidFill>
                  <a:srgbClr val="FFFFFF"/>
                </a:solidFill>
                <a:latin typeface="標楷體" panose="03000509000000000000" pitchFamily="65" charset="-120"/>
                <a:ea typeface="標楷體" panose="03000509000000000000" pitchFamily="65" charset="-120"/>
              </a:rPr>
              <a:t>(</a:t>
            </a:r>
            <a:r>
              <a:rPr lang="zh-TW" altLang="en-US" b="1" smtClean="0">
                <a:solidFill>
                  <a:srgbClr val="FFFFFF"/>
                </a:solidFill>
                <a:latin typeface="標楷體" panose="03000509000000000000" pitchFamily="65" charset="-120"/>
                <a:ea typeface="標楷體" panose="03000509000000000000" pitchFamily="65" charset="-120"/>
              </a:rPr>
              <a:t>生理及生物物理學</a:t>
            </a:r>
            <a:r>
              <a:rPr lang="en-US" altLang="zh-TW" b="1" smtClean="0">
                <a:solidFill>
                  <a:srgbClr val="FFFFFF"/>
                </a:solidFill>
                <a:latin typeface="標楷體" panose="03000509000000000000" pitchFamily="65" charset="-120"/>
                <a:ea typeface="標楷體" panose="03000509000000000000" pitchFamily="65" charset="-120"/>
              </a:rPr>
              <a:t>)</a:t>
            </a:r>
          </a:p>
          <a:p>
            <a:pPr fontAlgn="base">
              <a:spcBef>
                <a:spcPct val="0"/>
              </a:spcBef>
              <a:spcAft>
                <a:spcPct val="0"/>
              </a:spcAft>
              <a:defRPr/>
            </a:pPr>
            <a:r>
              <a:rPr lang="zh-TW" altLang="en-US" b="1" smtClean="0">
                <a:solidFill>
                  <a:srgbClr val="FFFFFF"/>
                </a:solidFill>
                <a:latin typeface="標楷體" panose="03000509000000000000" pitchFamily="65" charset="-120"/>
                <a:ea typeface="標楷體" panose="03000509000000000000" pitchFamily="65" charset="-120"/>
              </a:rPr>
              <a:t>哲學博士</a:t>
            </a:r>
            <a:r>
              <a:rPr lang="en-US" altLang="zh-TW" sz="1600" b="1" smtClean="0">
                <a:solidFill>
                  <a:srgbClr val="FFFFFF"/>
                </a:solidFill>
                <a:latin typeface="Arial" panose="020B0604020202020204" pitchFamily="34" charset="0"/>
                <a:ea typeface="標楷體" panose="03000509000000000000" pitchFamily="65" charset="-120"/>
              </a:rPr>
              <a:t>PhD</a:t>
            </a:r>
            <a:r>
              <a:rPr lang="en-US" altLang="zh-TW" b="1" smtClean="0">
                <a:solidFill>
                  <a:srgbClr val="FFFFFF"/>
                </a:solidFill>
                <a:latin typeface="標楷體" panose="03000509000000000000" pitchFamily="65" charset="-120"/>
                <a:ea typeface="標楷體" panose="03000509000000000000" pitchFamily="65" charset="-120"/>
              </a:rPr>
              <a:t>(</a:t>
            </a:r>
            <a:r>
              <a:rPr lang="zh-TW" altLang="en-US" b="1" smtClean="0">
                <a:solidFill>
                  <a:srgbClr val="FFFFFF"/>
                </a:solidFill>
                <a:latin typeface="標楷體" panose="03000509000000000000" pitchFamily="65" charset="-120"/>
                <a:ea typeface="標楷體" panose="03000509000000000000" pitchFamily="65" charset="-120"/>
              </a:rPr>
              <a:t>細胞生理學</a:t>
            </a:r>
            <a:r>
              <a:rPr lang="en-US" altLang="zh-TW" b="1" smtClean="0">
                <a:solidFill>
                  <a:srgbClr val="FFFFFF"/>
                </a:solidFill>
                <a:latin typeface="標楷體" panose="03000509000000000000" pitchFamily="65" charset="-120"/>
                <a:ea typeface="標楷體" panose="03000509000000000000" pitchFamily="65" charset="-120"/>
              </a:rPr>
              <a:t>)</a:t>
            </a:r>
          </a:p>
          <a:p>
            <a:pPr fontAlgn="base">
              <a:spcBef>
                <a:spcPct val="0"/>
              </a:spcBef>
              <a:spcAft>
                <a:spcPct val="0"/>
              </a:spcAft>
              <a:defRPr/>
            </a:pPr>
            <a:r>
              <a:rPr lang="zh-TW" altLang="en-US" b="1" smtClean="0">
                <a:solidFill>
                  <a:srgbClr val="FFFFFF"/>
                </a:solidFill>
                <a:latin typeface="標楷體" panose="03000509000000000000" pitchFamily="65" charset="-120"/>
                <a:ea typeface="標楷體" panose="03000509000000000000" pitchFamily="65" charset="-120"/>
              </a:rPr>
              <a:t>工學博士</a:t>
            </a:r>
            <a:r>
              <a:rPr lang="en-US" altLang="zh-TW" sz="1600" b="1" smtClean="0">
                <a:solidFill>
                  <a:srgbClr val="FFFFFF"/>
                </a:solidFill>
                <a:latin typeface="Arial" panose="020B0604020202020204" pitchFamily="34" charset="0"/>
                <a:ea typeface="標楷體" panose="03000509000000000000" pitchFamily="65" charset="-120"/>
              </a:rPr>
              <a:t>PhD</a:t>
            </a:r>
            <a:r>
              <a:rPr lang="en-US" altLang="zh-TW" b="1" smtClean="0">
                <a:solidFill>
                  <a:srgbClr val="FFFFFF"/>
                </a:solidFill>
                <a:latin typeface="標楷體" panose="03000509000000000000" pitchFamily="65" charset="-120"/>
                <a:ea typeface="標楷體" panose="03000509000000000000" pitchFamily="65" charset="-120"/>
              </a:rPr>
              <a:t>(</a:t>
            </a:r>
            <a:r>
              <a:rPr lang="zh-TW" altLang="en-US" b="1" smtClean="0">
                <a:solidFill>
                  <a:srgbClr val="FFFFFF"/>
                </a:solidFill>
                <a:latin typeface="標楷體" panose="03000509000000000000" pitchFamily="65" charset="-120"/>
                <a:ea typeface="標楷體" panose="03000509000000000000" pitchFamily="65" charset="-120"/>
              </a:rPr>
              <a:t>醫工材料學</a:t>
            </a:r>
            <a:r>
              <a:rPr lang="en-US" altLang="zh-TW" b="1" smtClean="0">
                <a:solidFill>
                  <a:srgbClr val="FFFFFF"/>
                </a:solidFill>
                <a:latin typeface="標楷體" panose="03000509000000000000" pitchFamily="65" charset="-120"/>
                <a:ea typeface="標楷體" panose="03000509000000000000" pitchFamily="65" charset="-120"/>
              </a:rPr>
              <a:t>)</a:t>
            </a:r>
          </a:p>
          <a:p>
            <a:pPr fontAlgn="base">
              <a:spcBef>
                <a:spcPct val="0"/>
              </a:spcBef>
              <a:spcAft>
                <a:spcPct val="0"/>
              </a:spcAft>
              <a:defRPr/>
            </a:pPr>
            <a:endParaRPr lang="en-US" altLang="zh-TW" b="1" smtClean="0">
              <a:solidFill>
                <a:srgbClr val="FFFFFF"/>
              </a:solidFill>
              <a:latin typeface="標楷體" panose="03000509000000000000" pitchFamily="65" charset="-120"/>
              <a:ea typeface="標楷體" panose="03000509000000000000" pitchFamily="65" charset="-120"/>
            </a:endParaRPr>
          </a:p>
          <a:p>
            <a:pPr fontAlgn="base">
              <a:spcBef>
                <a:spcPct val="0"/>
              </a:spcBef>
              <a:spcAft>
                <a:spcPct val="0"/>
              </a:spcAft>
              <a:defRPr/>
            </a:pPr>
            <a:r>
              <a:rPr lang="zh-TW" altLang="en-US" sz="2000" b="1" smtClean="0">
                <a:solidFill>
                  <a:srgbClr val="FFFF00"/>
                </a:solidFill>
                <a:latin typeface="標楷體" panose="03000509000000000000" pitchFamily="65" charset="-120"/>
                <a:ea typeface="標楷體" panose="03000509000000000000" pitchFamily="65" charset="-120"/>
              </a:rPr>
              <a:t>當職</a:t>
            </a:r>
            <a:endParaRPr lang="en-US" altLang="zh-TW" sz="2000" b="1" smtClean="0">
              <a:solidFill>
                <a:srgbClr val="FFFF00"/>
              </a:solidFill>
              <a:latin typeface="標楷體" panose="03000509000000000000" pitchFamily="65" charset="-120"/>
              <a:ea typeface="標楷體" panose="03000509000000000000" pitchFamily="65" charset="-120"/>
            </a:endParaRPr>
          </a:p>
          <a:p>
            <a:pPr fontAlgn="base">
              <a:spcBef>
                <a:spcPct val="0"/>
              </a:spcBef>
              <a:spcAft>
                <a:spcPct val="0"/>
              </a:spcAft>
              <a:defRPr/>
            </a:pPr>
            <a:r>
              <a:rPr lang="zh-TW" altLang="en-US" b="1" smtClean="0">
                <a:solidFill>
                  <a:srgbClr val="FFFFFF"/>
                </a:solidFill>
                <a:latin typeface="標楷體" panose="03000509000000000000" pitchFamily="65" charset="-120"/>
                <a:ea typeface="標楷體" panose="03000509000000000000" pitchFamily="65" charset="-120"/>
              </a:rPr>
              <a:t>教育部部定教職及碩博士導師</a:t>
            </a:r>
            <a:r>
              <a:rPr lang="en-US" altLang="zh-TW" b="1" smtClean="0">
                <a:solidFill>
                  <a:srgbClr val="FFFFFF"/>
                </a:solidFill>
                <a:latin typeface="標楷體" panose="03000509000000000000" pitchFamily="65" charset="-120"/>
                <a:ea typeface="標楷體" panose="03000509000000000000" pitchFamily="65" charset="-120"/>
              </a:rPr>
              <a:t>(1989~)</a:t>
            </a:r>
          </a:p>
          <a:p>
            <a:pPr fontAlgn="base">
              <a:spcBef>
                <a:spcPct val="0"/>
              </a:spcBef>
              <a:spcAft>
                <a:spcPct val="0"/>
              </a:spcAft>
              <a:defRPr/>
            </a:pPr>
            <a:r>
              <a:rPr lang="zh-TW" altLang="en-US" b="1" smtClean="0">
                <a:solidFill>
                  <a:srgbClr val="FFFFFF"/>
                </a:solidFill>
                <a:latin typeface="標楷體" panose="03000509000000000000" pitchFamily="65" charset="-120"/>
                <a:ea typeface="標楷體" panose="03000509000000000000" pitchFamily="65" charset="-120"/>
              </a:rPr>
              <a:t>科技部醫工計畫主持人</a:t>
            </a:r>
            <a:r>
              <a:rPr lang="en-US" altLang="zh-TW" b="1" smtClean="0">
                <a:solidFill>
                  <a:srgbClr val="FFFFFF"/>
                </a:solidFill>
                <a:latin typeface="標楷體" panose="03000509000000000000" pitchFamily="65" charset="-120"/>
                <a:ea typeface="標楷體" panose="03000509000000000000" pitchFamily="65" charset="-120"/>
              </a:rPr>
              <a:t>(~2020)</a:t>
            </a:r>
          </a:p>
          <a:p>
            <a:pPr fontAlgn="base">
              <a:spcBef>
                <a:spcPct val="0"/>
              </a:spcBef>
              <a:spcAft>
                <a:spcPct val="0"/>
              </a:spcAft>
              <a:defRPr/>
            </a:pPr>
            <a:r>
              <a:rPr lang="zh-TW" altLang="en-US" b="1" smtClean="0">
                <a:solidFill>
                  <a:srgbClr val="FFFFFF"/>
                </a:solidFill>
                <a:latin typeface="標楷體" panose="03000509000000000000" pitchFamily="65" charset="-120"/>
                <a:ea typeface="標楷體" panose="03000509000000000000" pitchFamily="65" charset="-120"/>
              </a:rPr>
              <a:t>台北榮民總醫院內科部特聘主治醫師</a:t>
            </a:r>
            <a:endParaRPr lang="en-US" altLang="zh-TW" b="1" smtClean="0">
              <a:solidFill>
                <a:srgbClr val="FFFFFF"/>
              </a:solidFill>
              <a:latin typeface="標楷體" panose="03000509000000000000" pitchFamily="65" charset="-120"/>
              <a:ea typeface="標楷體" panose="03000509000000000000" pitchFamily="65" charset="-120"/>
            </a:endParaRPr>
          </a:p>
          <a:p>
            <a:pPr fontAlgn="base">
              <a:spcBef>
                <a:spcPct val="0"/>
              </a:spcBef>
              <a:spcAft>
                <a:spcPct val="0"/>
              </a:spcAft>
              <a:defRPr/>
            </a:pPr>
            <a:r>
              <a:rPr lang="zh-TW" altLang="en-US" b="1" smtClean="0">
                <a:solidFill>
                  <a:srgbClr val="FFFFFF"/>
                </a:solidFill>
                <a:latin typeface="標楷體" panose="03000509000000000000" pitchFamily="65" charset="-120"/>
                <a:ea typeface="標楷體" panose="03000509000000000000" pitchFamily="65" charset="-120"/>
              </a:rPr>
              <a:t>國防醫學中心三軍總醫院內科部心臟內科</a:t>
            </a:r>
            <a:endParaRPr lang="en-US" altLang="zh-TW" b="1" smtClean="0">
              <a:solidFill>
                <a:srgbClr val="FFFFFF"/>
              </a:solidFill>
              <a:latin typeface="標楷體" panose="03000509000000000000" pitchFamily="65" charset="-120"/>
              <a:ea typeface="標楷體" panose="03000509000000000000" pitchFamily="65" charset="-120"/>
            </a:endParaRPr>
          </a:p>
          <a:p>
            <a:pPr fontAlgn="base">
              <a:spcBef>
                <a:spcPct val="0"/>
              </a:spcBef>
              <a:spcAft>
                <a:spcPct val="0"/>
              </a:spcAft>
              <a:defRPr/>
            </a:pPr>
            <a:r>
              <a:rPr lang="zh-TW" altLang="en-US" b="1" smtClean="0">
                <a:solidFill>
                  <a:srgbClr val="FFFFFF"/>
                </a:solidFill>
                <a:latin typeface="標楷體" panose="03000509000000000000" pitchFamily="65" charset="-120"/>
                <a:ea typeface="標楷體" panose="03000509000000000000" pitchFamily="65" charset="-120"/>
              </a:rPr>
              <a:t>國防醫學院醫學系</a:t>
            </a:r>
            <a:r>
              <a:rPr lang="en-US" altLang="zh-TW" b="1" smtClean="0">
                <a:solidFill>
                  <a:srgbClr val="FFFFFF"/>
                </a:solidFill>
                <a:latin typeface="標楷體" panose="03000509000000000000" pitchFamily="65" charset="-120"/>
                <a:ea typeface="標楷體" panose="03000509000000000000" pitchFamily="65" charset="-120"/>
              </a:rPr>
              <a:t>,</a:t>
            </a:r>
            <a:r>
              <a:rPr lang="zh-TW" altLang="en-US" b="1" smtClean="0">
                <a:solidFill>
                  <a:srgbClr val="FFFFFF"/>
                </a:solidFill>
                <a:latin typeface="標楷體" panose="03000509000000000000" pitchFamily="65" charset="-120"/>
                <a:ea typeface="標楷體" panose="03000509000000000000" pitchFamily="65" charset="-120"/>
              </a:rPr>
              <a:t>生理學科及醫科所</a:t>
            </a:r>
            <a:endParaRPr lang="en-US" altLang="zh-TW" b="1" smtClean="0">
              <a:solidFill>
                <a:srgbClr val="FFFFFF"/>
              </a:solidFill>
              <a:latin typeface="標楷體" panose="03000509000000000000" pitchFamily="65" charset="-120"/>
              <a:ea typeface="標楷體" panose="03000509000000000000" pitchFamily="65" charset="-120"/>
            </a:endParaRPr>
          </a:p>
          <a:p>
            <a:pPr fontAlgn="base">
              <a:spcBef>
                <a:spcPct val="0"/>
              </a:spcBef>
              <a:spcAft>
                <a:spcPct val="0"/>
              </a:spcAft>
              <a:defRPr/>
            </a:pPr>
            <a:r>
              <a:rPr lang="zh-TW" altLang="en-US" b="1" smtClean="0">
                <a:solidFill>
                  <a:srgbClr val="FFFFFF"/>
                </a:solidFill>
                <a:latin typeface="標楷體" panose="03000509000000000000" pitchFamily="65" charset="-120"/>
                <a:ea typeface="標楷體" panose="03000509000000000000" pitchFamily="65" charset="-120"/>
              </a:rPr>
              <a:t>國立陽明大學醫學院醫學系</a:t>
            </a:r>
            <a:endParaRPr lang="en-US" altLang="zh-TW" b="1" smtClean="0">
              <a:solidFill>
                <a:srgbClr val="FFFFFF"/>
              </a:solidFill>
              <a:latin typeface="標楷體" panose="03000509000000000000" pitchFamily="65" charset="-120"/>
              <a:ea typeface="標楷體" panose="03000509000000000000" pitchFamily="65" charset="-120"/>
            </a:endParaRPr>
          </a:p>
          <a:p>
            <a:pPr fontAlgn="base">
              <a:spcBef>
                <a:spcPct val="0"/>
              </a:spcBef>
              <a:spcAft>
                <a:spcPct val="0"/>
              </a:spcAft>
              <a:defRPr/>
            </a:pPr>
            <a:r>
              <a:rPr lang="zh-TW" altLang="en-US" b="1" smtClean="0">
                <a:solidFill>
                  <a:srgbClr val="FFFFFF"/>
                </a:solidFill>
                <a:latin typeface="標楷體" panose="03000509000000000000" pitchFamily="65" charset="-120"/>
                <a:ea typeface="標楷體" panose="03000509000000000000" pitchFamily="65" charset="-120"/>
              </a:rPr>
              <a:t>國立台北科技大學電資學院</a:t>
            </a:r>
            <a:r>
              <a:rPr lang="en-US" altLang="zh-TW" b="1" smtClean="0">
                <a:solidFill>
                  <a:srgbClr val="FFFFFF"/>
                </a:solidFill>
                <a:latin typeface="標楷體" panose="03000509000000000000" pitchFamily="65" charset="-120"/>
                <a:ea typeface="標楷體" panose="03000509000000000000" pitchFamily="65" charset="-120"/>
              </a:rPr>
              <a:t>(</a:t>
            </a:r>
            <a:r>
              <a:rPr lang="zh-TW" altLang="en-US" b="1" smtClean="0">
                <a:solidFill>
                  <a:srgbClr val="FFFFFF"/>
                </a:solidFill>
                <a:latin typeface="標楷體" panose="03000509000000000000" pitchFamily="65" charset="-120"/>
                <a:ea typeface="標楷體" panose="03000509000000000000" pitchFamily="65" charset="-120"/>
              </a:rPr>
              <a:t>及</a:t>
            </a:r>
            <a:r>
              <a:rPr lang="en-US" altLang="zh-TW" b="1" smtClean="0">
                <a:solidFill>
                  <a:srgbClr val="FFFFFF"/>
                </a:solidFill>
                <a:latin typeface="標楷體" panose="03000509000000000000" pitchFamily="65" charset="-120"/>
                <a:ea typeface="標楷體" panose="03000509000000000000" pitchFamily="65" charset="-120"/>
              </a:rPr>
              <a:t>MIT</a:t>
            </a:r>
            <a:r>
              <a:rPr lang="zh-TW" altLang="en-US" b="1" smtClean="0">
                <a:solidFill>
                  <a:srgbClr val="FFFFFF"/>
                </a:solidFill>
                <a:latin typeface="標楷體" panose="03000509000000000000" pitchFamily="65" charset="-120"/>
                <a:ea typeface="標楷體" panose="03000509000000000000" pitchFamily="65" charset="-120"/>
              </a:rPr>
              <a:t>合作實 </a:t>
            </a:r>
            <a:endParaRPr lang="en-US" altLang="zh-TW" b="1" smtClean="0">
              <a:solidFill>
                <a:srgbClr val="FFFFFF"/>
              </a:solidFill>
              <a:latin typeface="標楷體" panose="03000509000000000000" pitchFamily="65" charset="-120"/>
              <a:ea typeface="標楷體" panose="03000509000000000000" pitchFamily="65" charset="-120"/>
            </a:endParaRPr>
          </a:p>
          <a:p>
            <a:pPr fontAlgn="base">
              <a:spcBef>
                <a:spcPct val="0"/>
              </a:spcBef>
              <a:spcAft>
                <a:spcPct val="0"/>
              </a:spcAft>
              <a:defRPr/>
            </a:pPr>
            <a:r>
              <a:rPr lang="en-US" altLang="zh-TW" b="1" smtClean="0">
                <a:solidFill>
                  <a:srgbClr val="FFFFFF"/>
                </a:solidFill>
                <a:latin typeface="標楷體" panose="03000509000000000000" pitchFamily="65" charset="-120"/>
                <a:ea typeface="標楷體" panose="03000509000000000000" pitchFamily="65" charset="-120"/>
              </a:rPr>
              <a:t>    </a:t>
            </a:r>
            <a:r>
              <a:rPr lang="zh-TW" altLang="en-US" b="1" smtClean="0">
                <a:solidFill>
                  <a:srgbClr val="FFFFFF"/>
                </a:solidFill>
                <a:latin typeface="標楷體" panose="03000509000000000000" pitchFamily="65" charset="-120"/>
                <a:ea typeface="標楷體" panose="03000509000000000000" pitchFamily="65" charset="-120"/>
              </a:rPr>
              <a:t>驗室</a:t>
            </a:r>
            <a:r>
              <a:rPr lang="en-US" altLang="zh-TW" b="1" smtClean="0">
                <a:solidFill>
                  <a:srgbClr val="FFFFFF"/>
                </a:solidFill>
                <a:latin typeface="標楷體" panose="03000509000000000000" pitchFamily="65" charset="-120"/>
                <a:ea typeface="標楷體" panose="03000509000000000000" pitchFamily="65" charset="-120"/>
              </a:rPr>
              <a:t>)</a:t>
            </a:r>
            <a:r>
              <a:rPr lang="zh-TW" altLang="en-US" b="1" smtClean="0">
                <a:solidFill>
                  <a:srgbClr val="FFFFFF"/>
                </a:solidFill>
                <a:latin typeface="標楷體" panose="03000509000000000000" pitchFamily="65" charset="-120"/>
                <a:ea typeface="標楷體" panose="03000509000000000000" pitchFamily="65" charset="-120"/>
              </a:rPr>
              <a:t>和通識中心</a:t>
            </a:r>
            <a:endParaRPr lang="en-US" altLang="zh-TW" b="1" smtClean="0">
              <a:solidFill>
                <a:srgbClr val="FFFFFF"/>
              </a:solidFill>
              <a:latin typeface="標楷體" panose="03000509000000000000" pitchFamily="65" charset="-120"/>
              <a:ea typeface="標楷體" panose="03000509000000000000" pitchFamily="65" charset="-120"/>
            </a:endParaRPr>
          </a:p>
          <a:p>
            <a:pPr fontAlgn="base">
              <a:spcBef>
                <a:spcPct val="0"/>
              </a:spcBef>
              <a:spcAft>
                <a:spcPct val="0"/>
              </a:spcAft>
              <a:defRPr/>
            </a:pPr>
            <a:r>
              <a:rPr lang="zh-TW" altLang="en-US" b="1" smtClean="0">
                <a:solidFill>
                  <a:srgbClr val="FFFFFF"/>
                </a:solidFill>
                <a:latin typeface="標楷體" panose="03000509000000000000" pitchFamily="65" charset="-120"/>
                <a:ea typeface="標楷體" panose="03000509000000000000" pitchFamily="65" charset="-120"/>
              </a:rPr>
              <a:t>國立台灣科技大學醫工研究所及應用科學</a:t>
            </a:r>
            <a:endParaRPr lang="en-US" altLang="zh-TW" b="1" smtClean="0">
              <a:solidFill>
                <a:srgbClr val="FFFFFF"/>
              </a:solidFill>
              <a:latin typeface="標楷體" panose="03000509000000000000" pitchFamily="65" charset="-120"/>
              <a:ea typeface="標楷體" panose="03000509000000000000" pitchFamily="65" charset="-120"/>
            </a:endParaRPr>
          </a:p>
          <a:p>
            <a:pPr fontAlgn="base">
              <a:spcBef>
                <a:spcPct val="0"/>
              </a:spcBef>
              <a:spcAft>
                <a:spcPct val="0"/>
              </a:spcAft>
              <a:defRPr/>
            </a:pPr>
            <a:r>
              <a:rPr lang="en-US" altLang="zh-TW" b="1" smtClean="0">
                <a:solidFill>
                  <a:srgbClr val="FFFFFF"/>
                </a:solidFill>
                <a:latin typeface="標楷體" panose="03000509000000000000" pitchFamily="65" charset="-120"/>
                <a:ea typeface="標楷體" panose="03000509000000000000" pitchFamily="65" charset="-120"/>
              </a:rPr>
              <a:t>    </a:t>
            </a:r>
            <a:r>
              <a:rPr lang="zh-TW" altLang="en-US" b="1" smtClean="0">
                <a:solidFill>
                  <a:srgbClr val="FFFFFF"/>
                </a:solidFill>
                <a:latin typeface="標楷體" panose="03000509000000000000" pitchFamily="65" charset="-120"/>
                <a:ea typeface="標楷體" panose="03000509000000000000" pitchFamily="65" charset="-120"/>
              </a:rPr>
              <a:t>研究所</a:t>
            </a:r>
            <a:endParaRPr lang="en-US" altLang="zh-TW" b="1" smtClean="0">
              <a:solidFill>
                <a:srgbClr val="FFFFFF"/>
              </a:solidFill>
              <a:latin typeface="標楷體" panose="03000509000000000000" pitchFamily="65" charset="-120"/>
              <a:ea typeface="標楷體" panose="03000509000000000000" pitchFamily="65" charset="-120"/>
            </a:endParaRPr>
          </a:p>
          <a:p>
            <a:pPr fontAlgn="base">
              <a:spcBef>
                <a:spcPct val="0"/>
              </a:spcBef>
              <a:spcAft>
                <a:spcPct val="0"/>
              </a:spcAft>
              <a:defRPr/>
            </a:pPr>
            <a:r>
              <a:rPr lang="zh-TW" altLang="en-US" b="1" smtClean="0">
                <a:solidFill>
                  <a:srgbClr val="FFFFFF"/>
                </a:solidFill>
                <a:latin typeface="標楷體" panose="03000509000000000000" pitchFamily="65" charset="-120"/>
                <a:ea typeface="標楷體" panose="03000509000000000000" pitchFamily="65" charset="-120"/>
              </a:rPr>
              <a:t>國立台北護理健康大學護理學院</a:t>
            </a:r>
            <a:endParaRPr lang="en-US" altLang="zh-TW" b="1" smtClean="0">
              <a:solidFill>
                <a:srgbClr val="FFFFFF"/>
              </a:solidFill>
              <a:latin typeface="標楷體" panose="03000509000000000000" pitchFamily="65" charset="-120"/>
              <a:ea typeface="標楷體" panose="03000509000000000000" pitchFamily="65" charset="-120"/>
            </a:endParaRPr>
          </a:p>
        </p:txBody>
      </p:sp>
      <p:sp>
        <p:nvSpPr>
          <p:cNvPr id="210949" name="文字方塊 3"/>
          <p:cNvSpPr txBox="1">
            <a:spLocks noChangeArrowheads="1"/>
          </p:cNvSpPr>
          <p:nvPr/>
        </p:nvSpPr>
        <p:spPr bwMode="auto">
          <a:xfrm>
            <a:off x="4643438" y="252413"/>
            <a:ext cx="3992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fontAlgn="base">
              <a:spcBef>
                <a:spcPct val="0"/>
              </a:spcBef>
              <a:spcAft>
                <a:spcPct val="0"/>
              </a:spcAft>
              <a:defRPr/>
            </a:pPr>
            <a:r>
              <a:rPr lang="zh-TW" altLang="en-US" sz="3200" smtClean="0">
                <a:solidFill>
                  <a:srgbClr val="66FFFF"/>
                </a:solidFill>
                <a:latin typeface="標楷體" panose="03000509000000000000" pitchFamily="65" charset="-120"/>
                <a:ea typeface="標楷體" panose="03000509000000000000" pitchFamily="65" charset="-120"/>
              </a:rPr>
              <a:t>健康源自簡單及善良</a:t>
            </a:r>
          </a:p>
        </p:txBody>
      </p:sp>
    </p:spTree>
    <p:extLst>
      <p:ext uri="{BB962C8B-B14F-4D97-AF65-F5344CB8AC3E}">
        <p14:creationId xmlns:p14="http://schemas.microsoft.com/office/powerpoint/2010/main" val="1657715254"/>
      </p:ext>
    </p:extLst>
  </p:cSld>
  <p:clrMapOvr>
    <a:masterClrMapping/>
  </p:clrMapOvr>
  <p:transition advClick="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7844" name="Picture 4" descr="F09-0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29" t="3811" r="1808" b="12889"/>
          <a:stretch/>
        </p:blipFill>
        <p:spPr>
          <a:xfrm>
            <a:off x="195941" y="1254034"/>
            <a:ext cx="11669485" cy="465908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4" descr="F09-03"/>
          <p:cNvPicPr>
            <a:picLocks noChangeAspect="1" noChangeArrowheads="1"/>
          </p:cNvPicPr>
          <p:nvPr/>
        </p:nvPicPr>
        <p:blipFill rotWithShape="1">
          <a:blip r:embed="rId2">
            <a:extLst>
              <a:ext uri="{28A0092B-C50C-407E-A947-70E740481C1C}">
                <a14:useLocalDpi xmlns:a14="http://schemas.microsoft.com/office/drawing/2010/main" val="0"/>
              </a:ext>
            </a:extLst>
          </a:blip>
          <a:srcRect l="19095" t="89670" r="41762" b="1494"/>
          <a:stretch/>
        </p:blipFill>
        <p:spPr>
          <a:xfrm>
            <a:off x="3348443" y="400594"/>
            <a:ext cx="5364479" cy="51380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31294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5796" name="Picture 4" descr="F09-02-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333" t="1256" r="10857" b="1147"/>
          <a:stretch/>
        </p:blipFill>
        <p:spPr>
          <a:xfrm>
            <a:off x="261258" y="635724"/>
            <a:ext cx="9980022" cy="604374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4" descr="F09-02-2"/>
          <p:cNvPicPr>
            <a:picLocks noChangeAspect="1" noChangeArrowheads="1"/>
          </p:cNvPicPr>
          <p:nvPr/>
        </p:nvPicPr>
        <p:blipFill rotWithShape="1">
          <a:blip r:embed="rId2">
            <a:extLst>
              <a:ext uri="{28A0092B-C50C-407E-A947-70E740481C1C}">
                <a14:useLocalDpi xmlns:a14="http://schemas.microsoft.com/office/drawing/2010/main" val="0"/>
              </a:ext>
            </a:extLst>
          </a:blip>
          <a:srcRect l="18429" t="93037" r="61666" b="1223"/>
          <a:stretch/>
        </p:blipFill>
        <p:spPr>
          <a:xfrm>
            <a:off x="4223657" y="127910"/>
            <a:ext cx="2185852" cy="41202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p:cNvSpPr/>
          <p:nvPr/>
        </p:nvSpPr>
        <p:spPr>
          <a:xfrm>
            <a:off x="261258" y="6183086"/>
            <a:ext cx="4571999" cy="4963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Tree>
    <p:extLst>
      <p:ext uri="{BB962C8B-B14F-4D97-AF65-F5344CB8AC3E}">
        <p14:creationId xmlns:p14="http://schemas.microsoft.com/office/powerpoint/2010/main" val="3973366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1939" name="Rectangle 3"/>
          <p:cNvSpPr>
            <a:spLocks noGrp="1" noChangeArrowheads="1"/>
          </p:cNvSpPr>
          <p:nvPr>
            <p:ph type="body" idx="1"/>
          </p:nvPr>
        </p:nvSpPr>
        <p:spPr>
          <a:xfrm>
            <a:off x="0" y="1172664"/>
            <a:ext cx="12192000" cy="5505450"/>
          </a:xfrm>
        </p:spPr>
        <p:txBody>
          <a:bodyPr>
            <a:normAutofit/>
          </a:bodyPr>
          <a:lstStyle/>
          <a:p>
            <a:pPr lvl="1"/>
            <a:r>
              <a:rPr lang="zh-TW" altLang="en-US" sz="2400" dirty="0"/>
              <a:t>肌原纖維由上千條粗、細兩種</a:t>
            </a:r>
            <a:r>
              <a:rPr lang="zh-TW" altLang="en-US" sz="2400" b="1" dirty="0">
                <a:solidFill>
                  <a:srgbClr val="FFC000"/>
                </a:solidFill>
              </a:rPr>
              <a:t>肌絲</a:t>
            </a:r>
            <a:r>
              <a:rPr lang="en-US" altLang="zh-TW" sz="2400" dirty="0">
                <a:solidFill>
                  <a:srgbClr val="FFC000"/>
                </a:solidFill>
              </a:rPr>
              <a:t>(myofilament) </a:t>
            </a:r>
            <a:r>
              <a:rPr lang="zh-TW" altLang="en-US" sz="2400" dirty="0"/>
              <a:t>有規律地排列而成。</a:t>
            </a:r>
          </a:p>
          <a:p>
            <a:pPr lvl="1"/>
            <a:r>
              <a:rPr lang="zh-TW" altLang="en-US" sz="2400" b="1" dirty="0">
                <a:solidFill>
                  <a:srgbClr val="FFC000"/>
                </a:solidFill>
              </a:rPr>
              <a:t>粗肌絲</a:t>
            </a:r>
            <a:r>
              <a:rPr lang="en-US" altLang="zh-TW" sz="2400" dirty="0">
                <a:solidFill>
                  <a:srgbClr val="FFC000"/>
                </a:solidFill>
              </a:rPr>
              <a:t>(thick filament)</a:t>
            </a:r>
            <a:r>
              <a:rPr lang="zh-TW" altLang="en-US" sz="2400" dirty="0"/>
              <a:t>： </a:t>
            </a:r>
          </a:p>
          <a:p>
            <a:pPr lvl="2"/>
            <a:r>
              <a:rPr lang="zh-TW" altLang="en-US" sz="2400" dirty="0"/>
              <a:t>長約 </a:t>
            </a:r>
            <a:r>
              <a:rPr lang="en-US" altLang="zh-TW" sz="2400" dirty="0"/>
              <a:t>1.5μm</a:t>
            </a:r>
            <a:r>
              <a:rPr lang="zh-TW" altLang="en-US" sz="2400" dirty="0"/>
              <a:t>，位於肌節的顏色較深的 </a:t>
            </a:r>
            <a:r>
              <a:rPr lang="en-US" altLang="zh-TW" sz="2400" dirty="0"/>
              <a:t>A </a:t>
            </a:r>
            <a:r>
              <a:rPr lang="zh-TW" altLang="en-US" sz="2400" dirty="0"/>
              <a:t>帶，</a:t>
            </a:r>
          </a:p>
          <a:p>
            <a:pPr lvl="2"/>
            <a:r>
              <a:rPr lang="zh-TW" altLang="en-US" sz="2400" dirty="0"/>
              <a:t>中間固定在 </a:t>
            </a:r>
            <a:r>
              <a:rPr lang="en-US" altLang="zh-TW" sz="2400" dirty="0"/>
              <a:t>M </a:t>
            </a:r>
            <a:r>
              <a:rPr lang="zh-TW" altLang="en-US" sz="2400" dirty="0"/>
              <a:t>線上，兩端游離。</a:t>
            </a:r>
          </a:p>
          <a:p>
            <a:pPr lvl="1"/>
            <a:r>
              <a:rPr lang="zh-TW" altLang="en-US" sz="2400" b="1" dirty="0">
                <a:solidFill>
                  <a:srgbClr val="FFC000"/>
                </a:solidFill>
              </a:rPr>
              <a:t>細肌絲</a:t>
            </a:r>
            <a:r>
              <a:rPr lang="en-US" altLang="zh-TW" sz="2400" dirty="0">
                <a:solidFill>
                  <a:srgbClr val="FFC000"/>
                </a:solidFill>
              </a:rPr>
              <a:t>(thin filament)</a:t>
            </a:r>
            <a:r>
              <a:rPr lang="zh-TW" altLang="en-US" sz="2400" dirty="0"/>
              <a:t>： </a:t>
            </a:r>
          </a:p>
          <a:p>
            <a:pPr lvl="2"/>
            <a:r>
              <a:rPr lang="zh-TW" altLang="en-US" sz="2400" dirty="0"/>
              <a:t>長約 </a:t>
            </a:r>
            <a:r>
              <a:rPr lang="en-US" altLang="zh-TW" sz="2400" dirty="0"/>
              <a:t>1μm</a:t>
            </a:r>
            <a:r>
              <a:rPr lang="zh-TW" altLang="en-US" sz="2400" dirty="0"/>
              <a:t>，位於顏色較淺的 </a:t>
            </a:r>
            <a:r>
              <a:rPr lang="en-US" altLang="zh-TW" sz="2400" dirty="0"/>
              <a:t>I </a:t>
            </a:r>
            <a:r>
              <a:rPr lang="zh-TW" altLang="en-US" sz="2400" dirty="0"/>
              <a:t>帶，</a:t>
            </a:r>
          </a:p>
          <a:p>
            <a:pPr lvl="2"/>
            <a:r>
              <a:rPr lang="zh-TW" altLang="en-US" sz="2400" dirty="0"/>
              <a:t>一端固定在 </a:t>
            </a:r>
            <a:r>
              <a:rPr lang="en-US" altLang="zh-TW" sz="2400" dirty="0"/>
              <a:t>Z </a:t>
            </a:r>
            <a:r>
              <a:rPr lang="zh-TW" altLang="en-US" sz="2400" dirty="0"/>
              <a:t>線上，另一端游離，穿插於粗肌絲之間，可延伸到 </a:t>
            </a:r>
            <a:r>
              <a:rPr lang="en-US" altLang="zh-TW" sz="2400" dirty="0"/>
              <a:t>H </a:t>
            </a:r>
            <a:r>
              <a:rPr lang="zh-TW" altLang="en-US" sz="2400" dirty="0"/>
              <a:t>帶</a:t>
            </a:r>
            <a:r>
              <a:rPr lang="en-US" altLang="zh-TW" sz="2400" dirty="0"/>
              <a:t>(H band) </a:t>
            </a:r>
            <a:r>
              <a:rPr lang="zh-TW" altLang="en-US" sz="2400" dirty="0"/>
              <a:t>外緣。</a:t>
            </a:r>
          </a:p>
        </p:txBody>
      </p:sp>
    </p:spTree>
    <p:extLst>
      <p:ext uri="{BB962C8B-B14F-4D97-AF65-F5344CB8AC3E}">
        <p14:creationId xmlns:p14="http://schemas.microsoft.com/office/powerpoint/2010/main" val="8811715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2963" name="Rectangle 3"/>
          <p:cNvSpPr>
            <a:spLocks noGrp="1" noChangeArrowheads="1"/>
          </p:cNvSpPr>
          <p:nvPr>
            <p:ph type="body" idx="1"/>
          </p:nvPr>
        </p:nvSpPr>
        <p:spPr>
          <a:xfrm>
            <a:off x="0" y="1166949"/>
            <a:ext cx="12192000" cy="5691051"/>
          </a:xfrm>
        </p:spPr>
        <p:txBody>
          <a:bodyPr>
            <a:normAutofit/>
          </a:bodyPr>
          <a:lstStyle/>
          <a:p>
            <a:pPr lvl="1"/>
            <a:r>
              <a:rPr lang="zh-TW" altLang="en-US" sz="2400" dirty="0"/>
              <a:t>因此 </a:t>
            </a:r>
            <a:r>
              <a:rPr lang="en-US" altLang="zh-TW" sz="2400" dirty="0"/>
              <a:t>I </a:t>
            </a:r>
            <a:r>
              <a:rPr lang="zh-TW" altLang="en-US" sz="2400" dirty="0"/>
              <a:t>帶只含有細肌絲，故其外觀顏色較淡；</a:t>
            </a:r>
          </a:p>
          <a:p>
            <a:pPr lvl="1"/>
            <a:r>
              <a:rPr lang="en-US" altLang="zh-TW" sz="2400" dirty="0"/>
              <a:t>H </a:t>
            </a:r>
            <a:r>
              <a:rPr lang="zh-TW" altLang="en-US" sz="2400" dirty="0"/>
              <a:t>帶（</a:t>
            </a:r>
            <a:r>
              <a:rPr lang="en-US" altLang="zh-TW" sz="2400" dirty="0"/>
              <a:t>A </a:t>
            </a:r>
            <a:r>
              <a:rPr lang="zh-TW" altLang="en-US" sz="2400" dirty="0"/>
              <a:t>帶中央）僅含不與細肌絲重疊的粗肌絲，故 </a:t>
            </a:r>
            <a:r>
              <a:rPr lang="en-US" altLang="zh-TW" sz="2400" dirty="0"/>
              <a:t>A </a:t>
            </a:r>
            <a:r>
              <a:rPr lang="zh-TW" altLang="en-US" sz="2400" dirty="0"/>
              <a:t>帶中央顏色較淺。</a:t>
            </a:r>
          </a:p>
          <a:p>
            <a:pPr lvl="1"/>
            <a:r>
              <a:rPr lang="zh-TW" altLang="en-US" sz="2400" dirty="0"/>
              <a:t>而 </a:t>
            </a:r>
            <a:r>
              <a:rPr lang="en-US" altLang="zh-TW" sz="2400" dirty="0"/>
              <a:t>A </a:t>
            </a:r>
            <a:r>
              <a:rPr lang="zh-TW" altLang="en-US" sz="2400" dirty="0"/>
              <a:t>帶兩端顏色較中間深乃是由於粗肌絲與細肌絲相互重疊所致。</a:t>
            </a:r>
          </a:p>
          <a:p>
            <a:pPr marL="400050" lvl="1" indent="0">
              <a:buNone/>
            </a:pPr>
            <a:r>
              <a:rPr lang="zh-TW" altLang="en-US" sz="2400" dirty="0" smtClean="0">
                <a:solidFill>
                  <a:schemeClr val="accent4">
                    <a:lumMod val="40000"/>
                    <a:lumOff val="60000"/>
                  </a:schemeClr>
                </a:solidFill>
              </a:rPr>
              <a:t>為了</a:t>
            </a:r>
            <a:r>
              <a:rPr lang="zh-TW" altLang="en-US" sz="2400" dirty="0">
                <a:solidFill>
                  <a:schemeClr val="accent4">
                    <a:lumMod val="40000"/>
                    <a:lumOff val="60000"/>
                  </a:schemeClr>
                </a:solidFill>
              </a:rPr>
              <a:t>進一步瞭解肌原纖維的立體結構，我們可以結合其橫切面來</a:t>
            </a:r>
            <a:r>
              <a:rPr lang="zh-TW" altLang="en-US" sz="2400" dirty="0" smtClean="0">
                <a:solidFill>
                  <a:schemeClr val="accent4">
                    <a:lumMod val="40000"/>
                    <a:lumOff val="60000"/>
                  </a:schemeClr>
                </a:solidFill>
              </a:rPr>
              <a:t>觀察。</a:t>
            </a:r>
            <a:endParaRPr lang="zh-TW" altLang="en-US" sz="2400" dirty="0">
              <a:solidFill>
                <a:schemeClr val="accent4">
                  <a:lumMod val="40000"/>
                  <a:lumOff val="60000"/>
                </a:schemeClr>
              </a:solidFill>
            </a:endParaRPr>
          </a:p>
          <a:p>
            <a:pPr lvl="1"/>
            <a:r>
              <a:rPr lang="zh-TW" altLang="en-US" sz="2400" dirty="0"/>
              <a:t>由橫切面可知，</a:t>
            </a:r>
            <a:r>
              <a:rPr lang="en-US" altLang="zh-TW" sz="2400" dirty="0"/>
              <a:t>Z </a:t>
            </a:r>
            <a:r>
              <a:rPr lang="zh-TW" altLang="en-US" sz="2400" dirty="0"/>
              <a:t>線實際上呈圓盤狀，所以也稱為 </a:t>
            </a:r>
            <a:r>
              <a:rPr lang="en-US" altLang="zh-TW" sz="2400" b="1" dirty="0">
                <a:solidFill>
                  <a:srgbClr val="FFC000"/>
                </a:solidFill>
              </a:rPr>
              <a:t>Z </a:t>
            </a:r>
            <a:r>
              <a:rPr lang="zh-TW" altLang="en-US" sz="2400" b="1" dirty="0">
                <a:solidFill>
                  <a:srgbClr val="FFC000"/>
                </a:solidFill>
              </a:rPr>
              <a:t>盤</a:t>
            </a:r>
            <a:r>
              <a:rPr lang="en-US" altLang="zh-TW" sz="2400" dirty="0">
                <a:solidFill>
                  <a:srgbClr val="FFC000"/>
                </a:solidFill>
              </a:rPr>
              <a:t>(Z disc)</a:t>
            </a:r>
            <a:r>
              <a:rPr lang="zh-TW" altLang="en-US" sz="2400" dirty="0"/>
              <a:t>，穿越  </a:t>
            </a:r>
            <a:r>
              <a:rPr lang="en-US" altLang="zh-TW" sz="2400" dirty="0"/>
              <a:t>Z </a:t>
            </a:r>
            <a:r>
              <a:rPr lang="zh-TW" altLang="en-US" sz="2400" dirty="0"/>
              <a:t>盤的細肌絲以六角形的排列方式環繞在粗肌絲的周圍。</a:t>
            </a:r>
          </a:p>
        </p:txBody>
      </p:sp>
    </p:spTree>
    <p:extLst>
      <p:ext uri="{BB962C8B-B14F-4D97-AF65-F5344CB8AC3E}">
        <p14:creationId xmlns:p14="http://schemas.microsoft.com/office/powerpoint/2010/main" val="866682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8088" name="Picture 8" descr="F09-04"/>
          <p:cNvPicPr>
            <a:picLocks noChangeAspect="1" noChangeArrowheads="1"/>
          </p:cNvPicPr>
          <p:nvPr/>
        </p:nvPicPr>
        <p:blipFill rotWithShape="1">
          <a:blip r:embed="rId2">
            <a:extLst>
              <a:ext uri="{28A0092B-C50C-407E-A947-70E740481C1C}">
                <a14:useLocalDpi xmlns:a14="http://schemas.microsoft.com/office/drawing/2010/main" val="0"/>
              </a:ext>
            </a:extLst>
          </a:blip>
          <a:srcRect t="500" r="-108" b="7042"/>
          <a:stretch/>
        </p:blipFill>
        <p:spPr bwMode="auto">
          <a:xfrm>
            <a:off x="105137" y="731520"/>
            <a:ext cx="10510611" cy="59566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F09-04"/>
          <p:cNvPicPr>
            <a:picLocks noChangeAspect="1" noChangeArrowheads="1"/>
          </p:cNvPicPr>
          <p:nvPr/>
        </p:nvPicPr>
        <p:blipFill rotWithShape="1">
          <a:blip r:embed="rId2">
            <a:extLst>
              <a:ext uri="{28A0092B-C50C-407E-A947-70E740481C1C}">
                <a14:useLocalDpi xmlns:a14="http://schemas.microsoft.com/office/drawing/2010/main" val="0"/>
              </a:ext>
            </a:extLst>
          </a:blip>
          <a:srcRect l="48339" t="94796" r="38178" b="207"/>
          <a:stretch/>
        </p:blipFill>
        <p:spPr bwMode="auto">
          <a:xfrm>
            <a:off x="4128179" y="109672"/>
            <a:ext cx="2464525" cy="412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0777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3987" name="Rectangle 3"/>
          <p:cNvSpPr>
            <a:spLocks noGrp="1" noChangeArrowheads="1"/>
          </p:cNvSpPr>
          <p:nvPr>
            <p:ph type="body" idx="1"/>
          </p:nvPr>
        </p:nvSpPr>
        <p:spPr>
          <a:xfrm>
            <a:off x="0" y="1230267"/>
            <a:ext cx="12192000" cy="5492750"/>
          </a:xfrm>
        </p:spPr>
        <p:txBody>
          <a:bodyPr>
            <a:normAutofit/>
          </a:bodyPr>
          <a:lstStyle/>
          <a:p>
            <a:pPr lvl="1"/>
            <a:r>
              <a:rPr lang="zh-TW" altLang="en-US" sz="2400" dirty="0"/>
              <a:t>除了肌原纖維外，骨骼肌的超微結構中還能觀察到高度發達的管狀系統。</a:t>
            </a:r>
          </a:p>
          <a:p>
            <a:pPr lvl="1"/>
            <a:r>
              <a:rPr lang="zh-TW" altLang="en-US" sz="2400" dirty="0"/>
              <a:t>骨骼肌的細胞膜（即肌漿膜）在肌纖維橫切面的同一水平上從多個點由表面向肌漿質內凹陷，形成</a:t>
            </a:r>
            <a:r>
              <a:rPr lang="zh-TW" altLang="en-US" sz="2400" b="1" dirty="0">
                <a:solidFill>
                  <a:srgbClr val="FFC000"/>
                </a:solidFill>
              </a:rPr>
              <a:t>橫小管</a:t>
            </a:r>
            <a:r>
              <a:rPr lang="en-US" altLang="zh-TW" sz="2400" dirty="0" smtClean="0">
                <a:solidFill>
                  <a:srgbClr val="FFC000"/>
                </a:solidFill>
              </a:rPr>
              <a:t>(transverse </a:t>
            </a:r>
            <a:r>
              <a:rPr lang="en-US" altLang="zh-TW" sz="2400" dirty="0">
                <a:solidFill>
                  <a:srgbClr val="FFC000"/>
                </a:solidFill>
              </a:rPr>
              <a:t>tubule)</a:t>
            </a:r>
            <a:r>
              <a:rPr lang="zh-TW" altLang="en-US" sz="2400" dirty="0"/>
              <a:t>，又稱為 </a:t>
            </a:r>
            <a:r>
              <a:rPr lang="en-US" altLang="zh-TW" sz="2400" b="1" dirty="0">
                <a:solidFill>
                  <a:srgbClr val="FFC000"/>
                </a:solidFill>
              </a:rPr>
              <a:t>T</a:t>
            </a:r>
            <a:r>
              <a:rPr lang="zh-TW" altLang="en-US" sz="2400" b="1" dirty="0">
                <a:solidFill>
                  <a:srgbClr val="FFC000"/>
                </a:solidFill>
              </a:rPr>
              <a:t>小管</a:t>
            </a:r>
            <a:r>
              <a:rPr lang="en-US" altLang="zh-TW" sz="2400" dirty="0">
                <a:solidFill>
                  <a:srgbClr val="FFC000"/>
                </a:solidFill>
              </a:rPr>
              <a:t>(T tubule</a:t>
            </a:r>
            <a:r>
              <a:rPr lang="en-US" altLang="zh-TW" sz="2400" dirty="0" smtClean="0">
                <a:solidFill>
                  <a:srgbClr val="FFC000"/>
                </a:solidFill>
              </a:rPr>
              <a:t>)</a:t>
            </a:r>
            <a:endParaRPr lang="zh-TW" altLang="en-US" sz="2400" dirty="0">
              <a:solidFill>
                <a:srgbClr val="FFC000"/>
              </a:solidFill>
            </a:endParaRPr>
          </a:p>
          <a:p>
            <a:pPr lvl="1"/>
            <a:r>
              <a:rPr lang="zh-TW" altLang="en-US" sz="2400" b="1" dirty="0">
                <a:solidFill>
                  <a:srgbClr val="FFC000"/>
                </a:solidFill>
              </a:rPr>
              <a:t>肌漿網</a:t>
            </a:r>
            <a:r>
              <a:rPr lang="en-US" altLang="zh-TW" sz="2400" dirty="0"/>
              <a:t>(sarcoplasmic reticulum, SR) </a:t>
            </a:r>
            <a:r>
              <a:rPr lang="zh-TW" altLang="en-US" sz="2400" dirty="0"/>
              <a:t>是肌肉內特化的平滑內質網。</a:t>
            </a:r>
          </a:p>
          <a:p>
            <a:pPr lvl="1">
              <a:buClr>
                <a:srgbClr val="455F51">
                  <a:lumMod val="40000"/>
                  <a:lumOff val="60000"/>
                </a:srgbClr>
              </a:buClr>
            </a:pPr>
            <a:r>
              <a:rPr lang="zh-TW" altLang="en-US" sz="2400" dirty="0"/>
              <a:t>結構上，肌漿網內相互吻合的小管和小囊，和橫小管一起包繞在每一條肌原纖維表面，其末端膨大呈囊狀的部分稱</a:t>
            </a:r>
            <a:r>
              <a:rPr lang="zh-TW" altLang="en-US" sz="2400" b="1" dirty="0">
                <a:solidFill>
                  <a:srgbClr val="FFC000"/>
                </a:solidFill>
              </a:rPr>
              <a:t>終池</a:t>
            </a:r>
            <a:r>
              <a:rPr lang="en-US" altLang="zh-TW" sz="2400" dirty="0"/>
              <a:t>(terminal cisternae)</a:t>
            </a:r>
            <a:r>
              <a:rPr lang="zh-TW" altLang="en-US" sz="2400" dirty="0" smtClean="0"/>
              <a:t>。</a:t>
            </a:r>
            <a:endParaRPr lang="en-US" altLang="zh-TW" sz="2400" dirty="0" smtClean="0"/>
          </a:p>
          <a:p>
            <a:pPr lvl="1">
              <a:buClr>
                <a:srgbClr val="455F51">
                  <a:lumMod val="40000"/>
                  <a:lumOff val="60000"/>
                </a:srgbClr>
              </a:buClr>
            </a:pPr>
            <a:r>
              <a:rPr lang="zh-TW" altLang="en-US" sz="2400" dirty="0" smtClean="0">
                <a:solidFill>
                  <a:prstClr val="white"/>
                </a:solidFill>
              </a:rPr>
              <a:t>一</a:t>
            </a:r>
            <a:r>
              <a:rPr lang="zh-TW" altLang="en-US" sz="2400" dirty="0">
                <a:solidFill>
                  <a:prstClr val="white"/>
                </a:solidFill>
              </a:rPr>
              <a:t>條橫小管和兩側的終池稱</a:t>
            </a:r>
            <a:r>
              <a:rPr lang="zh-TW" altLang="en-US" sz="2400" b="1" dirty="0">
                <a:solidFill>
                  <a:srgbClr val="FFC000"/>
                </a:solidFill>
              </a:rPr>
              <a:t>三聯體</a:t>
            </a:r>
            <a:r>
              <a:rPr lang="en-US" altLang="zh-TW" sz="2400" dirty="0">
                <a:solidFill>
                  <a:prstClr val="white"/>
                </a:solidFill>
              </a:rPr>
              <a:t>(triad)</a:t>
            </a:r>
            <a:r>
              <a:rPr lang="zh-TW" altLang="en-US" sz="2400" dirty="0">
                <a:solidFill>
                  <a:prstClr val="white"/>
                </a:solidFill>
              </a:rPr>
              <a:t>，具有傳導動作電位，使肌漿網 </a:t>
            </a:r>
            <a:r>
              <a:rPr lang="en-US" altLang="zh-TW" sz="2400" dirty="0">
                <a:solidFill>
                  <a:prstClr val="white"/>
                </a:solidFill>
              </a:rPr>
              <a:t>Ca</a:t>
            </a:r>
            <a:r>
              <a:rPr lang="en-US" altLang="zh-TW" sz="2400" baseline="30000" dirty="0">
                <a:solidFill>
                  <a:prstClr val="white"/>
                </a:solidFill>
              </a:rPr>
              <a:t>2+</a:t>
            </a:r>
            <a:r>
              <a:rPr lang="en-US" altLang="zh-TW" sz="2400" dirty="0">
                <a:solidFill>
                  <a:prstClr val="white"/>
                </a:solidFill>
              </a:rPr>
              <a:t> </a:t>
            </a:r>
            <a:r>
              <a:rPr lang="zh-TW" altLang="en-US" sz="2400" dirty="0">
                <a:solidFill>
                  <a:prstClr val="white"/>
                </a:solidFill>
              </a:rPr>
              <a:t>通道的迅速開放，進而導致肌原纖維收縮的能力。</a:t>
            </a:r>
          </a:p>
          <a:p>
            <a:pPr lvl="1"/>
            <a:endParaRPr lang="zh-TW" altLang="en-US" sz="2400" dirty="0"/>
          </a:p>
        </p:txBody>
      </p:sp>
    </p:spTree>
    <p:extLst>
      <p:ext uri="{BB962C8B-B14F-4D97-AF65-F5344CB8AC3E}">
        <p14:creationId xmlns:p14="http://schemas.microsoft.com/office/powerpoint/2010/main" val="1942606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6040" name="Picture 8" descr="F09-05"/>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953" t="-154" r="3936" b="16044"/>
          <a:stretch/>
        </p:blipFill>
        <p:spPr>
          <a:xfrm>
            <a:off x="3133863" y="85090"/>
            <a:ext cx="6217919" cy="57409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8" descr="F09-05"/>
          <p:cNvPicPr>
            <a:picLocks noChangeAspect="1" noChangeArrowheads="1"/>
          </p:cNvPicPr>
          <p:nvPr/>
        </p:nvPicPr>
        <p:blipFill rotWithShape="1">
          <a:blip r:embed="rId2">
            <a:extLst>
              <a:ext uri="{28A0092B-C50C-407E-A947-70E740481C1C}">
                <a14:useLocalDpi xmlns:a14="http://schemas.microsoft.com/office/drawing/2010/main" val="0"/>
              </a:ext>
            </a:extLst>
          </a:blip>
          <a:srcRect t="87966"/>
          <a:stretch/>
        </p:blipFill>
        <p:spPr>
          <a:xfrm>
            <a:off x="3133863" y="5930537"/>
            <a:ext cx="6217919" cy="86214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p:cNvSpPr/>
          <p:nvPr/>
        </p:nvSpPr>
        <p:spPr>
          <a:xfrm>
            <a:off x="3203531" y="5952307"/>
            <a:ext cx="1194297" cy="4093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Tree>
    <p:extLst>
      <p:ext uri="{BB962C8B-B14F-4D97-AF65-F5344CB8AC3E}">
        <p14:creationId xmlns:p14="http://schemas.microsoft.com/office/powerpoint/2010/main" val="3031434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0137" name="Rectangle 9"/>
          <p:cNvSpPr>
            <a:spLocks noGrp="1" noChangeArrowheads="1"/>
          </p:cNvSpPr>
          <p:nvPr>
            <p:ph type="body" idx="1"/>
          </p:nvPr>
        </p:nvSpPr>
        <p:spPr>
          <a:xfrm>
            <a:off x="0" y="1208186"/>
            <a:ext cx="12192000" cy="4905231"/>
          </a:xfrm>
        </p:spPr>
        <p:txBody>
          <a:bodyPr>
            <a:normAutofit/>
          </a:bodyPr>
          <a:lstStyle/>
          <a:p>
            <a:r>
              <a:rPr lang="zh-TW" altLang="en-US" sz="2400" dirty="0">
                <a:solidFill>
                  <a:srgbClr val="FFC000"/>
                </a:solidFill>
              </a:rPr>
              <a:t>裘馨氏肌肉萎縮症 </a:t>
            </a:r>
            <a:r>
              <a:rPr lang="en-US" altLang="zh-TW" sz="2400" dirty="0" smtClean="0">
                <a:solidFill>
                  <a:srgbClr val="FFC000"/>
                </a:solidFill>
              </a:rPr>
              <a:t>(Duchenne's </a:t>
            </a:r>
            <a:r>
              <a:rPr lang="en-US" altLang="zh-TW" sz="2400" dirty="0">
                <a:solidFill>
                  <a:srgbClr val="FFC000"/>
                </a:solidFill>
              </a:rPr>
              <a:t>Muscular Dystrophy, DMD)</a:t>
            </a:r>
          </a:p>
          <a:p>
            <a:pPr lvl="1"/>
            <a:r>
              <a:rPr lang="zh-TW" altLang="en-US" sz="2400" dirty="0"/>
              <a:t>裘馨氏肌肉萎縮症是一種性聯隱性遺傳疾病，患者</a:t>
            </a:r>
            <a:r>
              <a:rPr lang="en-US" altLang="zh-TW" sz="2400" dirty="0"/>
              <a:t>X </a:t>
            </a:r>
            <a:r>
              <a:rPr lang="zh-TW" altLang="en-US" sz="2400" dirty="0"/>
              <a:t>染色體</a:t>
            </a:r>
            <a:r>
              <a:rPr lang="en-US" altLang="zh-TW" sz="2400" dirty="0"/>
              <a:t>Xp2.1 </a:t>
            </a:r>
            <a:r>
              <a:rPr lang="zh-TW" altLang="en-US" sz="2400" dirty="0"/>
              <a:t>上有一大段的基因缺失，導致肌細胞缺乏</a:t>
            </a:r>
            <a:r>
              <a:rPr lang="en-US" altLang="zh-TW" sz="2400" dirty="0"/>
              <a:t>dystrophin </a:t>
            </a:r>
            <a:r>
              <a:rPr lang="zh-TW" altLang="en-US" sz="2400" dirty="0"/>
              <a:t>蛋白。</a:t>
            </a:r>
          </a:p>
          <a:p>
            <a:pPr lvl="1"/>
            <a:r>
              <a:rPr lang="zh-TW" altLang="en-US" sz="2400" dirty="0"/>
              <a:t>該疾病以進行性肌肉耗損為特徵，是兒童期最常見的肌肉萎縮症。</a:t>
            </a:r>
          </a:p>
          <a:p>
            <a:pPr lvl="1"/>
            <a:r>
              <a:rPr lang="en-US" altLang="zh-TW" sz="2400" dirty="0"/>
              <a:t>dystrophin </a:t>
            </a:r>
            <a:r>
              <a:rPr lang="zh-TW" altLang="en-US" sz="2400" dirty="0"/>
              <a:t>蛋白位在肌漿膜的下方，是穩定肌漿膜的一個重要成分，可保護肌細胞，使其在肌肉收縮的過程中不會受到破壞</a:t>
            </a:r>
            <a:r>
              <a:rPr lang="zh-TW" altLang="en-US" sz="2400" dirty="0" smtClean="0"/>
              <a:t>。</a:t>
            </a:r>
            <a:endParaRPr lang="en-US" altLang="zh-TW" sz="2400" dirty="0" smtClean="0"/>
          </a:p>
          <a:p>
            <a:pPr lvl="1"/>
            <a:r>
              <a:rPr lang="zh-TW" altLang="en-US" sz="2400" dirty="0" smtClean="0"/>
              <a:t>裘</a:t>
            </a:r>
            <a:r>
              <a:rPr lang="zh-TW" altLang="en-US" sz="2400" dirty="0"/>
              <a:t>馨氏肌肉萎縮症患者因肌肉中缺乏</a:t>
            </a:r>
            <a:r>
              <a:rPr lang="en-US" altLang="zh-TW" sz="2400" dirty="0"/>
              <a:t>dystrophin </a:t>
            </a:r>
            <a:r>
              <a:rPr lang="zh-TW" altLang="en-US" sz="2400" dirty="0"/>
              <a:t>蛋白，使肌肉自出生後便不斷受到破壞而逐漸萎縮。</a:t>
            </a:r>
          </a:p>
          <a:p>
            <a:pPr lvl="1"/>
            <a:r>
              <a:rPr lang="zh-TW" altLang="en-US" sz="2400" dirty="0"/>
              <a:t>患者多在</a:t>
            </a:r>
            <a:r>
              <a:rPr lang="en-US" altLang="zh-TW" sz="2400" dirty="0"/>
              <a:t>5 </a:t>
            </a:r>
            <a:r>
              <a:rPr lang="zh-TW" altLang="en-US" sz="2400" dirty="0"/>
              <a:t>歲以前出現病變，約</a:t>
            </a:r>
            <a:r>
              <a:rPr lang="en-US" altLang="zh-TW" sz="2400" dirty="0"/>
              <a:t>10~12 </a:t>
            </a:r>
            <a:r>
              <a:rPr lang="zh-TW" altLang="en-US" sz="2400" dirty="0"/>
              <a:t>歲無法行走，平均壽命低於</a:t>
            </a:r>
            <a:r>
              <a:rPr lang="en-US" altLang="zh-TW" sz="2400" dirty="0"/>
              <a:t>20 </a:t>
            </a:r>
            <a:r>
              <a:rPr lang="zh-TW" altLang="en-US" sz="2400" dirty="0"/>
              <a:t>歲。後期常因呼吸肌無力、心肌病變等，導致呼吸道感染及心肺衰竭，甚至死亡。</a:t>
            </a:r>
          </a:p>
          <a:p>
            <a:pPr lvl="1"/>
            <a:endParaRPr lang="zh-TW" altLang="en-US" sz="2400" dirty="0"/>
          </a:p>
        </p:txBody>
      </p:sp>
    </p:spTree>
    <p:extLst>
      <p:ext uri="{BB962C8B-B14F-4D97-AF65-F5344CB8AC3E}">
        <p14:creationId xmlns:p14="http://schemas.microsoft.com/office/powerpoint/2010/main" val="11621401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2178" name="Rectangle 2"/>
          <p:cNvSpPr>
            <a:spLocks noGrp="1" noChangeArrowheads="1"/>
          </p:cNvSpPr>
          <p:nvPr>
            <p:ph type="title"/>
          </p:nvPr>
        </p:nvSpPr>
        <p:spPr>
          <a:xfrm>
            <a:off x="959620" y="78250"/>
            <a:ext cx="9404723" cy="792607"/>
          </a:xfrm>
          <a:solidFill>
            <a:schemeClr val="accent5">
              <a:lumMod val="60000"/>
              <a:lumOff val="40000"/>
            </a:schemeClr>
          </a:solidFill>
        </p:spPr>
        <p:txBody>
          <a:bodyPr/>
          <a:lstStyle/>
          <a:p>
            <a:pPr algn="ctr"/>
            <a:r>
              <a:rPr lang="zh-TW" altLang="en-US" dirty="0" smtClean="0">
                <a:solidFill>
                  <a:srgbClr val="FF0000"/>
                </a:solidFill>
              </a:rPr>
              <a:t>肌肉</a:t>
            </a:r>
            <a:r>
              <a:rPr lang="zh-TW" altLang="en-US" dirty="0">
                <a:solidFill>
                  <a:srgbClr val="FF0000"/>
                </a:solidFill>
              </a:rPr>
              <a:t>的收縮作用</a:t>
            </a:r>
          </a:p>
        </p:txBody>
      </p:sp>
      <p:sp>
        <p:nvSpPr>
          <p:cNvPr id="2482179" name="Rectangle 3"/>
          <p:cNvSpPr>
            <a:spLocks noGrp="1" noChangeArrowheads="1"/>
          </p:cNvSpPr>
          <p:nvPr>
            <p:ph type="body" idx="1"/>
          </p:nvPr>
        </p:nvSpPr>
        <p:spPr>
          <a:xfrm>
            <a:off x="0" y="1164644"/>
            <a:ext cx="12192000" cy="4195481"/>
          </a:xfrm>
        </p:spPr>
        <p:txBody>
          <a:bodyPr>
            <a:normAutofit/>
          </a:bodyPr>
          <a:lstStyle/>
          <a:p>
            <a:r>
              <a:rPr lang="zh-TW" altLang="en-US" sz="2800" b="1" dirty="0">
                <a:solidFill>
                  <a:srgbClr val="FFC000"/>
                </a:solidFill>
              </a:rPr>
              <a:t>一、運動單位</a:t>
            </a:r>
          </a:p>
          <a:p>
            <a:pPr lvl="1"/>
            <a:r>
              <a:rPr lang="zh-TW" altLang="en-US" sz="2400" b="1" dirty="0">
                <a:solidFill>
                  <a:srgbClr val="FFC000"/>
                </a:solidFill>
              </a:rPr>
              <a:t>神經肌肉接合處</a:t>
            </a:r>
            <a:r>
              <a:rPr lang="en-US" altLang="zh-TW" sz="2400" dirty="0">
                <a:solidFill>
                  <a:srgbClr val="FFC000"/>
                </a:solidFill>
              </a:rPr>
              <a:t>(neuromuscular junction, NMJ) </a:t>
            </a:r>
            <a:r>
              <a:rPr lang="zh-TW" altLang="en-US" sz="2400" dirty="0"/>
              <a:t>是由運動神經元軸突末梢與肌漿膜上的特化區域－</a:t>
            </a:r>
            <a:r>
              <a:rPr lang="zh-TW" altLang="en-US" sz="2400" b="1" dirty="0">
                <a:solidFill>
                  <a:srgbClr val="FFC000"/>
                </a:solidFill>
              </a:rPr>
              <a:t>運動終板</a:t>
            </a:r>
            <a:r>
              <a:rPr lang="en-US" altLang="zh-TW" sz="2400" dirty="0">
                <a:solidFill>
                  <a:srgbClr val="FFC000"/>
                </a:solidFill>
              </a:rPr>
              <a:t>(motor end plate) </a:t>
            </a:r>
            <a:r>
              <a:rPr lang="zh-TW" altLang="en-US" sz="2400" dirty="0"/>
              <a:t>所形成的突</a:t>
            </a:r>
            <a:r>
              <a:rPr lang="zh-TW" altLang="en-US" sz="2400" dirty="0" smtClean="0"/>
              <a:t>觸。</a:t>
            </a:r>
            <a:endParaRPr lang="zh-TW" altLang="en-US" sz="2400" dirty="0"/>
          </a:p>
          <a:p>
            <a:pPr lvl="1"/>
            <a:r>
              <a:rPr lang="zh-TW" altLang="en-US" sz="2400" dirty="0"/>
              <a:t>神經末梢在神經肌肉接合處釋放</a:t>
            </a:r>
            <a:r>
              <a:rPr lang="zh-TW" altLang="en-US" sz="2400" b="1" dirty="0">
                <a:solidFill>
                  <a:srgbClr val="FFC000"/>
                </a:solidFill>
              </a:rPr>
              <a:t>乙醯膽鹼</a:t>
            </a:r>
            <a:r>
              <a:rPr lang="en-US" altLang="zh-TW" sz="2400" dirty="0">
                <a:solidFill>
                  <a:srgbClr val="FFC000"/>
                </a:solidFill>
              </a:rPr>
              <a:t>(acetylcholine, ACh)</a:t>
            </a:r>
            <a:r>
              <a:rPr lang="zh-TW" altLang="en-US" sz="2400" dirty="0"/>
              <a:t>，當乙醯膽鹼與運動終板上突觸後膜的接受器結合時，使運動終板對鈉離子的通透性增加，進而使肌纖維興奮並引起其收縮。</a:t>
            </a:r>
          </a:p>
        </p:txBody>
      </p:sp>
    </p:spTree>
    <p:extLst>
      <p:ext uri="{BB962C8B-B14F-4D97-AF65-F5344CB8AC3E}">
        <p14:creationId xmlns:p14="http://schemas.microsoft.com/office/powerpoint/2010/main" val="30214465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3208" name="Picture 8" descr="F09-06"/>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5644"/>
          <a:stretch/>
        </p:blipFill>
        <p:spPr>
          <a:xfrm>
            <a:off x="224699" y="653143"/>
            <a:ext cx="11758295" cy="60350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8" descr="F09-06"/>
          <p:cNvPicPr>
            <a:picLocks noChangeAspect="1" noChangeArrowheads="1"/>
          </p:cNvPicPr>
          <p:nvPr/>
        </p:nvPicPr>
        <p:blipFill rotWithShape="1">
          <a:blip r:embed="rId2">
            <a:extLst>
              <a:ext uri="{28A0092B-C50C-407E-A947-70E740481C1C}">
                <a14:useLocalDpi xmlns:a14="http://schemas.microsoft.com/office/drawing/2010/main" val="0"/>
              </a:ext>
            </a:extLst>
          </a:blip>
          <a:srcRect l="25218" t="94443" r="55721" b="-360"/>
          <a:stretch/>
        </p:blipFill>
        <p:spPr>
          <a:xfrm>
            <a:off x="4675639" y="121921"/>
            <a:ext cx="2856413" cy="42672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86481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857250"/>
            <a:ext cx="3429000" cy="5143500"/>
          </a:xfrm>
          <a:prstGeom prst="rect">
            <a:avLst/>
          </a:prstGeom>
        </p:spPr>
      </p:pic>
      <p:sp>
        <p:nvSpPr>
          <p:cNvPr id="3" name="矩形 2"/>
          <p:cNvSpPr/>
          <p:nvPr/>
        </p:nvSpPr>
        <p:spPr>
          <a:xfrm>
            <a:off x="4907280" y="3954265"/>
            <a:ext cx="5760720" cy="1384995"/>
          </a:xfrm>
          <a:prstGeom prst="rect">
            <a:avLst/>
          </a:prstGeom>
        </p:spPr>
        <p:txBody>
          <a:bodyPr wrap="square">
            <a:spAutoFit/>
          </a:bodyPr>
          <a:lstStyle/>
          <a:p>
            <a:pPr algn="ctr">
              <a:defRPr/>
            </a:pPr>
            <a:r>
              <a:rPr lang="en-US" altLang="zh-TW" sz="2800" b="1" i="1" u="sng" kern="100" dirty="0">
                <a:solidFill>
                  <a:srgbClr val="FFC000"/>
                </a:solidFill>
                <a:latin typeface="Microsoft Sans Serif" panose="020B0604020202020204" pitchFamily="34" charset="0"/>
                <a:ea typeface="Microsoft Sans Serif" panose="020B0604020202020204" pitchFamily="34" charset="0"/>
                <a:cs typeface="Microsoft Sans Serif" panose="020B0604020202020204" pitchFamily="34" charset="0"/>
              </a:rPr>
              <a:t>For your support, caring and love</a:t>
            </a:r>
            <a:endParaRPr lang="zh-TW" altLang="zh-TW" sz="2800" b="1" kern="100" dirty="0">
              <a:solidFill>
                <a:srgbClr val="FFC000"/>
              </a:solidFill>
              <a:latin typeface="Microsoft Sans Serif" panose="020B0604020202020204" pitchFamily="34" charset="0"/>
              <a:ea typeface="新細明體" panose="02020500000000000000" pitchFamily="18" charset="-120"/>
              <a:cs typeface="Microsoft Sans Serif" panose="020B0604020202020204" pitchFamily="34" charset="0"/>
            </a:endParaRPr>
          </a:p>
          <a:p>
            <a:pPr algn="ctr">
              <a:defRPr/>
            </a:pPr>
            <a:r>
              <a:rPr lang="en-US" altLang="zh-TW" sz="2800" b="1" i="1" u="sng" kern="100" dirty="0">
                <a:solidFill>
                  <a:srgbClr val="FFC000"/>
                </a:solidFill>
                <a:latin typeface="Microsoft Sans Serif" panose="020B0604020202020204" pitchFamily="34" charset="0"/>
                <a:ea typeface="Microsoft Sans Serif" panose="020B0604020202020204" pitchFamily="34" charset="0"/>
                <a:cs typeface="Microsoft Sans Serif" panose="020B0604020202020204" pitchFamily="34" charset="0"/>
              </a:rPr>
              <a:t>During these challenging years</a:t>
            </a:r>
            <a:endParaRPr lang="zh-TW" altLang="zh-TW" sz="2800" b="1" kern="100" dirty="0">
              <a:solidFill>
                <a:srgbClr val="FFC000"/>
              </a:solidFill>
              <a:latin typeface="Microsoft Sans Serif" panose="020B0604020202020204" pitchFamily="34" charset="0"/>
              <a:ea typeface="新細明體" panose="02020500000000000000" pitchFamily="18" charset="-120"/>
              <a:cs typeface="Microsoft Sans Serif" panose="020B0604020202020204" pitchFamily="34" charset="0"/>
            </a:endParaRPr>
          </a:p>
          <a:p>
            <a:pPr algn="ctr">
              <a:defRPr/>
            </a:pPr>
            <a:r>
              <a:rPr lang="en-US" altLang="zh-TW" sz="2800" b="1" i="1" u="sng" kern="100" dirty="0">
                <a:solidFill>
                  <a:srgbClr val="FFC000"/>
                </a:solidFill>
                <a:latin typeface="Microsoft Sans Serif" panose="020B0604020202020204" pitchFamily="34" charset="0"/>
                <a:ea typeface="Microsoft Sans Serif" panose="020B0604020202020204" pitchFamily="34" charset="0"/>
                <a:cs typeface="Microsoft Sans Serif" panose="020B0604020202020204" pitchFamily="34" charset="0"/>
              </a:rPr>
              <a:t>And always.</a:t>
            </a:r>
            <a:endParaRPr lang="zh-TW" altLang="zh-TW" sz="2800" b="1" kern="100" dirty="0">
              <a:solidFill>
                <a:srgbClr val="FFC000"/>
              </a:solidFill>
              <a:latin typeface="Microsoft Sans Serif" panose="020B0604020202020204" pitchFamily="34" charset="0"/>
              <a:ea typeface="新細明體" panose="02020500000000000000" pitchFamily="18" charset="-120"/>
              <a:cs typeface="Microsoft Sans Serif" panose="020B0604020202020204" pitchFamily="34" charset="0"/>
            </a:endParaRPr>
          </a:p>
        </p:txBody>
      </p:sp>
      <p:sp>
        <p:nvSpPr>
          <p:cNvPr id="5" name="矩形 4"/>
          <p:cNvSpPr/>
          <p:nvPr/>
        </p:nvSpPr>
        <p:spPr>
          <a:xfrm>
            <a:off x="4907280" y="857252"/>
            <a:ext cx="5760720" cy="2585323"/>
          </a:xfrm>
          <a:prstGeom prst="rect">
            <a:avLst/>
          </a:prstGeom>
          <a:solidFill>
            <a:schemeClr val="accent5">
              <a:lumMod val="20000"/>
              <a:lumOff val="80000"/>
            </a:schemeClr>
          </a:solidFill>
        </p:spPr>
        <p:txBody>
          <a:bodyPr wrap="square">
            <a:spAutoFit/>
          </a:bodyPr>
          <a:lstStyle/>
          <a:p>
            <a:pPr>
              <a:defRPr/>
            </a:pPr>
            <a:r>
              <a:rPr lang="en-US" altLang="zh-TW" sz="2700" b="1" dirty="0">
                <a:solidFill>
                  <a:srgbClr val="ED7D31">
                    <a:lumMod val="75000"/>
                  </a:srgbClr>
                </a:solidFill>
                <a:ea typeface="新細明體" panose="02020500000000000000" pitchFamily="18" charset="-120"/>
              </a:rPr>
              <a:t>To my teachers</a:t>
            </a:r>
          </a:p>
          <a:p>
            <a:pPr>
              <a:defRPr/>
            </a:pPr>
            <a:r>
              <a:rPr lang="en-US" altLang="zh-TW" sz="2700" b="1" dirty="0">
                <a:solidFill>
                  <a:srgbClr val="ED7D31">
                    <a:lumMod val="75000"/>
                  </a:srgbClr>
                </a:solidFill>
                <a:ea typeface="新細明體" panose="02020500000000000000" pitchFamily="18" charset="-120"/>
              </a:rPr>
              <a:t>      For inspiring me</a:t>
            </a:r>
          </a:p>
          <a:p>
            <a:pPr>
              <a:defRPr/>
            </a:pPr>
            <a:r>
              <a:rPr lang="en-US" altLang="zh-TW" sz="2700" b="1" dirty="0">
                <a:solidFill>
                  <a:srgbClr val="ED7D31">
                    <a:lumMod val="75000"/>
                  </a:srgbClr>
                </a:solidFill>
                <a:ea typeface="新細明體" panose="02020500000000000000" pitchFamily="18" charset="-120"/>
              </a:rPr>
              <a:t>To my students</a:t>
            </a:r>
          </a:p>
          <a:p>
            <a:pPr>
              <a:defRPr/>
            </a:pPr>
            <a:r>
              <a:rPr lang="en-US" altLang="zh-TW" sz="2700" b="1" dirty="0">
                <a:solidFill>
                  <a:srgbClr val="ED7D31">
                    <a:lumMod val="75000"/>
                  </a:srgbClr>
                </a:solidFill>
                <a:ea typeface="新細明體" panose="02020500000000000000" pitchFamily="18" charset="-120"/>
              </a:rPr>
              <a:t>      For constantly challenging me</a:t>
            </a:r>
          </a:p>
          <a:p>
            <a:pPr>
              <a:defRPr/>
            </a:pPr>
            <a:r>
              <a:rPr lang="en-US" altLang="zh-TW" sz="2700" b="1" dirty="0">
                <a:solidFill>
                  <a:srgbClr val="ED7D31">
                    <a:lumMod val="75000"/>
                  </a:srgbClr>
                </a:solidFill>
                <a:ea typeface="新細明體" panose="02020500000000000000" pitchFamily="18" charset="-120"/>
              </a:rPr>
              <a:t>To my family</a:t>
            </a:r>
          </a:p>
          <a:p>
            <a:pPr>
              <a:defRPr/>
            </a:pPr>
            <a:r>
              <a:rPr lang="en-US" altLang="zh-TW" sz="2700" b="1" dirty="0">
                <a:solidFill>
                  <a:srgbClr val="ED7D31">
                    <a:lumMod val="75000"/>
                  </a:srgbClr>
                </a:solidFill>
                <a:ea typeface="新細明體" panose="02020500000000000000" pitchFamily="18" charset="-120"/>
              </a:rPr>
              <a:t>      For unconditional support me</a:t>
            </a:r>
            <a:endParaRPr lang="zh-TW" altLang="en-US" sz="2100" b="1" dirty="0">
              <a:solidFill>
                <a:prstClr val="black"/>
              </a:solidFill>
              <a:ea typeface="新細明體" panose="02020500000000000000" pitchFamily="18" charset="-120"/>
            </a:endParaRPr>
          </a:p>
        </p:txBody>
      </p:sp>
    </p:spTree>
    <p:extLst>
      <p:ext uri="{BB962C8B-B14F-4D97-AF65-F5344CB8AC3E}">
        <p14:creationId xmlns:p14="http://schemas.microsoft.com/office/powerpoint/2010/main" val="25919406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5251" name="Rectangle 3"/>
          <p:cNvSpPr>
            <a:spLocks noGrp="1" noChangeArrowheads="1"/>
          </p:cNvSpPr>
          <p:nvPr>
            <p:ph type="body" idx="1"/>
          </p:nvPr>
        </p:nvSpPr>
        <p:spPr>
          <a:xfrm>
            <a:off x="0" y="1173352"/>
            <a:ext cx="12192000" cy="4195481"/>
          </a:xfrm>
        </p:spPr>
        <p:txBody>
          <a:bodyPr>
            <a:normAutofit/>
          </a:bodyPr>
          <a:lstStyle/>
          <a:p>
            <a:pPr lvl="1">
              <a:lnSpc>
                <a:spcPct val="105000"/>
              </a:lnSpc>
            </a:pPr>
            <a:r>
              <a:rPr lang="zh-TW" altLang="en-US" sz="2400" dirty="0"/>
              <a:t>脊髓運動神經元發出的運動神經纖維經由運動終板支配骨骼肌的運動。</a:t>
            </a:r>
          </a:p>
          <a:p>
            <a:pPr lvl="1">
              <a:lnSpc>
                <a:spcPct val="105000"/>
              </a:lnSpc>
            </a:pPr>
            <a:r>
              <a:rPr lang="zh-TW" altLang="en-US" sz="2400" dirty="0"/>
              <a:t>一個運動神經元和它所支配的全部骨骼肌纖維所組成的結構和功能單位稱為</a:t>
            </a:r>
            <a:r>
              <a:rPr lang="zh-TW" altLang="en-US" sz="2400" dirty="0" smtClean="0"/>
              <a:t>一個</a:t>
            </a:r>
            <a:r>
              <a:rPr lang="zh-TW" altLang="en-US" sz="2400" b="1" dirty="0" smtClean="0">
                <a:solidFill>
                  <a:srgbClr val="FFC000"/>
                </a:solidFill>
              </a:rPr>
              <a:t>運動單位</a:t>
            </a:r>
            <a:r>
              <a:rPr lang="en-US" altLang="zh-TW" sz="2400" dirty="0" smtClean="0">
                <a:solidFill>
                  <a:srgbClr val="FFC000"/>
                </a:solidFill>
              </a:rPr>
              <a:t>(motor unit)</a:t>
            </a:r>
            <a:endParaRPr lang="zh-TW" altLang="en-US" sz="2400" dirty="0">
              <a:solidFill>
                <a:srgbClr val="FFC000"/>
              </a:solidFill>
            </a:endParaRPr>
          </a:p>
          <a:p>
            <a:pPr lvl="1">
              <a:lnSpc>
                <a:spcPct val="105000"/>
              </a:lnSpc>
            </a:pPr>
            <a:r>
              <a:rPr lang="zh-TW" altLang="en-US" sz="2400" dirty="0"/>
              <a:t>一條肌纖維只接受一個運動神經元的單一軸突末梢刺激。</a:t>
            </a:r>
          </a:p>
          <a:p>
            <a:pPr lvl="1">
              <a:lnSpc>
                <a:spcPct val="105000"/>
              </a:lnSpc>
            </a:pPr>
            <a:r>
              <a:rPr lang="zh-TW" altLang="en-US" sz="2400" dirty="0"/>
              <a:t>一般而言，一個運動單位所支配的肌纖維數量少，則動作控制較靈活而精細，但力量小，例如眼外肌；</a:t>
            </a:r>
          </a:p>
          <a:p>
            <a:pPr lvl="1">
              <a:lnSpc>
                <a:spcPct val="105000"/>
              </a:lnSpc>
            </a:pPr>
            <a:r>
              <a:rPr lang="zh-TW" altLang="en-US" sz="2400" dirty="0"/>
              <a:t>若支配的肌纖維數量多，則力量大、較不靈活，例如腿部的腓腸肌</a:t>
            </a:r>
          </a:p>
        </p:txBody>
      </p:sp>
    </p:spTree>
    <p:extLst>
      <p:ext uri="{BB962C8B-B14F-4D97-AF65-F5344CB8AC3E}">
        <p14:creationId xmlns:p14="http://schemas.microsoft.com/office/powerpoint/2010/main" val="2354611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6276" name="Picture 4" descr="F09-07"/>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069" t="7978" r="3626" b="13998"/>
          <a:stretch/>
        </p:blipFill>
        <p:spPr>
          <a:xfrm>
            <a:off x="2216330" y="1123406"/>
            <a:ext cx="7942218" cy="3962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4" descr="F09-07"/>
          <p:cNvPicPr>
            <a:picLocks noChangeAspect="1" noChangeArrowheads="1"/>
          </p:cNvPicPr>
          <p:nvPr/>
        </p:nvPicPr>
        <p:blipFill rotWithShape="1">
          <a:blip r:embed="rId2">
            <a:extLst>
              <a:ext uri="{28A0092B-C50C-407E-A947-70E740481C1C}">
                <a14:useLocalDpi xmlns:a14="http://schemas.microsoft.com/office/drawing/2010/main" val="0"/>
              </a:ext>
            </a:extLst>
          </a:blip>
          <a:srcRect l="41061" t="88145" r="37786" b="2594"/>
          <a:stretch/>
        </p:blipFill>
        <p:spPr>
          <a:xfrm>
            <a:off x="5277393" y="221888"/>
            <a:ext cx="1820093" cy="4702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19809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23" name="Rectangle 3"/>
          <p:cNvSpPr>
            <a:spLocks noGrp="1" noChangeArrowheads="1"/>
          </p:cNvSpPr>
          <p:nvPr>
            <p:ph type="body" idx="1"/>
          </p:nvPr>
        </p:nvSpPr>
        <p:spPr>
          <a:xfrm>
            <a:off x="0" y="1166948"/>
            <a:ext cx="12192000" cy="5691051"/>
          </a:xfrm>
        </p:spPr>
        <p:txBody>
          <a:bodyPr>
            <a:normAutofit/>
          </a:bodyPr>
          <a:lstStyle/>
          <a:p>
            <a:pPr marL="0" indent="0">
              <a:buNone/>
            </a:pPr>
            <a:r>
              <a:rPr lang="zh-TW" altLang="en-US" sz="2800" b="1" dirty="0">
                <a:solidFill>
                  <a:srgbClr val="FFC000"/>
                </a:solidFill>
              </a:rPr>
              <a:t>二、興奮－收縮偶聯的過程</a:t>
            </a:r>
          </a:p>
          <a:p>
            <a:r>
              <a:rPr lang="en-US" altLang="zh-TW" sz="2400" b="1" dirty="0">
                <a:solidFill>
                  <a:srgbClr val="FFC000"/>
                </a:solidFill>
              </a:rPr>
              <a:t>(</a:t>
            </a:r>
            <a:r>
              <a:rPr lang="zh-TW" altLang="en-US" sz="2400" b="1" dirty="0">
                <a:solidFill>
                  <a:srgbClr val="FFC000"/>
                </a:solidFill>
              </a:rPr>
              <a:t>一</a:t>
            </a:r>
            <a:r>
              <a:rPr lang="en-US" altLang="zh-TW" sz="2400" b="1" dirty="0">
                <a:solidFill>
                  <a:srgbClr val="FFC000"/>
                </a:solidFill>
              </a:rPr>
              <a:t>) </a:t>
            </a:r>
            <a:r>
              <a:rPr lang="zh-TW" altLang="en-US" sz="2400" b="1" dirty="0">
                <a:solidFill>
                  <a:srgbClr val="FFC000"/>
                </a:solidFill>
              </a:rPr>
              <a:t>肌絲的分子結構</a:t>
            </a:r>
          </a:p>
          <a:p>
            <a:pPr lvl="1">
              <a:lnSpc>
                <a:spcPct val="105000"/>
              </a:lnSpc>
            </a:pPr>
            <a:r>
              <a:rPr lang="zh-TW" altLang="en-US" sz="2400" dirty="0"/>
              <a:t>粗肌絲由</a:t>
            </a:r>
            <a:r>
              <a:rPr lang="zh-TW" altLang="en-US" sz="2400" b="1" dirty="0">
                <a:solidFill>
                  <a:srgbClr val="FFC000"/>
                </a:solidFill>
              </a:rPr>
              <a:t>肌凝蛋白</a:t>
            </a:r>
            <a:r>
              <a:rPr lang="en-US" altLang="zh-TW" sz="2400" dirty="0">
                <a:solidFill>
                  <a:srgbClr val="FFC000"/>
                </a:solidFill>
              </a:rPr>
              <a:t>(myosin) </a:t>
            </a:r>
            <a:r>
              <a:rPr lang="zh-TW" altLang="en-US" sz="2400" dirty="0"/>
              <a:t>分子按照特定的規律排列而成。</a:t>
            </a:r>
          </a:p>
          <a:p>
            <a:pPr lvl="1">
              <a:lnSpc>
                <a:spcPct val="105000"/>
              </a:lnSpc>
            </a:pPr>
            <a:r>
              <a:rPr lang="zh-TW" altLang="en-US" sz="2400" dirty="0"/>
              <a:t>單個肌凝蛋白分子呈豆芽</a:t>
            </a:r>
            <a:r>
              <a:rPr lang="zh-TW" altLang="en-US" sz="2400" dirty="0" smtClean="0"/>
              <a:t>狀，</a:t>
            </a:r>
            <a:r>
              <a:rPr lang="zh-TW" altLang="en-US" sz="2400" dirty="0"/>
              <a:t>分為頭部和桿部，頭部與桿部之間類似關節，可利用 </a:t>
            </a:r>
            <a:r>
              <a:rPr lang="en-US" altLang="zh-TW" sz="2400" dirty="0"/>
              <a:t>ATP </a:t>
            </a:r>
            <a:r>
              <a:rPr lang="zh-TW" altLang="en-US" sz="2400" dirty="0"/>
              <a:t>的化學能使頭部扭曲。</a:t>
            </a:r>
          </a:p>
          <a:p>
            <a:pPr lvl="1">
              <a:lnSpc>
                <a:spcPct val="105000"/>
              </a:lnSpc>
            </a:pPr>
            <a:r>
              <a:rPr lang="en-US" altLang="zh-TW" sz="2400" dirty="0"/>
              <a:t>M </a:t>
            </a:r>
            <a:r>
              <a:rPr lang="zh-TW" altLang="en-US" sz="2400" dirty="0"/>
              <a:t>線兩側的肌凝蛋白對稱排列，頭部位於粗肌絲的兩端並露出表面，稱為</a:t>
            </a:r>
            <a:r>
              <a:rPr lang="zh-TW" altLang="en-US" sz="2400" b="1" dirty="0">
                <a:solidFill>
                  <a:srgbClr val="FFC000"/>
                </a:solidFill>
              </a:rPr>
              <a:t>橫橋</a:t>
            </a:r>
            <a:r>
              <a:rPr lang="en-US" altLang="zh-TW" sz="2400" dirty="0">
                <a:solidFill>
                  <a:srgbClr val="FFC000"/>
                </a:solidFill>
              </a:rPr>
              <a:t>(cross bridge)</a:t>
            </a:r>
            <a:r>
              <a:rPr lang="zh-TW" altLang="en-US" sz="2400" dirty="0"/>
              <a:t>，每一條肌凝蛋白含有 </a:t>
            </a:r>
            <a:r>
              <a:rPr lang="en-US" altLang="zh-TW" sz="2400" dirty="0"/>
              <a:t>2 </a:t>
            </a:r>
            <a:r>
              <a:rPr lang="zh-TW" altLang="en-US" sz="2400" dirty="0"/>
              <a:t>個球狀頭部並形成 </a:t>
            </a:r>
            <a:r>
              <a:rPr lang="en-US" altLang="zh-TW" sz="2400" dirty="0"/>
              <a:t>2 </a:t>
            </a:r>
            <a:r>
              <a:rPr lang="zh-TW" altLang="en-US" sz="2400" dirty="0"/>
              <a:t>個橫橋。</a:t>
            </a:r>
          </a:p>
          <a:p>
            <a:pPr lvl="1">
              <a:lnSpc>
                <a:spcPct val="105000"/>
              </a:lnSpc>
            </a:pPr>
            <a:r>
              <a:rPr lang="zh-TW" altLang="en-US" sz="2400" dirty="0"/>
              <a:t>橫橋與細肌絲上的肌動蛋白結合可以啟動肌凝蛋白頭部的 </a:t>
            </a:r>
            <a:r>
              <a:rPr lang="en-US" altLang="zh-TW" sz="2400" dirty="0"/>
              <a:t>ATP </a:t>
            </a:r>
            <a:r>
              <a:rPr lang="zh-TW" altLang="en-US" sz="2400" dirty="0"/>
              <a:t>酶的活性，水解 </a:t>
            </a:r>
            <a:r>
              <a:rPr lang="en-US" altLang="zh-TW" sz="2400" dirty="0"/>
              <a:t>ATP </a:t>
            </a:r>
            <a:r>
              <a:rPr lang="zh-TW" altLang="en-US" sz="2400" dirty="0"/>
              <a:t>釋放能量使頭部發生彎曲，將細肌絲拉向 </a:t>
            </a:r>
            <a:r>
              <a:rPr lang="en-US" altLang="zh-TW" sz="2400" dirty="0"/>
              <a:t>M </a:t>
            </a:r>
            <a:r>
              <a:rPr lang="zh-TW" altLang="en-US" sz="2400" dirty="0"/>
              <a:t>線，從而產生收縮運動。</a:t>
            </a:r>
          </a:p>
        </p:txBody>
      </p:sp>
    </p:spTree>
    <p:extLst>
      <p:ext uri="{BB962C8B-B14F-4D97-AF65-F5344CB8AC3E}">
        <p14:creationId xmlns:p14="http://schemas.microsoft.com/office/powerpoint/2010/main" val="31280033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9347" name="Rectangle 3"/>
          <p:cNvSpPr>
            <a:spLocks noGrp="1" noChangeArrowheads="1"/>
          </p:cNvSpPr>
          <p:nvPr>
            <p:ph type="body" idx="1"/>
          </p:nvPr>
        </p:nvSpPr>
        <p:spPr>
          <a:xfrm>
            <a:off x="0" y="1138518"/>
            <a:ext cx="12192000" cy="5719482"/>
          </a:xfrm>
        </p:spPr>
        <p:txBody>
          <a:bodyPr>
            <a:normAutofit fontScale="92500" lnSpcReduction="20000"/>
          </a:bodyPr>
          <a:lstStyle/>
          <a:p>
            <a:r>
              <a:rPr lang="zh-TW" altLang="en-US" sz="2800" dirty="0">
                <a:solidFill>
                  <a:srgbClr val="FFC000"/>
                </a:solidFill>
              </a:rPr>
              <a:t>細肌絲由三種分子組成：</a:t>
            </a:r>
          </a:p>
          <a:p>
            <a:pPr lvl="1"/>
            <a:r>
              <a:rPr lang="zh-TW" altLang="en-US" sz="2600" b="1" dirty="0">
                <a:solidFill>
                  <a:srgbClr val="FFC000"/>
                </a:solidFill>
              </a:rPr>
              <a:t>肌動蛋白絲</a:t>
            </a:r>
            <a:r>
              <a:rPr lang="en-US" altLang="zh-TW" sz="2600" dirty="0">
                <a:solidFill>
                  <a:srgbClr val="FFC000"/>
                </a:solidFill>
              </a:rPr>
              <a:t>(actin filament)</a:t>
            </a:r>
          </a:p>
          <a:p>
            <a:pPr lvl="2"/>
            <a:r>
              <a:rPr lang="zh-TW" altLang="en-US" sz="2600" dirty="0"/>
              <a:t>單體呈球形，有極性，每個單體上均有與肌凝蛋白頭部相結合的位點。</a:t>
            </a:r>
          </a:p>
          <a:p>
            <a:pPr lvl="2"/>
            <a:r>
              <a:rPr lang="zh-TW" altLang="en-US" sz="2600" dirty="0"/>
              <a:t>許多單體連成一串，呈纖維狀，形成兩股細長的螺旋</a:t>
            </a:r>
            <a:r>
              <a:rPr lang="zh-TW" altLang="en-US" sz="2600" dirty="0" smtClean="0"/>
              <a:t>鏈。 </a:t>
            </a:r>
            <a:endParaRPr lang="zh-TW" altLang="en-US" sz="2600" dirty="0"/>
          </a:p>
          <a:p>
            <a:pPr lvl="1"/>
            <a:r>
              <a:rPr lang="zh-TW" altLang="en-US" sz="2600" b="1" dirty="0">
                <a:solidFill>
                  <a:srgbClr val="FFC000"/>
                </a:solidFill>
              </a:rPr>
              <a:t>旋轉肌球素</a:t>
            </a:r>
            <a:r>
              <a:rPr lang="en-US" altLang="zh-TW" sz="2600" dirty="0">
                <a:solidFill>
                  <a:srgbClr val="FFC000"/>
                </a:solidFill>
              </a:rPr>
              <a:t>(tropomyosin)</a:t>
            </a:r>
          </a:p>
          <a:p>
            <a:pPr lvl="2">
              <a:buClr>
                <a:srgbClr val="455F51">
                  <a:lumMod val="40000"/>
                  <a:lumOff val="60000"/>
                </a:srgbClr>
              </a:buClr>
            </a:pPr>
            <a:r>
              <a:rPr lang="zh-TW" altLang="en-US" sz="2600" dirty="0"/>
              <a:t>由較短</a:t>
            </a:r>
            <a:r>
              <a:rPr lang="zh-TW" altLang="en-US" sz="2400" dirty="0"/>
              <a:t>的雙股螺旋多肽鏈相連形成長鏈，嵌於肌動蛋白絲兩端的螺旋鏈的溝內</a:t>
            </a:r>
            <a:r>
              <a:rPr lang="zh-TW" altLang="en-US" sz="2400" dirty="0" smtClean="0"/>
              <a:t>。</a:t>
            </a:r>
            <a:endParaRPr lang="en-US" altLang="zh-TW" sz="2400" dirty="0" smtClean="0"/>
          </a:p>
          <a:p>
            <a:pPr lvl="1">
              <a:buClr>
                <a:srgbClr val="455F51">
                  <a:lumMod val="40000"/>
                  <a:lumOff val="60000"/>
                </a:srgbClr>
              </a:buClr>
            </a:pPr>
            <a:r>
              <a:rPr lang="zh-TW" altLang="en-US" sz="2600" b="1" dirty="0" smtClean="0">
                <a:solidFill>
                  <a:srgbClr val="FFC000"/>
                </a:solidFill>
              </a:rPr>
              <a:t>旋轉</a:t>
            </a:r>
            <a:r>
              <a:rPr lang="zh-TW" altLang="en-US" sz="2600" b="1" dirty="0">
                <a:solidFill>
                  <a:srgbClr val="FFC000"/>
                </a:solidFill>
              </a:rPr>
              <a:t>素</a:t>
            </a:r>
            <a:r>
              <a:rPr lang="en-US" altLang="zh-TW" sz="2600" dirty="0">
                <a:solidFill>
                  <a:srgbClr val="FFC000"/>
                </a:solidFill>
              </a:rPr>
              <a:t>(troponin)</a:t>
            </a:r>
          </a:p>
          <a:p>
            <a:pPr lvl="2">
              <a:buClr>
                <a:srgbClr val="455F51">
                  <a:lumMod val="40000"/>
                  <a:lumOff val="60000"/>
                </a:srgbClr>
              </a:buClr>
            </a:pPr>
            <a:r>
              <a:rPr lang="zh-TW" altLang="en-US" sz="2600" dirty="0">
                <a:solidFill>
                  <a:prstClr val="white"/>
                </a:solidFill>
              </a:rPr>
              <a:t>由三種蛋白質組成的複合體，包括</a:t>
            </a:r>
          </a:p>
          <a:p>
            <a:pPr lvl="3">
              <a:buClr>
                <a:srgbClr val="455F51">
                  <a:lumMod val="40000"/>
                  <a:lumOff val="60000"/>
                </a:srgbClr>
              </a:buClr>
            </a:pPr>
            <a:r>
              <a:rPr lang="zh-TW" altLang="en-US" sz="2600" b="1" dirty="0">
                <a:solidFill>
                  <a:schemeClr val="accent4">
                    <a:lumMod val="40000"/>
                    <a:lumOff val="60000"/>
                  </a:schemeClr>
                </a:solidFill>
              </a:rPr>
              <a:t>旋轉素 </a:t>
            </a:r>
            <a:r>
              <a:rPr lang="en-US" altLang="zh-TW" sz="2600" b="1" dirty="0">
                <a:solidFill>
                  <a:schemeClr val="accent4">
                    <a:lumMod val="40000"/>
                    <a:lumOff val="60000"/>
                  </a:schemeClr>
                </a:solidFill>
              </a:rPr>
              <a:t>I  </a:t>
            </a:r>
            <a:r>
              <a:rPr lang="en-US" altLang="zh-TW" sz="2600" dirty="0">
                <a:solidFill>
                  <a:schemeClr val="accent4">
                    <a:lumMod val="40000"/>
                    <a:lumOff val="60000"/>
                  </a:schemeClr>
                </a:solidFill>
              </a:rPr>
              <a:t>(troponin I, TnI)</a:t>
            </a:r>
            <a:r>
              <a:rPr lang="zh-TW" altLang="en-US" sz="2600" dirty="0">
                <a:solidFill>
                  <a:schemeClr val="accent4">
                    <a:lumMod val="40000"/>
                    <a:lumOff val="60000"/>
                  </a:schemeClr>
                </a:solidFill>
              </a:rPr>
              <a:t>、</a:t>
            </a:r>
          </a:p>
          <a:p>
            <a:pPr lvl="3">
              <a:buClr>
                <a:srgbClr val="455F51">
                  <a:lumMod val="40000"/>
                  <a:lumOff val="60000"/>
                </a:srgbClr>
              </a:buClr>
            </a:pPr>
            <a:r>
              <a:rPr lang="zh-TW" altLang="en-US" sz="2600" b="1" dirty="0">
                <a:solidFill>
                  <a:schemeClr val="accent4">
                    <a:lumMod val="40000"/>
                    <a:lumOff val="60000"/>
                  </a:schemeClr>
                </a:solidFill>
              </a:rPr>
              <a:t>旋轉素 </a:t>
            </a:r>
            <a:r>
              <a:rPr lang="en-US" altLang="zh-TW" sz="2600" b="1" dirty="0">
                <a:solidFill>
                  <a:schemeClr val="accent4">
                    <a:lumMod val="40000"/>
                    <a:lumOff val="60000"/>
                  </a:schemeClr>
                </a:solidFill>
              </a:rPr>
              <a:t>T </a:t>
            </a:r>
            <a:r>
              <a:rPr lang="en-US" altLang="zh-TW" sz="2600" dirty="0">
                <a:solidFill>
                  <a:schemeClr val="accent4">
                    <a:lumMod val="40000"/>
                    <a:lumOff val="60000"/>
                  </a:schemeClr>
                </a:solidFill>
              </a:rPr>
              <a:t>(troponin T, TnT) </a:t>
            </a:r>
          </a:p>
          <a:p>
            <a:pPr lvl="3">
              <a:buClr>
                <a:srgbClr val="455F51">
                  <a:lumMod val="40000"/>
                  <a:lumOff val="60000"/>
                </a:srgbClr>
              </a:buClr>
            </a:pPr>
            <a:r>
              <a:rPr lang="zh-TW" altLang="en-US" sz="2600" b="1" dirty="0">
                <a:solidFill>
                  <a:schemeClr val="accent4">
                    <a:lumMod val="40000"/>
                    <a:lumOff val="60000"/>
                  </a:schemeClr>
                </a:solidFill>
              </a:rPr>
              <a:t>旋轉素 </a:t>
            </a:r>
            <a:r>
              <a:rPr lang="en-US" altLang="zh-TW" sz="2600" b="1" dirty="0">
                <a:solidFill>
                  <a:schemeClr val="accent4">
                    <a:lumMod val="40000"/>
                    <a:lumOff val="60000"/>
                  </a:schemeClr>
                </a:solidFill>
              </a:rPr>
              <a:t>C </a:t>
            </a:r>
            <a:r>
              <a:rPr lang="en-US" altLang="zh-TW" sz="2600" dirty="0">
                <a:solidFill>
                  <a:schemeClr val="accent4">
                    <a:lumMod val="40000"/>
                    <a:lumOff val="60000"/>
                  </a:schemeClr>
                </a:solidFill>
              </a:rPr>
              <a:t>(troponin C, TnC)</a:t>
            </a:r>
            <a:r>
              <a:rPr lang="zh-TW" altLang="en-US" sz="2600" dirty="0">
                <a:solidFill>
                  <a:schemeClr val="accent4">
                    <a:lumMod val="40000"/>
                    <a:lumOff val="60000"/>
                  </a:schemeClr>
                </a:solidFill>
              </a:rPr>
              <a:t>。</a:t>
            </a:r>
          </a:p>
          <a:p>
            <a:pPr lvl="2">
              <a:buClr>
                <a:srgbClr val="455F51">
                  <a:lumMod val="40000"/>
                  <a:lumOff val="60000"/>
                </a:srgbClr>
              </a:buClr>
            </a:pPr>
            <a:r>
              <a:rPr lang="zh-TW" altLang="en-US" sz="2600" dirty="0">
                <a:solidFill>
                  <a:prstClr val="white"/>
                </a:solidFill>
              </a:rPr>
              <a:t>旋轉素藉 </a:t>
            </a:r>
            <a:r>
              <a:rPr lang="en-US" altLang="zh-TW" sz="2600" dirty="0">
                <a:solidFill>
                  <a:prstClr val="white"/>
                </a:solidFill>
              </a:rPr>
              <a:t>TnT </a:t>
            </a:r>
            <a:r>
              <a:rPr lang="zh-TW" altLang="en-US" sz="2600" dirty="0">
                <a:solidFill>
                  <a:prstClr val="white"/>
                </a:solidFill>
              </a:rPr>
              <a:t>固定於旋轉肌球素上，</a:t>
            </a:r>
            <a:r>
              <a:rPr lang="en-US" altLang="zh-TW" sz="2600" dirty="0">
                <a:solidFill>
                  <a:prstClr val="white"/>
                </a:solidFill>
              </a:rPr>
              <a:t>TnI </a:t>
            </a:r>
            <a:r>
              <a:rPr lang="zh-TW" altLang="en-US" sz="2600" dirty="0">
                <a:solidFill>
                  <a:prstClr val="white"/>
                </a:solidFill>
              </a:rPr>
              <a:t>可抑制橫橋結合至肌動蛋白；</a:t>
            </a:r>
            <a:r>
              <a:rPr lang="en-US" altLang="zh-TW" sz="2600" dirty="0">
                <a:solidFill>
                  <a:prstClr val="white"/>
                </a:solidFill>
              </a:rPr>
              <a:t>TnC </a:t>
            </a:r>
            <a:r>
              <a:rPr lang="zh-TW" altLang="en-US" sz="2600" dirty="0">
                <a:solidFill>
                  <a:prstClr val="white"/>
                </a:solidFill>
              </a:rPr>
              <a:t>則負責與鈣離子結合。</a:t>
            </a:r>
          </a:p>
          <a:p>
            <a:pPr lvl="2"/>
            <a:endParaRPr lang="zh-TW" altLang="en-US" sz="2400" dirty="0"/>
          </a:p>
        </p:txBody>
      </p:sp>
    </p:spTree>
    <p:extLst>
      <p:ext uri="{BB962C8B-B14F-4D97-AF65-F5344CB8AC3E}">
        <p14:creationId xmlns:p14="http://schemas.microsoft.com/office/powerpoint/2010/main" val="2316545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1396" name="Picture 4" descr="F09-08-1"/>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143" t="2363" b="2197"/>
          <a:stretch/>
        </p:blipFill>
        <p:spPr>
          <a:xfrm>
            <a:off x="209005" y="853441"/>
            <a:ext cx="10162904" cy="580861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4" descr="F09-08-2"/>
          <p:cNvPicPr>
            <a:picLocks noChangeAspect="1" noChangeArrowheads="1"/>
          </p:cNvPicPr>
          <p:nvPr/>
        </p:nvPicPr>
        <p:blipFill rotWithShape="1">
          <a:blip r:embed="rId3">
            <a:extLst>
              <a:ext uri="{28A0092B-C50C-407E-A947-70E740481C1C}">
                <a14:useLocalDpi xmlns:a14="http://schemas.microsoft.com/office/drawing/2010/main" val="0"/>
              </a:ext>
            </a:extLst>
          </a:blip>
          <a:srcRect l="27983" t="87866" r="26496" b="5718"/>
          <a:stretch/>
        </p:blipFill>
        <p:spPr>
          <a:xfrm>
            <a:off x="2508068" y="191589"/>
            <a:ext cx="5564777" cy="46155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90092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3444" name="Picture 4" descr="F09-08-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5735" r="10902" b="16508"/>
          <a:stretch/>
        </p:blipFill>
        <p:spPr>
          <a:xfrm>
            <a:off x="940525" y="1323703"/>
            <a:ext cx="10200641" cy="461554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4" descr="F09-08-2"/>
          <p:cNvPicPr>
            <a:picLocks noChangeAspect="1" noChangeArrowheads="1"/>
          </p:cNvPicPr>
          <p:nvPr/>
        </p:nvPicPr>
        <p:blipFill rotWithShape="1">
          <a:blip r:embed="rId2">
            <a:extLst>
              <a:ext uri="{28A0092B-C50C-407E-A947-70E740481C1C}">
                <a14:useLocalDpi xmlns:a14="http://schemas.microsoft.com/office/drawing/2010/main" val="0"/>
              </a:ext>
            </a:extLst>
          </a:blip>
          <a:srcRect l="27983" t="87866" r="26496" b="5718"/>
          <a:stretch/>
        </p:blipFill>
        <p:spPr>
          <a:xfrm>
            <a:off x="3328693" y="365760"/>
            <a:ext cx="5564777" cy="46155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513171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5491" name="Rectangle 3"/>
          <p:cNvSpPr>
            <a:spLocks noGrp="1" noChangeArrowheads="1"/>
          </p:cNvSpPr>
          <p:nvPr>
            <p:ph type="body" idx="1"/>
          </p:nvPr>
        </p:nvSpPr>
        <p:spPr>
          <a:xfrm>
            <a:off x="0" y="1158240"/>
            <a:ext cx="12192000" cy="5699760"/>
          </a:xfrm>
        </p:spPr>
        <p:txBody>
          <a:bodyPr>
            <a:normAutofit/>
          </a:bodyPr>
          <a:lstStyle/>
          <a:p>
            <a:r>
              <a:rPr lang="en-US" altLang="zh-TW" sz="2400" dirty="0"/>
              <a:t> </a:t>
            </a:r>
            <a:r>
              <a:rPr lang="en-US" altLang="zh-TW" sz="2800" dirty="0">
                <a:solidFill>
                  <a:srgbClr val="FFC000"/>
                </a:solidFill>
              </a:rPr>
              <a:t>(</a:t>
            </a:r>
            <a:r>
              <a:rPr lang="zh-TW" altLang="en-US" sz="2800" dirty="0">
                <a:solidFill>
                  <a:srgbClr val="FFC000"/>
                </a:solidFill>
              </a:rPr>
              <a:t>二</a:t>
            </a:r>
            <a:r>
              <a:rPr lang="en-US" altLang="zh-TW" sz="2800" dirty="0">
                <a:solidFill>
                  <a:srgbClr val="FFC000"/>
                </a:solidFill>
              </a:rPr>
              <a:t>) </a:t>
            </a:r>
            <a:r>
              <a:rPr lang="zh-TW" altLang="en-US" sz="2800" dirty="0">
                <a:solidFill>
                  <a:srgbClr val="FFC000"/>
                </a:solidFill>
              </a:rPr>
              <a:t>興奮</a:t>
            </a:r>
            <a:r>
              <a:rPr lang="en-US" altLang="zh-TW" sz="2800" dirty="0">
                <a:solidFill>
                  <a:srgbClr val="FFC000"/>
                </a:solidFill>
              </a:rPr>
              <a:t>—</a:t>
            </a:r>
            <a:r>
              <a:rPr lang="zh-TW" altLang="en-US" sz="2800" dirty="0">
                <a:solidFill>
                  <a:srgbClr val="FFC000"/>
                </a:solidFill>
              </a:rPr>
              <a:t>收縮偶聯</a:t>
            </a:r>
          </a:p>
          <a:p>
            <a:pPr lvl="1"/>
            <a:r>
              <a:rPr lang="zh-TW" altLang="en-US" sz="2400" dirty="0"/>
              <a:t>肌漿膜的動作電位使肌漿質 </a:t>
            </a:r>
            <a:r>
              <a:rPr lang="en-US" altLang="zh-TW" sz="2400" dirty="0"/>
              <a:t>Ca</a:t>
            </a:r>
            <a:r>
              <a:rPr lang="en-US" altLang="zh-TW" sz="2400" baseline="30000" dirty="0"/>
              <a:t>2+</a:t>
            </a:r>
            <a:r>
              <a:rPr lang="en-US" altLang="zh-TW" sz="2400" dirty="0"/>
              <a:t> </a:t>
            </a:r>
            <a:r>
              <a:rPr lang="zh-TW" altLang="en-US" sz="2400" dirty="0"/>
              <a:t>濃度升高進而誘發收縮的過程稱為</a:t>
            </a:r>
            <a:r>
              <a:rPr lang="zh-TW" altLang="en-US" sz="2400" b="1" dirty="0">
                <a:solidFill>
                  <a:srgbClr val="FFC000"/>
                </a:solidFill>
              </a:rPr>
              <a:t>興奮－收縮偶聯</a:t>
            </a:r>
            <a:r>
              <a:rPr lang="en-US" altLang="zh-TW" sz="2400" dirty="0">
                <a:solidFill>
                  <a:srgbClr val="FFC000"/>
                </a:solidFill>
              </a:rPr>
              <a:t>(excitation-contraction coupling)</a:t>
            </a:r>
            <a:r>
              <a:rPr lang="zh-TW" altLang="en-US" sz="2400" dirty="0"/>
              <a:t>。</a:t>
            </a:r>
          </a:p>
          <a:p>
            <a:pPr lvl="1"/>
            <a:r>
              <a:rPr lang="zh-TW" altLang="en-US" sz="2400" dirty="0"/>
              <a:t>動作電位從肌漿膜經  </a:t>
            </a:r>
            <a:r>
              <a:rPr lang="en-US" altLang="zh-TW" sz="2400" dirty="0"/>
              <a:t>T </a:t>
            </a:r>
            <a:r>
              <a:rPr lang="zh-TW" altLang="en-US" sz="2400" dirty="0"/>
              <a:t>小管系統傳入，觸發 </a:t>
            </a:r>
            <a:r>
              <a:rPr lang="en-US" altLang="zh-TW" sz="2400" dirty="0"/>
              <a:t>Ca</a:t>
            </a:r>
            <a:r>
              <a:rPr lang="en-US" altLang="zh-TW" sz="2400" baseline="30000" dirty="0"/>
              <a:t>2+ </a:t>
            </a:r>
            <a:r>
              <a:rPr lang="zh-TW" altLang="en-US" sz="2400" dirty="0"/>
              <a:t>從終池釋放至肌漿質。</a:t>
            </a:r>
          </a:p>
          <a:p>
            <a:pPr lvl="1"/>
            <a:r>
              <a:rPr lang="zh-TW" altLang="en-US" sz="2400" dirty="0"/>
              <a:t>在靜止狀態的肌纖維，旋轉素 </a:t>
            </a:r>
            <a:r>
              <a:rPr lang="en-US" altLang="zh-TW" sz="2400" dirty="0"/>
              <a:t>I </a:t>
            </a:r>
            <a:r>
              <a:rPr lang="zh-TW" altLang="en-US" sz="2400" dirty="0"/>
              <a:t>與肌動蛋白緊密結合，旋轉肌球素則覆蓋著肌動蛋白的結合位點。</a:t>
            </a:r>
          </a:p>
          <a:p>
            <a:pPr lvl="1"/>
            <a:r>
              <a:rPr lang="zh-TW" altLang="en-US" sz="2400" dirty="0"/>
              <a:t>一旦 </a:t>
            </a:r>
            <a:r>
              <a:rPr lang="en-US" altLang="zh-TW" sz="2400" dirty="0"/>
              <a:t>Ca</a:t>
            </a:r>
            <a:r>
              <a:rPr lang="en-US" altLang="zh-TW" sz="2400" baseline="30000" dirty="0"/>
              <a:t>2+ </a:t>
            </a:r>
            <a:r>
              <a:rPr lang="zh-TW" altLang="en-US" sz="2400" dirty="0"/>
              <a:t>和旋轉素 </a:t>
            </a:r>
            <a:r>
              <a:rPr lang="en-US" altLang="zh-TW" sz="2400" dirty="0"/>
              <a:t>C </a:t>
            </a:r>
            <a:r>
              <a:rPr lang="zh-TW" altLang="en-US" sz="2400" dirty="0"/>
              <a:t>結合，旋轉素 </a:t>
            </a:r>
            <a:r>
              <a:rPr lang="en-US" altLang="zh-TW" sz="2400" dirty="0"/>
              <a:t>I </a:t>
            </a:r>
            <a:r>
              <a:rPr lang="zh-TW" altLang="en-US" sz="2400" dirty="0"/>
              <a:t>和肌動蛋白的結合被削弱，使旋轉肌球素向側方移位，暴露出可以與肌凝蛋白結合的位點。</a:t>
            </a:r>
          </a:p>
        </p:txBody>
      </p:sp>
    </p:spTree>
    <p:extLst>
      <p:ext uri="{BB962C8B-B14F-4D97-AF65-F5344CB8AC3E}">
        <p14:creationId xmlns:p14="http://schemas.microsoft.com/office/powerpoint/2010/main" val="30803965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4820" name="Picture 4" descr="F09-09"/>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483" t="3470" r="5337" b="24275"/>
          <a:stretch/>
        </p:blipFill>
        <p:spPr>
          <a:xfrm>
            <a:off x="383175" y="884918"/>
            <a:ext cx="9917701" cy="576842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4" descr="F09-09"/>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77952" r="33224" b="17590"/>
          <a:stretch/>
        </p:blipFill>
        <p:spPr>
          <a:xfrm>
            <a:off x="3334701" y="261259"/>
            <a:ext cx="4014651" cy="3744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472725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6515" name="Rectangle 3"/>
          <p:cNvSpPr>
            <a:spLocks noGrp="1" noChangeArrowheads="1"/>
          </p:cNvSpPr>
          <p:nvPr>
            <p:ph type="body" idx="1"/>
          </p:nvPr>
        </p:nvSpPr>
        <p:spPr>
          <a:xfrm>
            <a:off x="0" y="1173353"/>
            <a:ext cx="12192000" cy="4195481"/>
          </a:xfrm>
        </p:spPr>
        <p:txBody>
          <a:bodyPr>
            <a:normAutofit/>
          </a:bodyPr>
          <a:lstStyle/>
          <a:p>
            <a:pPr lvl="1"/>
            <a:r>
              <a:rPr lang="zh-TW" altLang="en-US" sz="2400" dirty="0"/>
              <a:t>一個 </a:t>
            </a:r>
            <a:r>
              <a:rPr lang="en-US" altLang="zh-TW" sz="2400" dirty="0"/>
              <a:t>Ca</a:t>
            </a:r>
            <a:r>
              <a:rPr lang="en-US" altLang="zh-TW" sz="2400" baseline="30000" dirty="0"/>
              <a:t>2+ </a:t>
            </a:r>
            <a:r>
              <a:rPr lang="zh-TW" altLang="en-US" sz="2400" dirty="0"/>
              <a:t>的結合可暴露 </a:t>
            </a:r>
            <a:r>
              <a:rPr lang="en-US" altLang="zh-TW" sz="2400" dirty="0"/>
              <a:t>7  </a:t>
            </a:r>
            <a:r>
              <a:rPr lang="zh-TW" altLang="en-US" sz="2400" dirty="0"/>
              <a:t>個結合位點，從此誘發</a:t>
            </a:r>
            <a:r>
              <a:rPr lang="zh-TW" altLang="en-US" sz="2400" dirty="0" smtClean="0"/>
              <a:t>收縮。</a:t>
            </a:r>
            <a:endParaRPr lang="zh-TW" altLang="en-US" sz="2400" dirty="0"/>
          </a:p>
          <a:p>
            <a:pPr lvl="1"/>
            <a:r>
              <a:rPr lang="zh-TW" altLang="en-US" sz="2400" dirty="0"/>
              <a:t>之後，肌漿網經由 </a:t>
            </a:r>
            <a:r>
              <a:rPr lang="en-US" altLang="zh-TW" sz="2400" dirty="0">
                <a:solidFill>
                  <a:srgbClr val="FFC000"/>
                </a:solidFill>
              </a:rPr>
              <a:t>Ca</a:t>
            </a:r>
            <a:r>
              <a:rPr lang="en-US" altLang="zh-TW" sz="2400" baseline="30000" dirty="0">
                <a:solidFill>
                  <a:srgbClr val="FFC000"/>
                </a:solidFill>
              </a:rPr>
              <a:t>2+ </a:t>
            </a:r>
            <a:r>
              <a:rPr lang="zh-TW" altLang="en-US" sz="2400" dirty="0">
                <a:solidFill>
                  <a:srgbClr val="FFC000"/>
                </a:solidFill>
              </a:rPr>
              <a:t>幫浦</a:t>
            </a:r>
            <a:r>
              <a:rPr lang="zh-TW" altLang="en-US" sz="2400" dirty="0"/>
              <a:t>（</a:t>
            </a:r>
            <a:r>
              <a:rPr lang="en-US" altLang="zh-TW" sz="2400" dirty="0"/>
              <a:t>Ca</a:t>
            </a:r>
            <a:r>
              <a:rPr lang="en-US" altLang="zh-TW" sz="2400" baseline="30000" dirty="0"/>
              <a:t>2+</a:t>
            </a:r>
            <a:r>
              <a:rPr lang="en-US" altLang="zh-TW" sz="2400" dirty="0"/>
              <a:t>-Mg</a:t>
            </a:r>
            <a:r>
              <a:rPr lang="en-US" altLang="zh-TW" sz="2400" baseline="30000" dirty="0"/>
              <a:t>2+</a:t>
            </a:r>
            <a:r>
              <a:rPr lang="en-US" altLang="zh-TW" sz="2400" dirty="0"/>
              <a:t>ATP </a:t>
            </a:r>
            <a:r>
              <a:rPr lang="zh-TW" altLang="en-US" sz="2400" dirty="0"/>
              <a:t>酶）回收 </a:t>
            </a:r>
            <a:r>
              <a:rPr lang="en-US" altLang="zh-TW" sz="2400" dirty="0"/>
              <a:t>Ca</a:t>
            </a:r>
            <a:r>
              <a:rPr lang="en-US" altLang="zh-TW" sz="2400" baseline="30000" dirty="0"/>
              <a:t>2+</a:t>
            </a:r>
            <a:r>
              <a:rPr lang="zh-TW" altLang="en-US" sz="2400" dirty="0"/>
              <a:t>，當肌漿網外 </a:t>
            </a:r>
            <a:r>
              <a:rPr lang="en-US" altLang="zh-TW" sz="2400" dirty="0"/>
              <a:t>Ca</a:t>
            </a:r>
            <a:r>
              <a:rPr lang="en-US" altLang="zh-TW" sz="2400" baseline="30000" dirty="0"/>
              <a:t>2+ </a:t>
            </a:r>
            <a:r>
              <a:rPr lang="zh-TW" altLang="en-US" sz="2400" dirty="0"/>
              <a:t>濃度降低至一定程度</a:t>
            </a:r>
            <a:r>
              <a:rPr lang="en-US" altLang="zh-TW" sz="2400" dirty="0"/>
              <a:t>(1×10</a:t>
            </a:r>
            <a:r>
              <a:rPr lang="en-US" altLang="zh-TW" sz="2400" baseline="30000" dirty="0"/>
              <a:t>-8 </a:t>
            </a:r>
            <a:r>
              <a:rPr lang="en-US" altLang="zh-TW" sz="2400" dirty="0"/>
              <a:t>M)</a:t>
            </a:r>
            <a:r>
              <a:rPr lang="zh-TW" altLang="en-US" sz="2400" dirty="0"/>
              <a:t>，肌凝蛋白與肌動蛋白的化學作用終止，肌纖維開始舒張過程；</a:t>
            </a:r>
          </a:p>
          <a:p>
            <a:pPr lvl="1"/>
            <a:r>
              <a:rPr lang="zh-TW" altLang="en-US" sz="2400" dirty="0"/>
              <a:t>當肌漿質 </a:t>
            </a:r>
            <a:r>
              <a:rPr lang="en-US" altLang="zh-TW" sz="2400" dirty="0"/>
              <a:t>Ca</a:t>
            </a:r>
            <a:r>
              <a:rPr lang="en-US" altLang="zh-TW" sz="2400" baseline="30000" dirty="0"/>
              <a:t>2+ </a:t>
            </a:r>
            <a:r>
              <a:rPr lang="zh-TW" altLang="en-US" sz="2400" dirty="0"/>
              <a:t>濃度小於 </a:t>
            </a:r>
            <a:r>
              <a:rPr lang="en-US" altLang="zh-TW" sz="2400" dirty="0"/>
              <a:t>1×10</a:t>
            </a:r>
            <a:r>
              <a:rPr lang="en-US" altLang="zh-TW" sz="2400" baseline="30000" dirty="0"/>
              <a:t>-9</a:t>
            </a:r>
            <a:r>
              <a:rPr lang="en-US" altLang="zh-TW" sz="2400" dirty="0"/>
              <a:t> M</a:t>
            </a:r>
            <a:r>
              <a:rPr lang="zh-TW" altLang="en-US" sz="2400" dirty="0"/>
              <a:t>，肌凝蛋白與肌動蛋白的相互作用被抑制；</a:t>
            </a:r>
          </a:p>
          <a:p>
            <a:pPr lvl="1"/>
            <a:r>
              <a:rPr lang="zh-TW" altLang="en-US" sz="2400" dirty="0"/>
              <a:t>當 </a:t>
            </a:r>
            <a:r>
              <a:rPr lang="en-US" altLang="zh-TW" sz="2400" dirty="0"/>
              <a:t>Ca</a:t>
            </a:r>
            <a:r>
              <a:rPr lang="en-US" altLang="zh-TW" sz="2400" baseline="30000" dirty="0"/>
              <a:t>2 +</a:t>
            </a:r>
            <a:r>
              <a:rPr lang="zh-TW" altLang="en-US" sz="2400" dirty="0"/>
              <a:t>濃度大於 </a:t>
            </a:r>
            <a:r>
              <a:rPr lang="en-US" altLang="zh-TW" sz="2400" dirty="0"/>
              <a:t>1×10</a:t>
            </a:r>
            <a:r>
              <a:rPr lang="en-US" altLang="zh-TW" sz="2400" baseline="30000" dirty="0"/>
              <a:t>-5</a:t>
            </a:r>
            <a:r>
              <a:rPr lang="en-US" altLang="zh-TW" sz="2400" dirty="0"/>
              <a:t> M</a:t>
            </a:r>
            <a:r>
              <a:rPr lang="zh-TW" altLang="en-US" sz="2400" dirty="0"/>
              <a:t>，兩者相互作用形成橫橋，因此 </a:t>
            </a:r>
            <a:r>
              <a:rPr lang="en-US" altLang="zh-TW" sz="2400" dirty="0"/>
              <a:t>Ca</a:t>
            </a:r>
            <a:r>
              <a:rPr lang="en-US" altLang="zh-TW" sz="2400" baseline="30000" dirty="0"/>
              <a:t>2+ </a:t>
            </a:r>
            <a:r>
              <a:rPr lang="zh-TW" altLang="en-US" sz="2400" dirty="0"/>
              <a:t>像一個開關</a:t>
            </a:r>
            <a:r>
              <a:rPr lang="en-US" altLang="zh-TW" sz="2400" dirty="0"/>
              <a:t>(</a:t>
            </a:r>
            <a:r>
              <a:rPr lang="en-US" altLang="zh-TW" sz="2400" dirty="0">
                <a:solidFill>
                  <a:srgbClr val="FFC000"/>
                </a:solidFill>
              </a:rPr>
              <a:t>calcium switch</a:t>
            </a:r>
            <a:r>
              <a:rPr lang="en-US" altLang="zh-TW" sz="2400" dirty="0"/>
              <a:t>) </a:t>
            </a:r>
            <a:r>
              <a:rPr lang="zh-TW" altLang="en-US" sz="2400" dirty="0"/>
              <a:t>調控骨骼肌的收縮。</a:t>
            </a:r>
          </a:p>
        </p:txBody>
      </p:sp>
    </p:spTree>
    <p:extLst>
      <p:ext uri="{BB962C8B-B14F-4D97-AF65-F5344CB8AC3E}">
        <p14:creationId xmlns:p14="http://schemas.microsoft.com/office/powerpoint/2010/main" val="37939483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7539" name="Rectangle 3"/>
          <p:cNvSpPr>
            <a:spLocks noGrp="1" noChangeArrowheads="1"/>
          </p:cNvSpPr>
          <p:nvPr>
            <p:ph type="body" idx="1"/>
          </p:nvPr>
        </p:nvSpPr>
        <p:spPr>
          <a:xfrm>
            <a:off x="0" y="1155936"/>
            <a:ext cx="12192000" cy="4195481"/>
          </a:xfrm>
        </p:spPr>
        <p:txBody>
          <a:bodyPr>
            <a:normAutofit/>
          </a:bodyPr>
          <a:lstStyle/>
          <a:p>
            <a:pPr lvl="1"/>
            <a:r>
              <a:rPr lang="en-US" altLang="zh-TW" sz="2400" dirty="0"/>
              <a:t>T </a:t>
            </a:r>
            <a:r>
              <a:rPr lang="zh-TW" altLang="en-US" sz="2400" dirty="0"/>
              <a:t>小管膜上有</a:t>
            </a:r>
            <a:r>
              <a:rPr lang="zh-TW" altLang="en-US" sz="2400" dirty="0">
                <a:solidFill>
                  <a:srgbClr val="FFC000"/>
                </a:solidFill>
              </a:rPr>
              <a:t>二氫吡啶接受器</a:t>
            </a:r>
            <a:r>
              <a:rPr lang="en-US" altLang="zh-TW" sz="2400" dirty="0">
                <a:solidFill>
                  <a:srgbClr val="FFC000"/>
                </a:solidFill>
              </a:rPr>
              <a:t>(dihydropyridine receptor, DHPR)</a:t>
            </a:r>
            <a:r>
              <a:rPr lang="zh-TW" altLang="en-US" sz="2400" dirty="0"/>
              <a:t>， 在骨骼肌，</a:t>
            </a:r>
            <a:r>
              <a:rPr lang="en-US" altLang="zh-TW" sz="2400" dirty="0"/>
              <a:t>DHPR </a:t>
            </a:r>
            <a:r>
              <a:rPr lang="zh-TW" altLang="en-US" sz="2400" dirty="0"/>
              <a:t>是一個</a:t>
            </a:r>
            <a:r>
              <a:rPr lang="zh-TW" altLang="en-US" sz="2400" dirty="0">
                <a:solidFill>
                  <a:srgbClr val="FFC000"/>
                </a:solidFill>
              </a:rPr>
              <a:t>電位控制型 </a:t>
            </a:r>
            <a:r>
              <a:rPr lang="en-US" altLang="zh-TW" sz="2400" dirty="0">
                <a:solidFill>
                  <a:srgbClr val="FFC000"/>
                </a:solidFill>
              </a:rPr>
              <a:t>Ca</a:t>
            </a:r>
            <a:r>
              <a:rPr lang="en-US" altLang="zh-TW" sz="2400" baseline="30000" dirty="0">
                <a:solidFill>
                  <a:srgbClr val="FFC000"/>
                </a:solidFill>
              </a:rPr>
              <a:t>2+</a:t>
            </a:r>
            <a:r>
              <a:rPr lang="en-US" altLang="zh-TW" sz="2400" dirty="0">
                <a:solidFill>
                  <a:srgbClr val="FFC000"/>
                </a:solidFill>
              </a:rPr>
              <a:t> </a:t>
            </a:r>
            <a:r>
              <a:rPr lang="zh-TW" altLang="en-US" sz="2400" dirty="0">
                <a:solidFill>
                  <a:srgbClr val="FFC000"/>
                </a:solidFill>
              </a:rPr>
              <a:t>通道</a:t>
            </a:r>
            <a:r>
              <a:rPr lang="zh-TW" altLang="en-US" sz="2400" dirty="0"/>
              <a:t>。</a:t>
            </a:r>
          </a:p>
          <a:p>
            <a:pPr lvl="1"/>
            <a:r>
              <a:rPr lang="zh-TW" altLang="en-US" sz="2400" dirty="0"/>
              <a:t>當 </a:t>
            </a:r>
            <a:r>
              <a:rPr lang="en-US" altLang="zh-TW" sz="2400" dirty="0"/>
              <a:t>T </a:t>
            </a:r>
            <a:r>
              <a:rPr lang="zh-TW" altLang="en-US" sz="2400" dirty="0"/>
              <a:t>小管膜的去極化使</a:t>
            </a:r>
            <a:r>
              <a:rPr lang="en-US" altLang="zh-TW" sz="2400" dirty="0"/>
              <a:t>DHPR </a:t>
            </a:r>
            <a:r>
              <a:rPr lang="zh-TW" altLang="en-US" sz="2400" dirty="0"/>
              <a:t>開啟，透過一種機械聯繫，再使附近肌漿網膜上的</a:t>
            </a:r>
            <a:r>
              <a:rPr lang="en-US" altLang="zh-TW" sz="2400" dirty="0">
                <a:solidFill>
                  <a:srgbClr val="FFC000"/>
                </a:solidFill>
              </a:rPr>
              <a:t>ryanodine</a:t>
            </a:r>
            <a:r>
              <a:rPr lang="zh-TW" altLang="en-US" sz="2400" dirty="0">
                <a:solidFill>
                  <a:srgbClr val="FFC000"/>
                </a:solidFill>
              </a:rPr>
              <a:t>接受器</a:t>
            </a:r>
            <a:r>
              <a:rPr lang="en-US" altLang="zh-TW" sz="2400" dirty="0">
                <a:solidFill>
                  <a:srgbClr val="FFC000"/>
                </a:solidFill>
              </a:rPr>
              <a:t>(ryanodine receptor, RyR) </a:t>
            </a:r>
            <a:r>
              <a:rPr lang="zh-TW" altLang="en-US" sz="2400" dirty="0"/>
              <a:t>開啟，釋放</a:t>
            </a:r>
            <a:r>
              <a:rPr lang="en-US" altLang="zh-TW" sz="2400" dirty="0"/>
              <a:t>Ca</a:t>
            </a:r>
            <a:r>
              <a:rPr lang="en-US" altLang="zh-TW" sz="2400" baseline="30000" dirty="0"/>
              <a:t>2+</a:t>
            </a:r>
            <a:r>
              <a:rPr lang="en-US" altLang="zh-TW" sz="2400" dirty="0"/>
              <a:t> </a:t>
            </a:r>
            <a:r>
              <a:rPr lang="zh-TW" altLang="en-US" sz="2400" dirty="0"/>
              <a:t>進入肌漿質。</a:t>
            </a:r>
          </a:p>
          <a:p>
            <a:pPr lvl="1"/>
            <a:r>
              <a:rPr lang="en-US" altLang="zh-TW" sz="2400" dirty="0"/>
              <a:t>RyR </a:t>
            </a:r>
            <a:r>
              <a:rPr lang="zh-TW" altLang="en-US" sz="2400" dirty="0"/>
              <a:t>分布於肌漿網上，是一種非電位控制型的 </a:t>
            </a:r>
            <a:r>
              <a:rPr lang="en-US" altLang="zh-TW" sz="2400" dirty="0"/>
              <a:t>Ca</a:t>
            </a:r>
            <a:r>
              <a:rPr lang="en-US" altLang="zh-TW" sz="2400" baseline="30000" dirty="0"/>
              <a:t>2+ </a:t>
            </a:r>
            <a:r>
              <a:rPr lang="zh-TW" altLang="en-US" sz="2400" dirty="0"/>
              <a:t>釋放通道。</a:t>
            </a:r>
          </a:p>
          <a:p>
            <a:pPr lvl="1"/>
            <a:r>
              <a:rPr lang="en-US" altLang="zh-TW" sz="2400" dirty="0">
                <a:solidFill>
                  <a:schemeClr val="accent4">
                    <a:lumMod val="40000"/>
                    <a:lumOff val="60000"/>
                  </a:schemeClr>
                </a:solidFill>
              </a:rPr>
              <a:t>DHPR </a:t>
            </a:r>
            <a:r>
              <a:rPr lang="zh-TW" altLang="en-US" sz="2400" dirty="0">
                <a:solidFill>
                  <a:schemeClr val="accent4">
                    <a:lumMod val="40000"/>
                    <a:lumOff val="60000"/>
                  </a:schemeClr>
                </a:solidFill>
              </a:rPr>
              <a:t>和 </a:t>
            </a:r>
            <a:r>
              <a:rPr lang="en-US" altLang="zh-TW" sz="2400" dirty="0">
                <a:solidFill>
                  <a:schemeClr val="accent4">
                    <a:lumMod val="40000"/>
                    <a:lumOff val="60000"/>
                  </a:schemeClr>
                </a:solidFill>
              </a:rPr>
              <a:t>RyR </a:t>
            </a:r>
            <a:r>
              <a:rPr lang="zh-TW" altLang="en-US" sz="2400" dirty="0">
                <a:solidFill>
                  <a:schemeClr val="accent4">
                    <a:lumMod val="40000"/>
                    <a:lumOff val="60000"/>
                  </a:schemeClr>
                </a:solidFill>
              </a:rPr>
              <a:t>組成一個功能單位</a:t>
            </a:r>
            <a:r>
              <a:rPr lang="zh-TW" altLang="en-US" sz="2400" dirty="0"/>
              <a:t>，稱為</a:t>
            </a:r>
            <a:r>
              <a:rPr lang="zh-TW" altLang="en-US" sz="2400" b="1" dirty="0">
                <a:solidFill>
                  <a:srgbClr val="FFC000"/>
                </a:solidFill>
              </a:rPr>
              <a:t>接合複合體</a:t>
            </a:r>
            <a:r>
              <a:rPr lang="en-US" altLang="zh-TW" sz="2400" dirty="0">
                <a:solidFill>
                  <a:srgbClr val="FFC000"/>
                </a:solidFill>
              </a:rPr>
              <a:t>(junctional complex)</a:t>
            </a:r>
            <a:r>
              <a:rPr lang="zh-TW" altLang="en-US" sz="2400" dirty="0"/>
              <a:t>。</a:t>
            </a:r>
          </a:p>
        </p:txBody>
      </p:sp>
    </p:spTree>
    <p:extLst>
      <p:ext uri="{BB962C8B-B14F-4D97-AF65-F5344CB8AC3E}">
        <p14:creationId xmlns:p14="http://schemas.microsoft.com/office/powerpoint/2010/main" val="1615483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1461582"/>
            <a:ext cx="12192000" cy="522219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p:cNvSpPr>
            <a:spLocks noGrp="1"/>
          </p:cNvSpPr>
          <p:nvPr>
            <p:ph type="title"/>
          </p:nvPr>
        </p:nvSpPr>
        <p:spPr>
          <a:xfrm>
            <a:off x="0" y="241797"/>
            <a:ext cx="12191996" cy="754815"/>
          </a:xfrm>
        </p:spPr>
        <p:txBody>
          <a:bodyPr>
            <a:noAutofit/>
          </a:bodyPr>
          <a:lstStyle/>
          <a:p>
            <a:r>
              <a:rPr lang="en-US" sz="4000" b="1" dirty="0" smtClean="0">
                <a:solidFill>
                  <a:srgbClr val="00B050"/>
                </a:solidFill>
                <a:latin typeface="+mn-lt"/>
              </a:rPr>
              <a:t/>
            </a:r>
            <a:br>
              <a:rPr lang="en-US" sz="4000" b="1" dirty="0" smtClean="0">
                <a:solidFill>
                  <a:srgbClr val="00B050"/>
                </a:solidFill>
                <a:latin typeface="+mn-lt"/>
              </a:rPr>
            </a:br>
            <a:r>
              <a:rPr lang="en-US" sz="4000" b="1" dirty="0">
                <a:solidFill>
                  <a:srgbClr val="00B050"/>
                </a:solidFill>
                <a:latin typeface="+mn-lt"/>
              </a:rPr>
              <a:t/>
            </a:r>
            <a:br>
              <a:rPr lang="en-US" sz="4000" b="1" dirty="0">
                <a:solidFill>
                  <a:srgbClr val="00B050"/>
                </a:solidFill>
                <a:latin typeface="+mn-lt"/>
              </a:rPr>
            </a:br>
            <a:r>
              <a:rPr lang="en-US" sz="4000" b="1" dirty="0" smtClean="0">
                <a:solidFill>
                  <a:srgbClr val="00B050"/>
                </a:solidFill>
                <a:latin typeface="+mn-lt"/>
              </a:rPr>
              <a:t/>
            </a:r>
            <a:br>
              <a:rPr lang="en-US" sz="4000" b="1" dirty="0" smtClean="0">
                <a:solidFill>
                  <a:srgbClr val="00B050"/>
                </a:solidFill>
                <a:latin typeface="+mn-lt"/>
              </a:rPr>
            </a:br>
            <a:r>
              <a:rPr lang="en-US" sz="4000" b="1" dirty="0" smtClean="0">
                <a:solidFill>
                  <a:srgbClr val="00B050"/>
                </a:solidFill>
                <a:latin typeface="+mn-lt"/>
              </a:rPr>
              <a:t>Learning at </a:t>
            </a:r>
            <a:r>
              <a:rPr lang="en-US" sz="4000" b="1" dirty="0">
                <a:solidFill>
                  <a:srgbClr val="00B050"/>
                </a:solidFill>
                <a:latin typeface="+mn-lt"/>
              </a:rPr>
              <a:t>the University </a:t>
            </a:r>
            <a:r>
              <a:rPr lang="en-US" sz="4000" b="1" dirty="0" smtClean="0">
                <a:solidFill>
                  <a:srgbClr val="00B050"/>
                </a:solidFill>
                <a:latin typeface="+mn-lt"/>
              </a:rPr>
              <a:t>Level</a:t>
            </a:r>
            <a:endParaRPr lang="en-US" sz="4000" b="1" dirty="0">
              <a:solidFill>
                <a:srgbClr val="00B050"/>
              </a:solidFill>
              <a:latin typeface="+mn-lt"/>
            </a:endParaRPr>
          </a:p>
        </p:txBody>
      </p:sp>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5971" y="2142260"/>
            <a:ext cx="3646031" cy="36865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p:nvPicPr>
        <p:blipFill rotWithShape="1">
          <a:blip r:embed="rId4"/>
          <a:srcRect l="20712" r="20188"/>
          <a:stretch/>
        </p:blipFill>
        <p:spPr>
          <a:xfrm>
            <a:off x="3" y="2173910"/>
            <a:ext cx="3185903" cy="4044898"/>
          </a:xfrm>
          <a:prstGeom prst="rect">
            <a:avLst/>
          </a:prstGeom>
        </p:spPr>
      </p:pic>
      <p:sp>
        <p:nvSpPr>
          <p:cNvPr id="11" name="TextBox 10"/>
          <p:cNvSpPr txBox="1"/>
          <p:nvPr/>
        </p:nvSpPr>
        <p:spPr>
          <a:xfrm>
            <a:off x="3784421" y="3062991"/>
            <a:ext cx="4305275" cy="1323439"/>
          </a:xfrm>
          <a:prstGeom prst="rect">
            <a:avLst/>
          </a:prstGeom>
          <a:noFill/>
        </p:spPr>
        <p:txBody>
          <a:bodyPr wrap="square" rtlCol="0">
            <a:spAutoFit/>
          </a:bodyPr>
          <a:lstStyle/>
          <a:p>
            <a:pPr algn="ctr">
              <a:defRPr/>
            </a:pPr>
            <a:r>
              <a:rPr lang="en-US" sz="4000" dirty="0">
                <a:solidFill>
                  <a:srgbClr val="FFC000"/>
                </a:solidFill>
                <a:ea typeface="新細明體" panose="02020500000000000000" pitchFamily="18" charset="-120"/>
              </a:rPr>
              <a:t>We are shaped by our experiences</a:t>
            </a:r>
          </a:p>
        </p:txBody>
      </p:sp>
      <p:sp>
        <p:nvSpPr>
          <p:cNvPr id="7" name="矩形 6"/>
          <p:cNvSpPr/>
          <p:nvPr/>
        </p:nvSpPr>
        <p:spPr>
          <a:xfrm>
            <a:off x="2" y="5987838"/>
            <a:ext cx="12191998" cy="523220"/>
          </a:xfrm>
          <a:prstGeom prst="rect">
            <a:avLst/>
          </a:prstGeom>
        </p:spPr>
        <p:txBody>
          <a:bodyPr wrap="square">
            <a:spAutoFit/>
          </a:bodyPr>
          <a:lstStyle/>
          <a:p>
            <a:pPr algn="ctr" defTabSz="457200">
              <a:defRPr/>
            </a:pPr>
            <a:r>
              <a:rPr lang="en-US" altLang="zh-TW" sz="2800" b="1" dirty="0">
                <a:solidFill>
                  <a:srgbClr val="FF0000"/>
                </a:solidFill>
                <a:latin typeface="Calibri"/>
                <a:ea typeface="新細明體" panose="02020500000000000000" pitchFamily="18" charset="-120"/>
              </a:rPr>
              <a:t>We don</a:t>
            </a:r>
            <a:r>
              <a:rPr lang="ja-JP" altLang="en-US" sz="2800" b="1" dirty="0">
                <a:solidFill>
                  <a:srgbClr val="FF0000"/>
                </a:solidFill>
                <a:latin typeface="Arial"/>
                <a:ea typeface="ＭＳ Ｐゴシック" panose="020B0600070205080204" pitchFamily="34" charset="-128"/>
              </a:rPr>
              <a:t>’</a:t>
            </a:r>
            <a:r>
              <a:rPr lang="en-US" altLang="zh-TW" sz="2800" b="1" dirty="0">
                <a:solidFill>
                  <a:srgbClr val="FF0000"/>
                </a:solidFill>
                <a:latin typeface="Calibri"/>
                <a:ea typeface="新細明體" panose="02020500000000000000" pitchFamily="18" charset="-120"/>
              </a:rPr>
              <a:t>t just learn with our brain, but also with our intuition and heart. </a:t>
            </a:r>
          </a:p>
        </p:txBody>
      </p:sp>
    </p:spTree>
    <p:extLst>
      <p:ext uri="{BB962C8B-B14F-4D97-AF65-F5344CB8AC3E}">
        <p14:creationId xmlns:p14="http://schemas.microsoft.com/office/powerpoint/2010/main" val="20773073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63" name="Rectangle 3"/>
          <p:cNvSpPr>
            <a:spLocks noGrp="1" noChangeArrowheads="1"/>
          </p:cNvSpPr>
          <p:nvPr>
            <p:ph type="body" idx="1"/>
          </p:nvPr>
        </p:nvSpPr>
        <p:spPr>
          <a:xfrm>
            <a:off x="0" y="1138518"/>
            <a:ext cx="12192000" cy="4195481"/>
          </a:xfrm>
        </p:spPr>
        <p:txBody>
          <a:bodyPr>
            <a:normAutofit/>
          </a:bodyPr>
          <a:lstStyle/>
          <a:p>
            <a:pPr lvl="1"/>
            <a:r>
              <a:rPr lang="zh-TW" altLang="en-US" sz="2800" dirty="0">
                <a:solidFill>
                  <a:srgbClr val="FFC000"/>
                </a:solidFill>
              </a:rPr>
              <a:t>肌肉收縮和舒張的過程可摘要如下：</a:t>
            </a:r>
          </a:p>
          <a:p>
            <a:pPr lvl="2"/>
            <a:r>
              <a:rPr lang="zh-TW" altLang="en-US" sz="2400" dirty="0"/>
              <a:t>運動神經元的動作電位傳至軸突末梢，釋放乙醯膽鹼</a:t>
            </a:r>
            <a:r>
              <a:rPr lang="en-US" altLang="zh-TW" sz="2400" dirty="0"/>
              <a:t>(ACh) </a:t>
            </a:r>
            <a:r>
              <a:rPr lang="en-US" altLang="zh-TW" sz="2400" b="1" dirty="0">
                <a:solidFill>
                  <a:srgbClr val="CC00CC"/>
                </a:solidFill>
              </a:rPr>
              <a:t>→ </a:t>
            </a:r>
            <a:r>
              <a:rPr lang="en-US" altLang="zh-TW" sz="2400" dirty="0"/>
              <a:t>ACh </a:t>
            </a:r>
            <a:r>
              <a:rPr lang="zh-TW" altLang="en-US" sz="2400" dirty="0"/>
              <a:t>與運動終板上的 </a:t>
            </a:r>
            <a:r>
              <a:rPr lang="en-US" altLang="zh-TW" sz="2400" dirty="0"/>
              <a:t>ACh </a:t>
            </a:r>
            <a:r>
              <a:rPr lang="zh-TW" altLang="en-US" sz="2400" dirty="0"/>
              <a:t>尼古丁型接受器結合</a:t>
            </a:r>
            <a:r>
              <a:rPr lang="zh-TW" altLang="en-US" sz="2400" b="1" dirty="0">
                <a:solidFill>
                  <a:srgbClr val="CC00CC"/>
                </a:solidFill>
              </a:rPr>
              <a:t> →</a:t>
            </a:r>
            <a:r>
              <a:rPr lang="zh-TW" altLang="en-US" sz="2400" dirty="0"/>
              <a:t> 運動終板膜上的鈉離子和鉀離子通道開放 </a:t>
            </a:r>
            <a:r>
              <a:rPr lang="zh-TW" altLang="en-US" sz="2400" b="1" dirty="0">
                <a:solidFill>
                  <a:srgbClr val="CC00CC"/>
                </a:solidFill>
              </a:rPr>
              <a:t> →</a:t>
            </a:r>
            <a:r>
              <a:rPr lang="zh-TW" altLang="en-US" sz="2400" dirty="0"/>
              <a:t> 產生終板電位 </a:t>
            </a:r>
            <a:r>
              <a:rPr lang="zh-TW" altLang="en-US" sz="2400" b="1" dirty="0">
                <a:solidFill>
                  <a:srgbClr val="CC00CC"/>
                </a:solidFill>
              </a:rPr>
              <a:t>→</a:t>
            </a:r>
            <a:r>
              <a:rPr lang="zh-TW" altLang="en-US" sz="2400" dirty="0"/>
              <a:t> 肌細胞產生動作電位 </a:t>
            </a:r>
            <a:r>
              <a:rPr lang="zh-TW" altLang="en-US" sz="2400" b="1" dirty="0">
                <a:solidFill>
                  <a:srgbClr val="CC00CC"/>
                </a:solidFill>
              </a:rPr>
              <a:t>→</a:t>
            </a:r>
            <a:r>
              <a:rPr lang="zh-TW" altLang="en-US" sz="2400" dirty="0"/>
              <a:t> 動作電位沿 </a:t>
            </a:r>
            <a:r>
              <a:rPr lang="en-US" altLang="zh-TW" sz="2400" dirty="0"/>
              <a:t>T </a:t>
            </a:r>
            <a:r>
              <a:rPr lang="zh-TW" altLang="en-US" sz="2400" dirty="0"/>
              <a:t>小管膜傳入 </a:t>
            </a:r>
            <a:r>
              <a:rPr lang="zh-TW" altLang="en-US" sz="2400" b="1" dirty="0">
                <a:solidFill>
                  <a:srgbClr val="CC00CC"/>
                </a:solidFill>
              </a:rPr>
              <a:t>→</a:t>
            </a:r>
            <a:r>
              <a:rPr lang="zh-TW" altLang="en-US" sz="2400" dirty="0"/>
              <a:t> 終池釋放的 </a:t>
            </a:r>
            <a:r>
              <a:rPr lang="en-US" altLang="zh-TW" sz="2400" dirty="0"/>
              <a:t>Ca</a:t>
            </a:r>
            <a:r>
              <a:rPr lang="en-US" altLang="zh-TW" sz="2400" baseline="30000" dirty="0"/>
              <a:t>2 +</a:t>
            </a:r>
            <a:r>
              <a:rPr lang="zh-TW" altLang="en-US" sz="2400" dirty="0"/>
              <a:t>擴散至粗、細肌絲 </a:t>
            </a:r>
            <a:r>
              <a:rPr lang="zh-TW" altLang="en-US" sz="2400" b="1" dirty="0">
                <a:solidFill>
                  <a:srgbClr val="CC00CC"/>
                </a:solidFill>
              </a:rPr>
              <a:t> →</a:t>
            </a:r>
            <a:r>
              <a:rPr lang="zh-TW" altLang="en-US" sz="2400" dirty="0"/>
              <a:t> </a:t>
            </a:r>
            <a:r>
              <a:rPr lang="en-US" altLang="zh-TW" sz="2400" dirty="0"/>
              <a:t>Ca</a:t>
            </a:r>
            <a:r>
              <a:rPr lang="en-US" altLang="zh-TW" sz="2400" baseline="30000" dirty="0"/>
              <a:t>2 +</a:t>
            </a:r>
            <a:r>
              <a:rPr lang="zh-TW" altLang="en-US" sz="2400" dirty="0"/>
              <a:t>和旋轉素結合，暴露出肌動蛋白上的結合位點</a:t>
            </a:r>
            <a:r>
              <a:rPr lang="zh-TW" altLang="en-US" sz="2400" b="1" dirty="0">
                <a:solidFill>
                  <a:srgbClr val="CC00CC"/>
                </a:solidFill>
              </a:rPr>
              <a:t>→ </a:t>
            </a:r>
            <a:r>
              <a:rPr lang="zh-TW" altLang="en-US" sz="2400" dirty="0"/>
              <a:t>肌動蛋白與肌凝蛋白之間形成橫 </a:t>
            </a:r>
            <a:r>
              <a:rPr lang="zh-TW" altLang="en-US" sz="2400" b="1" dirty="0">
                <a:solidFill>
                  <a:srgbClr val="CC00CC"/>
                </a:solidFill>
              </a:rPr>
              <a:t>→ </a:t>
            </a:r>
            <a:r>
              <a:rPr lang="zh-TW" altLang="en-US" sz="2400" dirty="0"/>
              <a:t>肌纖維縮短 </a:t>
            </a:r>
            <a:r>
              <a:rPr lang="zh-TW" altLang="en-US" sz="2400" b="1" dirty="0">
                <a:solidFill>
                  <a:srgbClr val="CC00CC"/>
                </a:solidFill>
              </a:rPr>
              <a:t> →</a:t>
            </a:r>
            <a:r>
              <a:rPr lang="zh-TW" altLang="en-US" sz="2400" dirty="0"/>
              <a:t> </a:t>
            </a:r>
            <a:r>
              <a:rPr lang="en-US" altLang="zh-TW" sz="2400" dirty="0"/>
              <a:t>Ca</a:t>
            </a:r>
            <a:r>
              <a:rPr lang="en-US" altLang="zh-TW" sz="2400" baseline="30000" dirty="0"/>
              <a:t>2+ </a:t>
            </a:r>
            <a:r>
              <a:rPr lang="zh-TW" altLang="en-US" sz="2400" dirty="0"/>
              <a:t>從旋轉素解離、 </a:t>
            </a:r>
            <a:r>
              <a:rPr lang="en-US" altLang="zh-TW" sz="2400" dirty="0"/>
              <a:t>Ca</a:t>
            </a:r>
            <a:r>
              <a:rPr lang="en-US" altLang="zh-TW" sz="2400" baseline="30000" dirty="0"/>
              <a:t>2+ </a:t>
            </a:r>
            <a:r>
              <a:rPr lang="zh-TW" altLang="en-US" sz="2400" dirty="0"/>
              <a:t>被送回肌漿網 </a:t>
            </a:r>
            <a:r>
              <a:rPr lang="zh-TW" altLang="en-US" sz="2400" b="1" dirty="0">
                <a:solidFill>
                  <a:srgbClr val="CC00CC"/>
                </a:solidFill>
              </a:rPr>
              <a:t>→</a:t>
            </a:r>
            <a:r>
              <a:rPr lang="zh-TW" altLang="en-US" sz="2400" dirty="0"/>
              <a:t> 肌凝蛋白與肌動蛋白相互作用終止 </a:t>
            </a:r>
            <a:r>
              <a:rPr lang="zh-TW" altLang="en-US" sz="2400" b="1" dirty="0">
                <a:solidFill>
                  <a:srgbClr val="CC00CC"/>
                </a:solidFill>
              </a:rPr>
              <a:t>→</a:t>
            </a:r>
            <a:r>
              <a:rPr lang="zh-TW" altLang="en-US" sz="2400" dirty="0"/>
              <a:t> 肌纖維</a:t>
            </a:r>
            <a:r>
              <a:rPr lang="zh-TW" altLang="en-US" sz="2400" dirty="0" smtClean="0"/>
              <a:t>舒張。</a:t>
            </a:r>
            <a:endParaRPr lang="zh-TW" altLang="en-US" sz="2400" dirty="0"/>
          </a:p>
        </p:txBody>
      </p:sp>
    </p:spTree>
    <p:extLst>
      <p:ext uri="{BB962C8B-B14F-4D97-AF65-F5344CB8AC3E}">
        <p14:creationId xmlns:p14="http://schemas.microsoft.com/office/powerpoint/2010/main" val="31093695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6868" name="Picture 4" descr="F09-10"/>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926" t="2568" r="2503" b="6643"/>
          <a:stretch/>
        </p:blipFill>
        <p:spPr>
          <a:xfrm>
            <a:off x="2656114" y="98787"/>
            <a:ext cx="6522720" cy="661552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4" descr="F09-10"/>
          <p:cNvPicPr>
            <a:picLocks noChangeAspect="1" noChangeArrowheads="1"/>
          </p:cNvPicPr>
          <p:nvPr/>
        </p:nvPicPr>
        <p:blipFill rotWithShape="1">
          <a:blip r:embed="rId2">
            <a:extLst>
              <a:ext uri="{28A0092B-C50C-407E-A947-70E740481C1C}">
                <a14:useLocalDpi xmlns:a14="http://schemas.microsoft.com/office/drawing/2010/main" val="0"/>
              </a:ext>
            </a:extLst>
          </a:blip>
          <a:srcRect l="38750" t="94504" r="24349" b="1177"/>
          <a:stretch/>
        </p:blipFill>
        <p:spPr>
          <a:xfrm>
            <a:off x="9596847" y="159747"/>
            <a:ext cx="2316480" cy="46726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705700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9587" name="Rectangle 3"/>
          <p:cNvSpPr>
            <a:spLocks noGrp="1" noChangeArrowheads="1"/>
          </p:cNvSpPr>
          <p:nvPr>
            <p:ph type="body" idx="1"/>
          </p:nvPr>
        </p:nvSpPr>
        <p:spPr>
          <a:xfrm>
            <a:off x="0" y="1155384"/>
            <a:ext cx="12192000" cy="5526087"/>
          </a:xfrm>
        </p:spPr>
        <p:txBody>
          <a:bodyPr>
            <a:normAutofit/>
          </a:bodyPr>
          <a:lstStyle/>
          <a:p>
            <a:r>
              <a:rPr lang="zh-TW" altLang="en-US" sz="2800" dirty="0">
                <a:solidFill>
                  <a:srgbClr val="FFC000"/>
                </a:solidFill>
              </a:rPr>
              <a:t>三、肌肉收縮的肌絲滑動學說</a:t>
            </a:r>
          </a:p>
          <a:p>
            <a:pPr lvl="1"/>
            <a:r>
              <a:rPr lang="en-US" altLang="zh-TW" sz="2400" dirty="0"/>
              <a:t>1950 </a:t>
            </a:r>
            <a:r>
              <a:rPr lang="zh-TW" altLang="en-US" sz="2400" dirty="0"/>
              <a:t>年代，赫胥黎</a:t>
            </a:r>
            <a:r>
              <a:rPr lang="en-US" altLang="zh-TW" sz="2400" dirty="0"/>
              <a:t>(A. F. Huxley) </a:t>
            </a:r>
            <a:r>
              <a:rPr lang="zh-TW" altLang="en-US" sz="2400" dirty="0"/>
              <a:t>提出</a:t>
            </a:r>
            <a:r>
              <a:rPr lang="zh-TW" altLang="en-US" sz="2400" b="1" dirty="0">
                <a:solidFill>
                  <a:srgbClr val="FFC000"/>
                </a:solidFill>
              </a:rPr>
              <a:t>肌絲滑動學說</a:t>
            </a:r>
            <a:r>
              <a:rPr lang="en-US" altLang="zh-TW" sz="2400" dirty="0">
                <a:solidFill>
                  <a:srgbClr val="FFC000"/>
                </a:solidFill>
              </a:rPr>
              <a:t>(sliding filament theory)</a:t>
            </a:r>
            <a:r>
              <a:rPr lang="zh-TW" altLang="en-US" sz="2400" dirty="0"/>
              <a:t>。</a:t>
            </a:r>
          </a:p>
          <a:p>
            <a:pPr lvl="1"/>
            <a:r>
              <a:rPr lang="zh-TW" altLang="en-US" sz="2400" dirty="0"/>
              <a:t>基本含意是肌肉收縮時，細肌絲在粗肌絲上滑行，</a:t>
            </a:r>
            <a:br>
              <a:rPr lang="zh-TW" altLang="en-US" sz="2400" dirty="0"/>
            </a:br>
            <a:r>
              <a:rPr lang="en-US" altLang="zh-TW" sz="2400" b="1" dirty="0"/>
              <a:t>A </a:t>
            </a:r>
            <a:r>
              <a:rPr lang="zh-TW" altLang="en-US" sz="2400" b="1" dirty="0"/>
              <a:t>帶（暗帶）長度不變</a:t>
            </a:r>
            <a:r>
              <a:rPr lang="zh-TW" altLang="en-US" sz="2400" dirty="0"/>
              <a:t>，</a:t>
            </a:r>
            <a:r>
              <a:rPr lang="en-US" altLang="zh-TW" sz="2400" b="1" dirty="0"/>
              <a:t>H </a:t>
            </a:r>
            <a:r>
              <a:rPr lang="zh-TW" altLang="en-US" sz="2400" b="1" dirty="0"/>
              <a:t>帶變窄</a:t>
            </a:r>
            <a:r>
              <a:rPr lang="zh-TW" altLang="en-US" sz="2400" dirty="0"/>
              <a:t>，</a:t>
            </a:r>
            <a:r>
              <a:rPr lang="en-US" altLang="zh-TW" sz="2400" b="1" dirty="0"/>
              <a:t>I</a:t>
            </a:r>
            <a:r>
              <a:rPr lang="zh-TW" altLang="en-US" sz="2400" b="1" dirty="0"/>
              <a:t>帶（明帶）縮短</a:t>
            </a:r>
            <a:r>
              <a:rPr lang="zh-TW" altLang="en-US" sz="2400" dirty="0"/>
              <a:t>，肌肉收縮是相鄰兩條 </a:t>
            </a:r>
            <a:r>
              <a:rPr lang="en-US" altLang="zh-TW" sz="2400" dirty="0"/>
              <a:t>Z </a:t>
            </a:r>
            <a:r>
              <a:rPr lang="zh-TW" altLang="en-US" sz="2400" dirty="0"/>
              <a:t>線的靠近（</a:t>
            </a:r>
            <a:r>
              <a:rPr lang="zh-TW" altLang="en-US" sz="2400" b="1" dirty="0"/>
              <a:t>肌節縮短</a:t>
            </a:r>
            <a:r>
              <a:rPr lang="zh-TW" altLang="en-US" sz="2400" dirty="0"/>
              <a:t>）</a:t>
            </a:r>
            <a:r>
              <a:rPr lang="zh-TW" altLang="en-US" sz="2400" dirty="0" smtClean="0"/>
              <a:t>。</a:t>
            </a:r>
            <a:endParaRPr lang="en-US" altLang="zh-TW" sz="2400" dirty="0" smtClean="0"/>
          </a:p>
          <a:p>
            <a:pPr lvl="1"/>
            <a:r>
              <a:rPr lang="zh-TW" altLang="en-US" sz="2400" dirty="0" smtClean="0"/>
              <a:t>橫</a:t>
            </a:r>
            <a:r>
              <a:rPr lang="zh-TW" altLang="en-US" sz="2400" dirty="0"/>
              <a:t>橋頭部含 </a:t>
            </a:r>
            <a:r>
              <a:rPr lang="en-US" altLang="zh-TW" sz="2400" dirty="0"/>
              <a:t>ATP </a:t>
            </a:r>
            <a:r>
              <a:rPr lang="zh-TW" altLang="en-US" sz="2400" dirty="0"/>
              <a:t>酶，可把 </a:t>
            </a:r>
            <a:r>
              <a:rPr lang="en-US" altLang="zh-TW" sz="2400" dirty="0"/>
              <a:t>ATP </a:t>
            </a:r>
            <a:r>
              <a:rPr lang="zh-TW" altLang="en-US" sz="2400" dirty="0"/>
              <a:t>的化學能轉變為機械能，而這種儲存的機械能只有在肌凝蛋白頭部附著於肌動蛋白的結合位點時才能釋放出來， 其作用像一個划船的「槳」。</a:t>
            </a:r>
          </a:p>
          <a:p>
            <a:pPr lvl="1"/>
            <a:r>
              <a:rPr lang="zh-TW" altLang="en-US" sz="2400" dirty="0"/>
              <a:t>肌凝蛋白頭部從肌動蛋白分子上解離是一個耗能的主動過程，此時 </a:t>
            </a:r>
            <a:r>
              <a:rPr lang="en-US" altLang="zh-TW" sz="2400" dirty="0"/>
              <a:t>ATP </a:t>
            </a:r>
            <a:r>
              <a:rPr lang="zh-TW" altLang="en-US" sz="2400" dirty="0"/>
              <a:t>分解為 </a:t>
            </a:r>
            <a:r>
              <a:rPr lang="en-US" altLang="zh-TW" sz="2400" dirty="0"/>
              <a:t>ADP </a:t>
            </a:r>
            <a:r>
              <a:rPr lang="zh-TW" altLang="en-US" sz="2400" dirty="0"/>
              <a:t>和磷酸根</a:t>
            </a:r>
            <a:r>
              <a:rPr lang="en-US" altLang="zh-TW" sz="2400" dirty="0"/>
              <a:t>(Pi) </a:t>
            </a:r>
            <a:r>
              <a:rPr lang="zh-TW" altLang="en-US" sz="2400" dirty="0"/>
              <a:t>並</a:t>
            </a:r>
            <a:r>
              <a:rPr lang="zh-TW" altLang="en-US" sz="2400" dirty="0" smtClean="0"/>
              <a:t>分離。</a:t>
            </a:r>
            <a:endParaRPr lang="zh-TW" altLang="en-US" sz="2400" dirty="0"/>
          </a:p>
          <a:p>
            <a:pPr lvl="1"/>
            <a:endParaRPr lang="zh-TW" altLang="en-US" sz="2400" dirty="0"/>
          </a:p>
        </p:txBody>
      </p:sp>
    </p:spTree>
    <p:extLst>
      <p:ext uri="{BB962C8B-B14F-4D97-AF65-F5344CB8AC3E}">
        <p14:creationId xmlns:p14="http://schemas.microsoft.com/office/powerpoint/2010/main" val="9625742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9828" name="Picture 4" descr="F09-11"/>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615" t="3499" r="3313" b="5595"/>
          <a:stretch/>
        </p:blipFill>
        <p:spPr>
          <a:xfrm>
            <a:off x="296093" y="701313"/>
            <a:ext cx="10040981" cy="607395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4" descr="F09-11"/>
          <p:cNvPicPr>
            <a:picLocks noChangeAspect="1" noChangeArrowheads="1"/>
          </p:cNvPicPr>
          <p:nvPr/>
        </p:nvPicPr>
        <p:blipFill rotWithShape="1">
          <a:blip r:embed="rId2">
            <a:extLst>
              <a:ext uri="{28A0092B-C50C-407E-A947-70E740481C1C}">
                <a14:useLocalDpi xmlns:a14="http://schemas.microsoft.com/office/drawing/2010/main" val="0"/>
              </a:ext>
            </a:extLst>
          </a:blip>
          <a:srcRect l="20407" t="95156" r="4533" b="1123"/>
          <a:stretch/>
        </p:blipFill>
        <p:spPr>
          <a:xfrm>
            <a:off x="2499359" y="148046"/>
            <a:ext cx="6165669" cy="35705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943287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0611" name="Rectangle 3"/>
          <p:cNvSpPr>
            <a:spLocks noGrp="1" noChangeArrowheads="1"/>
          </p:cNvSpPr>
          <p:nvPr>
            <p:ph type="body" idx="1"/>
          </p:nvPr>
        </p:nvSpPr>
        <p:spPr>
          <a:xfrm>
            <a:off x="0" y="1166949"/>
            <a:ext cx="12192000" cy="5691051"/>
          </a:xfrm>
        </p:spPr>
        <p:txBody>
          <a:bodyPr>
            <a:normAutofit/>
          </a:bodyPr>
          <a:lstStyle/>
          <a:p>
            <a:r>
              <a:rPr lang="zh-TW" altLang="en-US" sz="2400" dirty="0">
                <a:solidFill>
                  <a:srgbClr val="FFC000"/>
                </a:solidFill>
              </a:rPr>
              <a:t>橫橋與肌動蛋白結合、擺動、解離、復位和再結合的重複過程稱為橫橋週期</a:t>
            </a:r>
            <a:r>
              <a:rPr lang="en-US" altLang="zh-TW" sz="2400" dirty="0">
                <a:solidFill>
                  <a:srgbClr val="FFC000"/>
                </a:solidFill>
              </a:rPr>
              <a:t>(cross-bridge cycle)</a:t>
            </a:r>
            <a:r>
              <a:rPr lang="zh-TW" altLang="en-US" sz="2400" dirty="0">
                <a:solidFill>
                  <a:srgbClr val="FFC000"/>
                </a:solidFill>
              </a:rPr>
              <a:t>，包括以下幾個步驟：</a:t>
            </a:r>
          </a:p>
          <a:p>
            <a:pPr lvl="1"/>
            <a:r>
              <a:rPr lang="en-US" altLang="zh-TW" sz="2400" dirty="0"/>
              <a:t>1. </a:t>
            </a:r>
            <a:r>
              <a:rPr lang="zh-TW" altLang="en-US" sz="2400" dirty="0"/>
              <a:t>靜止狀態， 肌凝蛋白頭部豎起，</a:t>
            </a:r>
            <a:r>
              <a:rPr lang="en-US" altLang="zh-TW" sz="2400" dirty="0"/>
              <a:t>ATP </a:t>
            </a:r>
            <a:r>
              <a:rPr lang="zh-TW" altLang="en-US" sz="2400" dirty="0"/>
              <a:t>已分解，但其能量儲存於頭部直到和肌動蛋白相結合後能量才能釋放出來，故結合著 </a:t>
            </a:r>
            <a:r>
              <a:rPr lang="en-US" altLang="zh-TW" sz="2400" dirty="0"/>
              <a:t>ADP</a:t>
            </a:r>
            <a:r>
              <a:rPr lang="zh-TW" altLang="en-US" sz="2400" dirty="0"/>
              <a:t>，因此時無 </a:t>
            </a:r>
            <a:r>
              <a:rPr lang="en-US" altLang="zh-TW" sz="2400" dirty="0"/>
              <a:t>Ca</a:t>
            </a:r>
            <a:r>
              <a:rPr lang="en-US" altLang="zh-TW" sz="2400" baseline="30000" dirty="0"/>
              <a:t>2+</a:t>
            </a:r>
            <a:r>
              <a:rPr lang="en-US" altLang="zh-TW" sz="2400" dirty="0"/>
              <a:t> </a:t>
            </a:r>
            <a:r>
              <a:rPr lang="zh-TW" altLang="en-US" sz="2400" dirty="0"/>
              <a:t>和旋轉素結合，肌動蛋白上結合位點被「旋轉素－旋轉肌球素複合物」所掩蓋。</a:t>
            </a:r>
          </a:p>
          <a:p>
            <a:pPr lvl="1"/>
            <a:r>
              <a:rPr lang="en-US" altLang="zh-TW" sz="2400" dirty="0"/>
              <a:t>2. Ca</a:t>
            </a:r>
            <a:r>
              <a:rPr lang="en-US" altLang="zh-TW" sz="2400" baseline="30000" dirty="0"/>
              <a:t>2+</a:t>
            </a:r>
            <a:r>
              <a:rPr lang="en-US" altLang="zh-TW" sz="2400" dirty="0"/>
              <a:t> </a:t>
            </a:r>
            <a:r>
              <a:rPr lang="zh-TW" altLang="en-US" sz="2400" dirty="0"/>
              <a:t>從終池釋放，與旋轉素結合，細肌絲發生構形變化，暴露肌動蛋白上的結合位點，使肌凝蛋白附著於此結合位點，形成橫橋，磷酸根</a:t>
            </a:r>
            <a:r>
              <a:rPr lang="en-US" altLang="zh-TW" sz="2400" dirty="0"/>
              <a:t>(Pi) </a:t>
            </a:r>
            <a:r>
              <a:rPr lang="zh-TW" altLang="en-US" sz="2400" dirty="0"/>
              <a:t>從橫橋解離</a:t>
            </a:r>
            <a:r>
              <a:rPr lang="zh-TW" altLang="en-US" sz="2400" dirty="0" smtClean="0"/>
              <a:t>。</a:t>
            </a:r>
            <a:endParaRPr lang="en-US" altLang="zh-TW" sz="2400" dirty="0" smtClean="0"/>
          </a:p>
          <a:p>
            <a:pPr lvl="1"/>
            <a:r>
              <a:rPr lang="en-US" altLang="zh-TW" sz="2400" dirty="0" smtClean="0"/>
              <a:t>3</a:t>
            </a:r>
            <a:r>
              <a:rPr lang="en-US" altLang="zh-TW" sz="2400" dirty="0"/>
              <a:t>. Pi </a:t>
            </a:r>
            <a:r>
              <a:rPr lang="zh-TW" altLang="en-US" sz="2400" dirty="0"/>
              <a:t>的解離觸發橫橋擺動（稱為</a:t>
            </a:r>
            <a:r>
              <a:rPr lang="zh-TW" altLang="en-US" sz="2400" b="1" dirty="0">
                <a:solidFill>
                  <a:srgbClr val="FFC000"/>
                </a:solidFill>
              </a:rPr>
              <a:t>力擊</a:t>
            </a:r>
            <a:r>
              <a:rPr lang="en-US" altLang="zh-TW" sz="2400" dirty="0">
                <a:solidFill>
                  <a:srgbClr val="FFC000"/>
                </a:solidFill>
              </a:rPr>
              <a:t>(power stroke)</a:t>
            </a:r>
            <a:r>
              <a:rPr lang="zh-TW" altLang="en-US" sz="2400" dirty="0"/>
              <a:t>），結合的肌凝蛋白頭部彎曲，牽拉細肌絲，使粗、細肌絲發生較大程度重疊，肌肉縮短，</a:t>
            </a:r>
            <a:r>
              <a:rPr lang="en-US" altLang="zh-TW" sz="2400" dirty="0"/>
              <a:t>ADP </a:t>
            </a:r>
            <a:r>
              <a:rPr lang="zh-TW" altLang="en-US" sz="2400" dirty="0"/>
              <a:t>從頭部解離。</a:t>
            </a:r>
          </a:p>
          <a:p>
            <a:pPr lvl="1"/>
            <a:r>
              <a:rPr lang="en-US" altLang="zh-TW" sz="2400" dirty="0"/>
              <a:t>4. </a:t>
            </a:r>
            <a:r>
              <a:rPr lang="zh-TW" altLang="en-US" sz="2400" dirty="0"/>
              <a:t>橫橋強烈地擺動（力擊）之末，一個新的 </a:t>
            </a:r>
            <a:r>
              <a:rPr lang="en-US" altLang="zh-TW" sz="2400" dirty="0"/>
              <a:t>ATP </a:t>
            </a:r>
            <a:r>
              <a:rPr lang="zh-TW" altLang="en-US" sz="2400" dirty="0"/>
              <a:t>分子結合於頭部，使肌凝蛋白離開肌動蛋白。</a:t>
            </a:r>
          </a:p>
          <a:p>
            <a:pPr lvl="1"/>
            <a:r>
              <a:rPr lang="en-US" altLang="zh-TW" sz="2400" dirty="0"/>
              <a:t>5. ATP </a:t>
            </a:r>
            <a:r>
              <a:rPr lang="zh-TW" altLang="en-US" sz="2400" dirty="0"/>
              <a:t>分解為 </a:t>
            </a:r>
            <a:r>
              <a:rPr lang="en-US" altLang="zh-TW" sz="2400" dirty="0"/>
              <a:t>ADP</a:t>
            </a:r>
            <a:r>
              <a:rPr lang="zh-TW" altLang="en-US" sz="2400" dirty="0"/>
              <a:t>，脫磷酸釋放的化學能使肌凝蛋白頭部回復到原來位置，使頭部可準備附著到肌動蛋白的下一個結合位點，此時頭部又結合著 </a:t>
            </a:r>
            <a:r>
              <a:rPr lang="en-US" altLang="zh-TW" sz="2400" dirty="0"/>
              <a:t>ADP</a:t>
            </a:r>
            <a:r>
              <a:rPr lang="zh-TW" altLang="en-US" sz="2400" dirty="0"/>
              <a:t>。</a:t>
            </a:r>
          </a:p>
          <a:p>
            <a:pPr lvl="1"/>
            <a:endParaRPr lang="zh-TW" altLang="en-US" sz="2400" dirty="0"/>
          </a:p>
        </p:txBody>
      </p:sp>
    </p:spTree>
    <p:extLst>
      <p:ext uri="{BB962C8B-B14F-4D97-AF65-F5344CB8AC3E}">
        <p14:creationId xmlns:p14="http://schemas.microsoft.com/office/powerpoint/2010/main" val="6461474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2659" name="Rectangle 3"/>
          <p:cNvSpPr>
            <a:spLocks noGrp="1" noChangeArrowheads="1"/>
          </p:cNvSpPr>
          <p:nvPr>
            <p:ph type="body" idx="1"/>
          </p:nvPr>
        </p:nvSpPr>
        <p:spPr>
          <a:xfrm>
            <a:off x="0" y="1155934"/>
            <a:ext cx="12192000" cy="4195481"/>
          </a:xfrm>
        </p:spPr>
        <p:txBody>
          <a:bodyPr>
            <a:normAutofit/>
          </a:bodyPr>
          <a:lstStyle/>
          <a:p>
            <a:pPr lvl="1"/>
            <a:r>
              <a:rPr lang="zh-TW" altLang="en-US" sz="2400" dirty="0"/>
              <a:t>橫橋每一次「力擊」，僅使肌節縮短約 </a:t>
            </a:r>
            <a:r>
              <a:rPr lang="en-US" altLang="zh-TW" sz="2400" dirty="0"/>
              <a:t>10 nm</a:t>
            </a:r>
            <a:r>
              <a:rPr lang="zh-TW" altLang="en-US" sz="2400" dirty="0"/>
              <a:t>，必須重複進行多次的循環，才能完成肌肉的收縮。</a:t>
            </a:r>
          </a:p>
          <a:p>
            <a:pPr lvl="1"/>
            <a:r>
              <a:rPr lang="zh-TW" altLang="en-US" sz="2400" dirty="0"/>
              <a:t>總之，橫橋週期是把儲存於 </a:t>
            </a:r>
            <a:r>
              <a:rPr lang="en-US" altLang="zh-TW" sz="2400" dirty="0"/>
              <a:t>ATP </a:t>
            </a:r>
            <a:r>
              <a:rPr lang="zh-TW" altLang="en-US" sz="2400" dirty="0"/>
              <a:t>的化學能轉化為機械能的一系列化學反應，而 </a:t>
            </a:r>
            <a:r>
              <a:rPr lang="en-US" altLang="zh-TW" sz="2400" dirty="0">
                <a:solidFill>
                  <a:schemeClr val="accent4">
                    <a:lumMod val="40000"/>
                    <a:lumOff val="60000"/>
                  </a:schemeClr>
                </a:solidFill>
              </a:rPr>
              <a:t>ATP</a:t>
            </a:r>
            <a:r>
              <a:rPr lang="zh-TW" altLang="en-US" sz="2400" dirty="0">
                <a:solidFill>
                  <a:schemeClr val="accent4">
                    <a:lumMod val="40000"/>
                    <a:lumOff val="60000"/>
                  </a:schemeClr>
                </a:solidFill>
              </a:rPr>
              <a:t>在這個週期中有兩個作用：</a:t>
            </a:r>
          </a:p>
          <a:p>
            <a:pPr lvl="2"/>
            <a:r>
              <a:rPr lang="zh-TW" altLang="en-US" sz="2400" dirty="0">
                <a:solidFill>
                  <a:schemeClr val="accent4">
                    <a:lumMod val="40000"/>
                    <a:lumOff val="60000"/>
                  </a:schemeClr>
                </a:solidFill>
              </a:rPr>
              <a:t>一是提供收縮所需的能量，</a:t>
            </a:r>
          </a:p>
          <a:p>
            <a:pPr lvl="2"/>
            <a:r>
              <a:rPr lang="zh-TW" altLang="en-US" sz="2400" dirty="0">
                <a:solidFill>
                  <a:schemeClr val="accent4">
                    <a:lumMod val="40000"/>
                    <a:lumOff val="60000"/>
                  </a:schemeClr>
                </a:solidFill>
              </a:rPr>
              <a:t>二是使橫橋從肌動蛋白上鬆脫。</a:t>
            </a:r>
          </a:p>
          <a:p>
            <a:pPr lvl="1"/>
            <a:r>
              <a:rPr lang="zh-TW" altLang="en-US" sz="2400" dirty="0"/>
              <a:t>如果 </a:t>
            </a:r>
            <a:r>
              <a:rPr lang="en-US" altLang="zh-TW" sz="2400" dirty="0"/>
              <a:t>ATP </a:t>
            </a:r>
            <a:r>
              <a:rPr lang="zh-TW" altLang="en-US" sz="2400" dirty="0"/>
              <a:t>耗竭，附著於肌動蛋白的橫橋無法脫離，則肌肉會變得僵硬而不能放鬆。</a:t>
            </a:r>
          </a:p>
        </p:txBody>
      </p:sp>
    </p:spTree>
    <p:extLst>
      <p:ext uri="{BB962C8B-B14F-4D97-AF65-F5344CB8AC3E}">
        <p14:creationId xmlns:p14="http://schemas.microsoft.com/office/powerpoint/2010/main" val="17523763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3690" name="Rectangle 10"/>
          <p:cNvSpPr>
            <a:spLocks noGrp="1" noChangeArrowheads="1"/>
          </p:cNvSpPr>
          <p:nvPr>
            <p:ph type="body" idx="1"/>
          </p:nvPr>
        </p:nvSpPr>
        <p:spPr>
          <a:xfrm>
            <a:off x="0" y="1138518"/>
            <a:ext cx="12192000" cy="4913939"/>
          </a:xfrm>
        </p:spPr>
        <p:txBody>
          <a:bodyPr>
            <a:normAutofit/>
          </a:bodyPr>
          <a:lstStyle/>
          <a:p>
            <a:pPr lvl="1"/>
            <a:r>
              <a:rPr lang="zh-TW" altLang="en-US" sz="2400" dirty="0"/>
              <a:t>通常情況下，人體在死亡後，全身肌肉首先會很快地變為鬆軟，此時各關節能被任意屈曲，此種情況稱為肌肉鬆弛。在肌肉鬆弛過後，就會出現肌肉收縮、變硬，關節僵硬， 不能輕易被彎曲， 此時稱為</a:t>
            </a:r>
            <a:r>
              <a:rPr lang="zh-TW" altLang="en-US" sz="2400" b="1" dirty="0">
                <a:solidFill>
                  <a:srgbClr val="FFC000"/>
                </a:solidFill>
              </a:rPr>
              <a:t>屍僵</a:t>
            </a:r>
            <a:r>
              <a:rPr lang="en-US" altLang="zh-TW" sz="2400" dirty="0">
                <a:solidFill>
                  <a:srgbClr val="FFC000"/>
                </a:solidFill>
              </a:rPr>
              <a:t>(rigor mortis)</a:t>
            </a:r>
            <a:r>
              <a:rPr lang="zh-TW" altLang="en-US" sz="2400" dirty="0"/>
              <a:t>。</a:t>
            </a:r>
          </a:p>
          <a:p>
            <a:pPr lvl="1"/>
            <a:r>
              <a:rPr lang="zh-TW" altLang="en-US" sz="2400" dirty="0"/>
              <a:t>因為人體在死亡後，體內的氧化磷酸化過程逐漸停止，</a:t>
            </a:r>
            <a:r>
              <a:rPr lang="en-US" altLang="zh-TW" sz="2400" b="1" dirty="0"/>
              <a:t>ATP </a:t>
            </a:r>
            <a:r>
              <a:rPr lang="zh-TW" altLang="en-US" sz="2400" b="1" dirty="0"/>
              <a:t>不再被合成</a:t>
            </a:r>
            <a:r>
              <a:rPr lang="zh-TW" altLang="en-US" sz="2400" dirty="0"/>
              <a:t>，肌肉中現存的</a:t>
            </a:r>
            <a:r>
              <a:rPr lang="en-US" altLang="zh-TW" sz="2400" dirty="0"/>
              <a:t>ATP </a:t>
            </a:r>
            <a:r>
              <a:rPr lang="zh-TW" altLang="en-US" sz="2400" dirty="0"/>
              <a:t>因為水解而急劇減少。</a:t>
            </a:r>
          </a:p>
          <a:p>
            <a:pPr lvl="1"/>
            <a:r>
              <a:rPr lang="zh-TW" altLang="en-US" sz="2400" dirty="0"/>
              <a:t>這導致細胞膜上的</a:t>
            </a:r>
            <a:r>
              <a:rPr lang="en-US" altLang="zh-TW" sz="2400" dirty="0"/>
              <a:t>Ca</a:t>
            </a:r>
            <a:r>
              <a:rPr lang="en-US" altLang="zh-TW" sz="2400" baseline="30000" dirty="0"/>
              <a:t>2+</a:t>
            </a:r>
            <a:r>
              <a:rPr lang="en-US" altLang="zh-TW" sz="2400" dirty="0"/>
              <a:t>-ATP </a:t>
            </a:r>
            <a:r>
              <a:rPr lang="zh-TW" altLang="en-US" sz="2400" dirty="0"/>
              <a:t>酶幫浦開啟， 細胞內</a:t>
            </a:r>
            <a:r>
              <a:rPr lang="en-US" altLang="zh-TW" sz="2400" dirty="0"/>
              <a:t>Ca</a:t>
            </a:r>
            <a:r>
              <a:rPr lang="en-US" altLang="zh-TW" sz="2400" baseline="30000" dirty="0"/>
              <a:t>2+ </a:t>
            </a:r>
            <a:r>
              <a:rPr lang="zh-TW" altLang="en-US" sz="2400" dirty="0"/>
              <a:t>濃度上升，肌纖維收縮，但</a:t>
            </a:r>
            <a:r>
              <a:rPr lang="en-US" altLang="zh-TW" sz="2400" b="1" dirty="0"/>
              <a:t>ATP </a:t>
            </a:r>
            <a:r>
              <a:rPr lang="zh-TW" altLang="en-US" sz="2400" b="1" dirty="0"/>
              <a:t>不足以使粗肌絲與細肌絲鬆開</a:t>
            </a:r>
            <a:r>
              <a:rPr lang="zh-TW" altLang="en-US" sz="2400" dirty="0"/>
              <a:t>，導致肌肉失去彈性而攣縮</a:t>
            </a:r>
            <a:r>
              <a:rPr lang="zh-TW" altLang="en-US" sz="2400" dirty="0" smtClean="0"/>
              <a:t>。</a:t>
            </a:r>
            <a:endParaRPr lang="en-US" altLang="zh-TW" sz="2400" dirty="0" smtClean="0"/>
          </a:p>
          <a:p>
            <a:pPr lvl="1"/>
            <a:r>
              <a:rPr lang="zh-TW" altLang="en-US" sz="2400" dirty="0" smtClean="0"/>
              <a:t>然而</a:t>
            </a:r>
            <a:r>
              <a:rPr lang="zh-TW" altLang="en-US" sz="2400" dirty="0"/>
              <a:t>，通常再過一段時間（幾小時到幾天），組織內部的酶開始消化肌肉本身（稱為自溶現象），這個過程會導致屍僵的自然緩解。</a:t>
            </a:r>
          </a:p>
          <a:p>
            <a:pPr lvl="1"/>
            <a:r>
              <a:rPr lang="zh-TW" altLang="en-US" sz="2400" dirty="0"/>
              <a:t>人類的屍僵現象一般在死亡後</a:t>
            </a:r>
            <a:r>
              <a:rPr lang="en-US" altLang="zh-TW" sz="2400" dirty="0"/>
              <a:t>10 </a:t>
            </a:r>
            <a:r>
              <a:rPr lang="zh-TW" altLang="en-US" sz="2400" dirty="0"/>
              <a:t>分鐘到 </a:t>
            </a:r>
            <a:r>
              <a:rPr lang="en-US" altLang="zh-TW" sz="2400" dirty="0"/>
              <a:t>8 </a:t>
            </a:r>
            <a:r>
              <a:rPr lang="zh-TW" altLang="en-US" sz="2400" dirty="0"/>
              <a:t>小時內出現，</a:t>
            </a:r>
            <a:r>
              <a:rPr lang="en-US" altLang="zh-TW" sz="2400" dirty="0"/>
              <a:t>24~48 </a:t>
            </a:r>
            <a:r>
              <a:rPr lang="zh-TW" altLang="en-US" sz="2400" dirty="0"/>
              <a:t>小時後自然緩解。在法醫學上可以用來判定死亡、死亡時間和屍體是否被移動。</a:t>
            </a:r>
          </a:p>
          <a:p>
            <a:pPr lvl="1"/>
            <a:endParaRPr lang="zh-TW" altLang="en-US" sz="2400" dirty="0"/>
          </a:p>
        </p:txBody>
      </p:sp>
    </p:spTree>
    <p:extLst>
      <p:ext uri="{BB962C8B-B14F-4D97-AF65-F5344CB8AC3E}">
        <p14:creationId xmlns:p14="http://schemas.microsoft.com/office/powerpoint/2010/main" val="14908794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5731" name="Rectangle 3"/>
          <p:cNvSpPr>
            <a:spLocks noGrp="1" noChangeArrowheads="1"/>
          </p:cNvSpPr>
          <p:nvPr>
            <p:ph type="body" idx="1"/>
          </p:nvPr>
        </p:nvSpPr>
        <p:spPr>
          <a:xfrm>
            <a:off x="0" y="1112392"/>
            <a:ext cx="12192000" cy="4195481"/>
          </a:xfrm>
        </p:spPr>
        <p:txBody>
          <a:bodyPr>
            <a:normAutofit/>
          </a:bodyPr>
          <a:lstStyle/>
          <a:p>
            <a:r>
              <a:rPr lang="zh-TW" altLang="en-US" sz="2800" dirty="0">
                <a:solidFill>
                  <a:srgbClr val="FFC000"/>
                </a:solidFill>
              </a:rPr>
              <a:t>四、全有或全無定律</a:t>
            </a:r>
          </a:p>
          <a:p>
            <a:pPr lvl="1"/>
            <a:r>
              <a:rPr lang="zh-TW" altLang="en-US" sz="2400" dirty="0"/>
              <a:t>對於單一肌纖維來說，對刺激的反應具有</a:t>
            </a:r>
            <a:r>
              <a:rPr lang="zh-TW" altLang="en-US" sz="2400" dirty="0">
                <a:solidFill>
                  <a:srgbClr val="FFC000"/>
                </a:solidFill>
              </a:rPr>
              <a:t>「</a:t>
            </a:r>
            <a:r>
              <a:rPr lang="zh-TW" altLang="en-US" sz="2400" b="1" dirty="0">
                <a:solidFill>
                  <a:srgbClr val="FFC000"/>
                </a:solidFill>
              </a:rPr>
              <a:t>全有或全無</a:t>
            </a:r>
            <a:r>
              <a:rPr lang="zh-TW" altLang="en-US" sz="2400" dirty="0">
                <a:solidFill>
                  <a:srgbClr val="FFC000"/>
                </a:solidFill>
              </a:rPr>
              <a:t>」</a:t>
            </a:r>
            <a:r>
              <a:rPr lang="en-US" altLang="zh-TW" sz="2400" dirty="0">
                <a:solidFill>
                  <a:srgbClr val="FFC000"/>
                </a:solidFill>
              </a:rPr>
              <a:t>(all or none) </a:t>
            </a:r>
            <a:r>
              <a:rPr lang="zh-TW" altLang="en-US" sz="2400" dirty="0"/>
              <a:t>的特性。</a:t>
            </a:r>
          </a:p>
          <a:p>
            <a:pPr lvl="1"/>
            <a:r>
              <a:rPr lang="zh-TW" altLang="en-US" sz="2400" dirty="0"/>
              <a:t>也就是說，當刺激小於閾值刺激時，肌纖維不發生收縮；</a:t>
            </a:r>
          </a:p>
          <a:p>
            <a:pPr lvl="1"/>
            <a:r>
              <a:rPr lang="zh-TW" altLang="en-US" sz="2400" dirty="0"/>
              <a:t>一旦刺激超過閾值刺激，則整個肌纖維的收縮力都一樣，而不會出現部分收縮的情形。</a:t>
            </a:r>
          </a:p>
          <a:p>
            <a:pPr lvl="1"/>
            <a:r>
              <a:rPr lang="zh-TW" altLang="en-US" sz="2400" dirty="0"/>
              <a:t>由於同一運動單位的所有肌纖維是由同一個運動神經元所支配，故其收縮亦遵守全有或全無定律。</a:t>
            </a:r>
          </a:p>
        </p:txBody>
      </p:sp>
    </p:spTree>
    <p:extLst>
      <p:ext uri="{BB962C8B-B14F-4D97-AF65-F5344CB8AC3E}">
        <p14:creationId xmlns:p14="http://schemas.microsoft.com/office/powerpoint/2010/main" val="34580858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6755" name="Rectangle 3"/>
          <p:cNvSpPr>
            <a:spLocks noGrp="1" noChangeArrowheads="1"/>
          </p:cNvSpPr>
          <p:nvPr>
            <p:ph type="body" idx="1"/>
          </p:nvPr>
        </p:nvSpPr>
        <p:spPr>
          <a:xfrm>
            <a:off x="0" y="1166949"/>
            <a:ext cx="12192000" cy="5691051"/>
          </a:xfrm>
        </p:spPr>
        <p:txBody>
          <a:bodyPr>
            <a:normAutofit/>
          </a:bodyPr>
          <a:lstStyle/>
          <a:p>
            <a:pPr lvl="1"/>
            <a:r>
              <a:rPr lang="zh-TW" altLang="en-US" sz="2400" dirty="0"/>
              <a:t>一塊肌肉中通常含有許多興奮性不同的運動單位，因此並不遵守全有或全無定律。</a:t>
            </a:r>
          </a:p>
          <a:p>
            <a:pPr lvl="1"/>
            <a:r>
              <a:rPr lang="zh-TW" altLang="en-US" sz="2400" dirty="0"/>
              <a:t>當刺激強度過小，不能引起任何反應；隨著刺激強度增加到某一定值，可引起少數興奮性較高的運動單位興奮，引起少數肌纖維收縮，表現出較小的張力變化</a:t>
            </a:r>
          </a:p>
          <a:p>
            <a:pPr lvl="1"/>
            <a:r>
              <a:rPr lang="zh-TW" altLang="en-US" sz="2400" dirty="0"/>
              <a:t>隨著刺激強度的繼續增加，會有較多的運動單位興奮，肌肉收縮幅度及產生的張力也不斷增加。</a:t>
            </a:r>
          </a:p>
          <a:p>
            <a:pPr lvl="1"/>
            <a:r>
              <a:rPr lang="zh-TW" altLang="en-US" sz="2400" dirty="0"/>
              <a:t>當刺激強度增大到某一臨界值時，所有的運動單位都被興奮，引起肌肉最大幅度的收縮，產生的張力也最大。</a:t>
            </a:r>
          </a:p>
          <a:p>
            <a:pPr lvl="1"/>
            <a:r>
              <a:rPr lang="zh-TW" altLang="en-US" sz="2400" dirty="0"/>
              <a:t>此後再增加刺激強度，不會再引起反應的繼續</a:t>
            </a:r>
            <a:r>
              <a:rPr lang="zh-TW" altLang="en-US" sz="2400" dirty="0" smtClean="0"/>
              <a:t>增加。</a:t>
            </a:r>
            <a:endParaRPr lang="zh-TW" altLang="en-US" sz="2400" dirty="0"/>
          </a:p>
        </p:txBody>
      </p:sp>
    </p:spTree>
    <p:extLst>
      <p:ext uri="{BB962C8B-B14F-4D97-AF65-F5344CB8AC3E}">
        <p14:creationId xmlns:p14="http://schemas.microsoft.com/office/powerpoint/2010/main" val="3413581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7780" name="Picture 4" descr="F09-1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325" t="6595" r="5416" b="16019"/>
          <a:stretch/>
        </p:blipFill>
        <p:spPr>
          <a:xfrm>
            <a:off x="613954" y="923109"/>
            <a:ext cx="9470572" cy="546898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4" descr="F09-12"/>
          <p:cNvPicPr>
            <a:picLocks noChangeAspect="1" noChangeArrowheads="1"/>
          </p:cNvPicPr>
          <p:nvPr/>
        </p:nvPicPr>
        <p:blipFill rotWithShape="1">
          <a:blip r:embed="rId2">
            <a:extLst>
              <a:ext uri="{28A0092B-C50C-407E-A947-70E740481C1C}">
                <a14:useLocalDpi xmlns:a14="http://schemas.microsoft.com/office/drawing/2010/main" val="0"/>
              </a:ext>
            </a:extLst>
          </a:blip>
          <a:srcRect l="34866" t="89202" r="16300" b="4504"/>
          <a:stretch/>
        </p:blipFill>
        <p:spPr>
          <a:xfrm>
            <a:off x="3246119" y="261256"/>
            <a:ext cx="4206242" cy="4702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61447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p:nvSpPr>
        <p:spPr>
          <a:xfrm>
            <a:off x="128016" y="0"/>
            <a:ext cx="6096000" cy="1754326"/>
          </a:xfrm>
          <a:prstGeom prst="rect">
            <a:avLst/>
          </a:prstGeom>
        </p:spPr>
        <p:txBody>
          <a:bodyPr>
            <a:spAutoFit/>
          </a:bodyPr>
          <a:lstStyle/>
          <a:p>
            <a:pPr>
              <a:defRPr/>
            </a:pPr>
            <a:r>
              <a:rPr lang="en-US" altLang="zh-TW" sz="3600" b="1" dirty="0">
                <a:solidFill>
                  <a:srgbClr val="FFC000">
                    <a:lumMod val="60000"/>
                    <a:lumOff val="40000"/>
                  </a:srgbClr>
                </a:solidFill>
              </a:rPr>
              <a:t>Play</a:t>
            </a:r>
            <a:r>
              <a:rPr lang="zh-TW" altLang="en-US" sz="3600" b="1" dirty="0">
                <a:solidFill>
                  <a:srgbClr val="FFC000">
                    <a:lumMod val="60000"/>
                    <a:lumOff val="40000"/>
                  </a:srgbClr>
                </a:solidFill>
              </a:rPr>
              <a:t>運用冒險</a:t>
            </a:r>
          </a:p>
          <a:p>
            <a:pPr>
              <a:defRPr/>
            </a:pPr>
            <a:r>
              <a:rPr lang="en-US" altLang="zh-TW" sz="3600" b="1" dirty="0">
                <a:solidFill>
                  <a:srgbClr val="FFC000">
                    <a:lumMod val="60000"/>
                    <a:lumOff val="40000"/>
                  </a:srgbClr>
                </a:solidFill>
              </a:rPr>
              <a:t>Passion</a:t>
            </a:r>
            <a:r>
              <a:rPr lang="zh-TW" altLang="en-US" sz="3600" b="1" dirty="0">
                <a:solidFill>
                  <a:srgbClr val="FFC000">
                    <a:lumMod val="60000"/>
                    <a:lumOff val="40000"/>
                  </a:srgbClr>
                </a:solidFill>
              </a:rPr>
              <a:t>發揮熱情</a:t>
            </a:r>
          </a:p>
          <a:p>
            <a:pPr>
              <a:defRPr/>
            </a:pPr>
            <a:r>
              <a:rPr lang="en-US" altLang="zh-TW" sz="3600" b="1" dirty="0">
                <a:solidFill>
                  <a:srgbClr val="FFC000">
                    <a:lumMod val="60000"/>
                    <a:lumOff val="40000"/>
                  </a:srgbClr>
                </a:solidFill>
              </a:rPr>
              <a:t>Purpose</a:t>
            </a:r>
            <a:r>
              <a:rPr lang="zh-TW" altLang="en-US" sz="3600" b="1" dirty="0">
                <a:solidFill>
                  <a:srgbClr val="FFC000">
                    <a:lumMod val="60000"/>
                    <a:lumOff val="40000"/>
                  </a:srgbClr>
                </a:solidFill>
              </a:rPr>
              <a:t>懷有抱負</a:t>
            </a:r>
          </a:p>
        </p:txBody>
      </p:sp>
      <p:sp>
        <p:nvSpPr>
          <p:cNvPr id="4" name="矩形 3"/>
          <p:cNvSpPr/>
          <p:nvPr/>
        </p:nvSpPr>
        <p:spPr>
          <a:xfrm>
            <a:off x="5598160" y="4318377"/>
            <a:ext cx="6152896" cy="2308324"/>
          </a:xfrm>
          <a:prstGeom prst="rect">
            <a:avLst/>
          </a:prstGeom>
        </p:spPr>
        <p:txBody>
          <a:bodyPr wrap="square">
            <a:spAutoFit/>
          </a:bodyPr>
          <a:lstStyle/>
          <a:p>
            <a:pPr algn="r">
              <a:defRPr/>
            </a:pPr>
            <a:r>
              <a:rPr lang="en-US" altLang="zh-TW" sz="3600" b="1" dirty="0">
                <a:solidFill>
                  <a:prstClr val="white"/>
                </a:solidFill>
              </a:rPr>
              <a:t>Communication</a:t>
            </a:r>
          </a:p>
          <a:p>
            <a:pPr algn="r">
              <a:defRPr/>
            </a:pPr>
            <a:r>
              <a:rPr lang="en-US" altLang="zh-TW" sz="3600" b="1" dirty="0">
                <a:solidFill>
                  <a:prstClr val="white"/>
                </a:solidFill>
              </a:rPr>
              <a:t>Critical thinking</a:t>
            </a:r>
            <a:endParaRPr lang="zh-TW" altLang="en-US" sz="3600" b="1" dirty="0">
              <a:solidFill>
                <a:prstClr val="white"/>
              </a:solidFill>
            </a:endParaRPr>
          </a:p>
          <a:p>
            <a:pPr algn="r">
              <a:defRPr/>
            </a:pPr>
            <a:r>
              <a:rPr lang="en-US" altLang="zh-TW" sz="3600" b="1" dirty="0">
                <a:solidFill>
                  <a:prstClr val="white"/>
                </a:solidFill>
              </a:rPr>
              <a:t>Collaboration</a:t>
            </a:r>
          </a:p>
          <a:p>
            <a:pPr algn="r">
              <a:defRPr/>
            </a:pPr>
            <a:r>
              <a:rPr lang="en-US" altLang="zh-TW" sz="3600" b="1" dirty="0">
                <a:solidFill>
                  <a:prstClr val="white"/>
                </a:solidFill>
              </a:rPr>
              <a:t>Creativity</a:t>
            </a:r>
            <a:endParaRPr lang="zh-TW" altLang="en-US" sz="3600" b="1" dirty="0">
              <a:solidFill>
                <a:prstClr val="white"/>
              </a:solidFill>
            </a:endParaRPr>
          </a:p>
        </p:txBody>
      </p:sp>
      <p:sp>
        <p:nvSpPr>
          <p:cNvPr id="5" name="矩形 4"/>
          <p:cNvSpPr/>
          <p:nvPr/>
        </p:nvSpPr>
        <p:spPr>
          <a:xfrm>
            <a:off x="735373" y="4884838"/>
            <a:ext cx="7111242" cy="1323439"/>
          </a:xfrm>
          <a:prstGeom prst="rect">
            <a:avLst/>
          </a:prstGeom>
        </p:spPr>
        <p:txBody>
          <a:bodyPr wrap="none">
            <a:spAutoFit/>
          </a:bodyPr>
          <a:lstStyle/>
          <a:p>
            <a:pPr>
              <a:defRPr/>
            </a:pPr>
            <a:r>
              <a:rPr lang="zh-TW" altLang="en-US" sz="4000" b="1" dirty="0">
                <a:solidFill>
                  <a:srgbClr val="C00000"/>
                </a:solidFill>
                <a:latin typeface="Arial Unicode MS" panose="020B0604020202020204" pitchFamily="34" charset="-120"/>
                <a:ea typeface="Arial Unicode MS" panose="020B0604020202020204" pitchFamily="34" charset="-120"/>
                <a:cs typeface="Arial Unicode MS" panose="020B0604020202020204" pitchFamily="34" charset="-120"/>
              </a:rPr>
              <a:t>不該浪費時間害怕，</a:t>
            </a:r>
            <a:endParaRPr lang="en-US" altLang="zh-TW" sz="4000" b="1" dirty="0">
              <a:solidFill>
                <a:srgbClr val="C00000"/>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defRPr/>
            </a:pPr>
            <a:r>
              <a:rPr lang="en-US" altLang="zh-TW" sz="4000" b="1" dirty="0">
                <a:solidFill>
                  <a:srgbClr val="C00000"/>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4000" b="1" dirty="0">
                <a:solidFill>
                  <a:srgbClr val="C00000"/>
                </a:solidFill>
                <a:latin typeface="Arial Unicode MS" panose="020B0604020202020204" pitchFamily="34" charset="-120"/>
                <a:ea typeface="Arial Unicode MS" panose="020B0604020202020204" pitchFamily="34" charset="-120"/>
                <a:cs typeface="Arial Unicode MS" panose="020B0604020202020204" pitchFamily="34" charset="-120"/>
              </a:rPr>
              <a:t>恐懼讓人白白浪費時間。</a:t>
            </a:r>
          </a:p>
        </p:txBody>
      </p:sp>
    </p:spTree>
    <p:extLst>
      <p:ext uri="{BB962C8B-B14F-4D97-AF65-F5344CB8AC3E}">
        <p14:creationId xmlns:p14="http://schemas.microsoft.com/office/powerpoint/2010/main" val="20136776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1875" name="Rectangle 3"/>
          <p:cNvSpPr>
            <a:spLocks noGrp="1" noChangeArrowheads="1"/>
          </p:cNvSpPr>
          <p:nvPr>
            <p:ph type="body" idx="1"/>
          </p:nvPr>
        </p:nvSpPr>
        <p:spPr>
          <a:xfrm>
            <a:off x="0" y="1184366"/>
            <a:ext cx="12192000" cy="5673634"/>
          </a:xfrm>
        </p:spPr>
        <p:txBody>
          <a:bodyPr>
            <a:normAutofit/>
          </a:bodyPr>
          <a:lstStyle/>
          <a:p>
            <a:pPr marL="0" indent="0">
              <a:buNone/>
            </a:pPr>
            <a:r>
              <a:rPr lang="zh-TW" altLang="en-US" sz="2800" dirty="0">
                <a:solidFill>
                  <a:srgbClr val="FFC000"/>
                </a:solidFill>
              </a:rPr>
              <a:t>五、肌肉收縮的種類</a:t>
            </a:r>
          </a:p>
          <a:p>
            <a:r>
              <a:rPr lang="en-US" altLang="zh-TW" sz="2400" dirty="0">
                <a:solidFill>
                  <a:srgbClr val="FFC000"/>
                </a:solidFill>
              </a:rPr>
              <a:t>(</a:t>
            </a:r>
            <a:r>
              <a:rPr lang="zh-TW" altLang="en-US" sz="2400" dirty="0">
                <a:solidFill>
                  <a:srgbClr val="FFC000"/>
                </a:solidFill>
              </a:rPr>
              <a:t>一</a:t>
            </a:r>
            <a:r>
              <a:rPr lang="en-US" altLang="zh-TW" sz="2400" dirty="0">
                <a:solidFill>
                  <a:srgbClr val="FFC000"/>
                </a:solidFill>
              </a:rPr>
              <a:t>) </a:t>
            </a:r>
            <a:r>
              <a:rPr lang="zh-TW" altLang="en-US" sz="2400" dirty="0">
                <a:solidFill>
                  <a:srgbClr val="FFC000"/>
                </a:solidFill>
              </a:rPr>
              <a:t>等長收縮與等張收縮</a:t>
            </a:r>
          </a:p>
          <a:p>
            <a:pPr lvl="1"/>
            <a:r>
              <a:rPr lang="zh-TW" altLang="en-US" sz="2400" dirty="0"/>
              <a:t>肌肉在收縮過程中，若肌肉長度不變，不產生關節運動，但肌肉內部的張力增加，此種收縮稱為</a:t>
            </a:r>
            <a:r>
              <a:rPr lang="zh-TW" altLang="en-US" sz="2400" b="1" dirty="0">
                <a:solidFill>
                  <a:srgbClr val="FFC000"/>
                </a:solidFill>
              </a:rPr>
              <a:t>等長收縮</a:t>
            </a:r>
            <a:r>
              <a:rPr lang="en-US" altLang="zh-TW" sz="2400" dirty="0">
                <a:solidFill>
                  <a:srgbClr val="FFC000"/>
                </a:solidFill>
              </a:rPr>
              <a:t>(isometric contraction</a:t>
            </a:r>
            <a:r>
              <a:rPr lang="en-US" altLang="zh-TW" sz="2400" dirty="0" smtClean="0">
                <a:solidFill>
                  <a:srgbClr val="FFC000"/>
                </a:solidFill>
              </a:rPr>
              <a:t>)</a:t>
            </a:r>
            <a:r>
              <a:rPr lang="zh-TW" altLang="en-US" sz="2400" dirty="0" smtClean="0"/>
              <a:t>。</a:t>
            </a:r>
            <a:endParaRPr lang="zh-TW" altLang="en-US" sz="2400" dirty="0"/>
          </a:p>
          <a:p>
            <a:pPr lvl="1"/>
            <a:r>
              <a:rPr lang="zh-TW" altLang="en-US" sz="2400" dirty="0"/>
              <a:t>等長收縮在生活中是非常常見的一種收縮方式。</a:t>
            </a:r>
          </a:p>
          <a:p>
            <a:pPr lvl="1"/>
            <a:r>
              <a:rPr lang="zh-TW" altLang="en-US" sz="2400" dirty="0"/>
              <a:t>比如我們現在能坐在電腦前保持一定的姿勢，就是髖關節和腰、背、頸部及脊柱周圍的相關肌肉一直在做等長收縮，才能對抗重力，維持坐著的姿勢不癱倒下來。</a:t>
            </a:r>
          </a:p>
          <a:p>
            <a:pPr lvl="1"/>
            <a:r>
              <a:rPr lang="zh-TW" altLang="en-US" sz="2400" dirty="0"/>
              <a:t>所以雖然是坐著不動，但是時間一久一樣會覺得腰部的肌肉疲勞酸痛。</a:t>
            </a:r>
          </a:p>
        </p:txBody>
      </p:sp>
    </p:spTree>
    <p:extLst>
      <p:ext uri="{BB962C8B-B14F-4D97-AF65-F5344CB8AC3E}">
        <p14:creationId xmlns:p14="http://schemas.microsoft.com/office/powerpoint/2010/main" val="1224942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2899" name="Rectangle 3"/>
          <p:cNvSpPr>
            <a:spLocks noGrp="1" noChangeArrowheads="1"/>
          </p:cNvSpPr>
          <p:nvPr>
            <p:ph type="body" idx="1"/>
          </p:nvPr>
        </p:nvSpPr>
        <p:spPr>
          <a:xfrm>
            <a:off x="0" y="1201782"/>
            <a:ext cx="12192000" cy="5656217"/>
          </a:xfrm>
        </p:spPr>
        <p:txBody>
          <a:bodyPr>
            <a:normAutofit/>
          </a:bodyPr>
          <a:lstStyle/>
          <a:p>
            <a:pPr lvl="1"/>
            <a:r>
              <a:rPr lang="zh-TW" altLang="en-US" sz="2400" dirty="0"/>
              <a:t>和等長收縮相對應的就是</a:t>
            </a:r>
            <a:r>
              <a:rPr lang="zh-TW" altLang="en-US" sz="2400" dirty="0">
                <a:solidFill>
                  <a:srgbClr val="FFC000"/>
                </a:solidFill>
              </a:rPr>
              <a:t>等張收縮</a:t>
            </a:r>
            <a:r>
              <a:rPr lang="en-US" altLang="zh-TW" sz="2400" dirty="0">
                <a:solidFill>
                  <a:srgbClr val="FFC000"/>
                </a:solidFill>
              </a:rPr>
              <a:t>(isotonic contraction)</a:t>
            </a:r>
            <a:r>
              <a:rPr lang="zh-TW" altLang="en-US" sz="2400" dirty="0"/>
              <a:t>，是指肌肉收縮的過程中張力保持不變，但長度縮短（或者延長），引起關節活動。</a:t>
            </a:r>
          </a:p>
          <a:p>
            <a:pPr lvl="1"/>
            <a:r>
              <a:rPr lang="zh-TW" altLang="en-US" sz="2400" dirty="0"/>
              <a:t>由於所作的功等於張力和距離的乘積，因此等張收縮做功，而等長收縮並不做功。</a:t>
            </a:r>
          </a:p>
          <a:p>
            <a:pPr lvl="1"/>
            <a:endParaRPr lang="zh-TW" altLang="en-US" sz="2400" dirty="0"/>
          </a:p>
          <a:p>
            <a:pPr lvl="1"/>
            <a:r>
              <a:rPr lang="zh-TW" altLang="en-US" sz="2400" dirty="0"/>
              <a:t>日常生活中的一舉一動都是肌肉等張收縮完成的。</a:t>
            </a:r>
          </a:p>
          <a:p>
            <a:pPr lvl="1"/>
            <a:r>
              <a:rPr lang="zh-TW" altLang="en-US" sz="2400" dirty="0"/>
              <a:t>比如我們用力彎曲手肘的時候，肱二頭肌就會鼓起來，這就是肱二頭肌在做等張收縮，內部的張力沒變，但是肌腹的長度縮短（所以鼓起來），同時引起了肘關節的屈曲運動。</a:t>
            </a:r>
          </a:p>
        </p:txBody>
      </p:sp>
    </p:spTree>
    <p:extLst>
      <p:ext uri="{BB962C8B-B14F-4D97-AF65-F5344CB8AC3E}">
        <p14:creationId xmlns:p14="http://schemas.microsoft.com/office/powerpoint/2010/main" val="1214825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3924" name="Picture 4" descr="F09-1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401" t="5026" r="6258" b="8362"/>
          <a:stretch/>
        </p:blipFill>
        <p:spPr>
          <a:xfrm>
            <a:off x="3666309" y="111580"/>
            <a:ext cx="5259977" cy="654176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4" descr="F09-13"/>
          <p:cNvPicPr>
            <a:picLocks noChangeAspect="1" noChangeArrowheads="1"/>
          </p:cNvPicPr>
          <p:nvPr/>
        </p:nvPicPr>
        <p:blipFill rotWithShape="1">
          <a:blip r:embed="rId2">
            <a:extLst>
              <a:ext uri="{28A0092B-C50C-407E-A947-70E740481C1C}">
                <a14:useLocalDpi xmlns:a14="http://schemas.microsoft.com/office/drawing/2010/main" val="0"/>
              </a:ext>
            </a:extLst>
          </a:blip>
          <a:srcRect l="40138" t="92463" r="24183" b="3220"/>
          <a:stretch/>
        </p:blipFill>
        <p:spPr>
          <a:xfrm>
            <a:off x="9265921" y="207376"/>
            <a:ext cx="2029098" cy="46318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006065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5971" name="Rectangle 3"/>
          <p:cNvSpPr>
            <a:spLocks noGrp="1" noChangeArrowheads="1"/>
          </p:cNvSpPr>
          <p:nvPr>
            <p:ph type="body" idx="1"/>
          </p:nvPr>
        </p:nvSpPr>
        <p:spPr>
          <a:xfrm>
            <a:off x="0" y="1190770"/>
            <a:ext cx="12192000" cy="5105527"/>
          </a:xfrm>
        </p:spPr>
        <p:txBody>
          <a:bodyPr>
            <a:normAutofit lnSpcReduction="10000"/>
          </a:bodyPr>
          <a:lstStyle/>
          <a:p>
            <a:r>
              <a:rPr lang="en-US" altLang="zh-TW" sz="2800" dirty="0">
                <a:solidFill>
                  <a:srgbClr val="FFC000"/>
                </a:solidFill>
              </a:rPr>
              <a:t>(</a:t>
            </a:r>
            <a:r>
              <a:rPr lang="zh-TW" altLang="en-US" sz="2800" dirty="0">
                <a:solidFill>
                  <a:srgbClr val="FFC000"/>
                </a:solidFill>
              </a:rPr>
              <a:t>二</a:t>
            </a:r>
            <a:r>
              <a:rPr lang="en-US" altLang="zh-TW" sz="2800" dirty="0">
                <a:solidFill>
                  <a:srgbClr val="FFC000"/>
                </a:solidFill>
              </a:rPr>
              <a:t>) </a:t>
            </a:r>
            <a:r>
              <a:rPr lang="zh-TW" altLang="en-US" sz="2800" dirty="0">
                <a:solidFill>
                  <a:srgbClr val="FFC000"/>
                </a:solidFill>
              </a:rPr>
              <a:t>向心收縮與離心收縮</a:t>
            </a:r>
          </a:p>
          <a:p>
            <a:pPr lvl="1"/>
            <a:r>
              <a:rPr lang="zh-TW" altLang="en-US" sz="2400" b="1" dirty="0">
                <a:solidFill>
                  <a:srgbClr val="FFC000"/>
                </a:solidFill>
              </a:rPr>
              <a:t>等張收縮</a:t>
            </a:r>
            <a:r>
              <a:rPr lang="zh-TW" altLang="en-US" sz="2400" dirty="0"/>
              <a:t>還可以根據運動方向的不同，再分為</a:t>
            </a:r>
            <a:r>
              <a:rPr lang="zh-TW" altLang="en-US" sz="2400" b="1" dirty="0">
                <a:solidFill>
                  <a:srgbClr val="FFC000"/>
                </a:solidFill>
              </a:rPr>
              <a:t>向心收縮</a:t>
            </a:r>
            <a:r>
              <a:rPr lang="en-US" altLang="zh-TW" sz="2400" dirty="0">
                <a:solidFill>
                  <a:srgbClr val="FFC000"/>
                </a:solidFill>
              </a:rPr>
              <a:t>(concentric contraction) </a:t>
            </a:r>
            <a:r>
              <a:rPr lang="zh-TW" altLang="en-US" sz="2400" dirty="0"/>
              <a:t>和</a:t>
            </a:r>
            <a:r>
              <a:rPr lang="zh-TW" altLang="en-US" sz="2400" b="1" dirty="0">
                <a:solidFill>
                  <a:srgbClr val="FFC000"/>
                </a:solidFill>
              </a:rPr>
              <a:t>離心收縮</a:t>
            </a:r>
            <a:r>
              <a:rPr lang="en-US" altLang="zh-TW" sz="2400" dirty="0">
                <a:solidFill>
                  <a:srgbClr val="FFC000"/>
                </a:solidFill>
              </a:rPr>
              <a:t>(eccentric contraction</a:t>
            </a:r>
            <a:r>
              <a:rPr lang="en-US" altLang="zh-TW" sz="2400" dirty="0" smtClean="0">
                <a:solidFill>
                  <a:srgbClr val="FFC000"/>
                </a:solidFill>
              </a:rPr>
              <a:t>)</a:t>
            </a:r>
            <a:r>
              <a:rPr lang="zh-TW" altLang="en-US" sz="2400" dirty="0" smtClean="0"/>
              <a:t>。</a:t>
            </a:r>
            <a:endParaRPr lang="zh-TW" altLang="en-US" sz="2400" dirty="0"/>
          </a:p>
          <a:p>
            <a:pPr lvl="1"/>
            <a:r>
              <a:rPr lang="zh-TW" altLang="en-US" sz="2400" dirty="0"/>
              <a:t>收縮的時候，肌肉起點和止點相互接近，肌肉的長度變短，就是肌肉的向心收縮。</a:t>
            </a:r>
          </a:p>
          <a:p>
            <a:pPr lvl="1">
              <a:buClr>
                <a:srgbClr val="455F51">
                  <a:lumMod val="40000"/>
                  <a:lumOff val="60000"/>
                </a:srgbClr>
              </a:buClr>
            </a:pPr>
            <a:r>
              <a:rPr lang="zh-TW" altLang="en-US" sz="2400" dirty="0"/>
              <a:t>例如在上樓梯的時候，支撐腿（踩在上一階，準備向上蹬起的那條腿）大腿前側的股四頭肌，出力的同時縮短，讓膝關節從屈到伸，把身體蹬起來移上一層台階，此時就是在做向心性的等張收縮</a:t>
            </a:r>
            <a:r>
              <a:rPr lang="zh-TW" altLang="en-US" sz="2400" dirty="0" smtClean="0"/>
              <a:t>。</a:t>
            </a:r>
            <a:endParaRPr lang="en-US" altLang="zh-TW" sz="2400" dirty="0" smtClean="0"/>
          </a:p>
          <a:p>
            <a:pPr lvl="1">
              <a:buClr>
                <a:srgbClr val="455F51">
                  <a:lumMod val="40000"/>
                  <a:lumOff val="60000"/>
                </a:srgbClr>
              </a:buClr>
            </a:pPr>
            <a:r>
              <a:rPr lang="zh-TW" altLang="en-US" sz="2400" dirty="0" smtClean="0">
                <a:solidFill>
                  <a:prstClr val="white"/>
                </a:solidFill>
              </a:rPr>
              <a:t>和</a:t>
            </a:r>
            <a:r>
              <a:rPr lang="zh-TW" altLang="en-US" sz="2400" dirty="0">
                <a:solidFill>
                  <a:prstClr val="white"/>
                </a:solidFill>
              </a:rPr>
              <a:t>向心收縮相反，收縮的時候肌肉的起點和止點相互遠離，收縮的過程中肌肉的長度變長，這種收縮稱為離心收縮。</a:t>
            </a:r>
          </a:p>
          <a:p>
            <a:pPr lvl="2">
              <a:buClr>
                <a:srgbClr val="455F51">
                  <a:lumMod val="40000"/>
                  <a:lumOff val="60000"/>
                </a:srgbClr>
              </a:buClr>
            </a:pPr>
            <a:r>
              <a:rPr lang="zh-TW" altLang="en-US" sz="2400" dirty="0">
                <a:solidFill>
                  <a:prstClr val="white"/>
                </a:solidFill>
              </a:rPr>
              <a:t>例如在下樓梯時，股四頭肌收縮出力，但是支撐腿（踩在台階上，準備彎曲的那條腿）的膝關節是從伸直到彎曲的，所以這個時候就是肌肉收縮的時候變長，是肌肉的離心收縮。</a:t>
            </a:r>
          </a:p>
          <a:p>
            <a:pPr lvl="2"/>
            <a:endParaRPr lang="zh-TW" altLang="en-US" sz="2400" dirty="0"/>
          </a:p>
        </p:txBody>
      </p:sp>
    </p:spTree>
    <p:extLst>
      <p:ext uri="{BB962C8B-B14F-4D97-AF65-F5344CB8AC3E}">
        <p14:creationId xmlns:p14="http://schemas.microsoft.com/office/powerpoint/2010/main" val="6709938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8019" name="Rectangle 3"/>
          <p:cNvSpPr>
            <a:spLocks noGrp="1" noChangeArrowheads="1"/>
          </p:cNvSpPr>
          <p:nvPr>
            <p:ph type="body" idx="1"/>
          </p:nvPr>
        </p:nvSpPr>
        <p:spPr>
          <a:xfrm>
            <a:off x="0" y="1190770"/>
            <a:ext cx="12192000" cy="4195481"/>
          </a:xfrm>
        </p:spPr>
        <p:txBody>
          <a:bodyPr>
            <a:normAutofit/>
          </a:bodyPr>
          <a:lstStyle/>
          <a:p>
            <a:r>
              <a:rPr lang="en-US" altLang="zh-TW" sz="2400" dirty="0"/>
              <a:t>(</a:t>
            </a:r>
            <a:r>
              <a:rPr lang="zh-TW" altLang="en-US" sz="2800" dirty="0">
                <a:solidFill>
                  <a:srgbClr val="FFC000"/>
                </a:solidFill>
              </a:rPr>
              <a:t>三</a:t>
            </a:r>
            <a:r>
              <a:rPr lang="en-US" altLang="zh-TW" sz="2800" dirty="0">
                <a:solidFill>
                  <a:srgbClr val="FFC000"/>
                </a:solidFill>
              </a:rPr>
              <a:t>) </a:t>
            </a:r>
            <a:r>
              <a:rPr lang="zh-TW" altLang="en-US" sz="2800" dirty="0">
                <a:solidFill>
                  <a:srgbClr val="FFC000"/>
                </a:solidFill>
              </a:rPr>
              <a:t>肌肉長度與張力的關係</a:t>
            </a:r>
          </a:p>
          <a:p>
            <a:pPr lvl="1"/>
            <a:r>
              <a:rPr lang="zh-TW" altLang="en-US" sz="2400" dirty="0"/>
              <a:t>肌肉及其結締組織具有一些彈性，當肌肉被拉長但無負載時，所產生的張力稱為</a:t>
            </a:r>
            <a:r>
              <a:rPr lang="zh-TW" altLang="en-US" sz="2400" dirty="0">
                <a:solidFill>
                  <a:srgbClr val="FFC000"/>
                </a:solidFill>
              </a:rPr>
              <a:t>被動張力</a:t>
            </a:r>
            <a:r>
              <a:rPr lang="en-US" altLang="zh-TW" sz="2400" dirty="0">
                <a:solidFill>
                  <a:srgbClr val="FFC000"/>
                </a:solidFill>
              </a:rPr>
              <a:t>(passive tension)</a:t>
            </a:r>
            <a:r>
              <a:rPr lang="zh-TW" altLang="en-US" sz="2400" dirty="0"/>
              <a:t>；</a:t>
            </a:r>
          </a:p>
          <a:p>
            <a:pPr lvl="1"/>
            <a:r>
              <a:rPr lang="zh-TW" altLang="en-US" sz="2400" dirty="0"/>
              <a:t>此種張力是來自結締組織被拉長的的力量，可想像成當一彈性繩被拉長時所產生的張力。</a:t>
            </a:r>
          </a:p>
          <a:p>
            <a:pPr lvl="1"/>
            <a:r>
              <a:rPr lang="zh-TW" altLang="en-US" sz="2400" dirty="0">
                <a:solidFill>
                  <a:srgbClr val="FFC000"/>
                </a:solidFill>
              </a:rPr>
              <a:t>主動張力</a:t>
            </a:r>
            <a:r>
              <a:rPr lang="en-US" altLang="zh-TW" sz="2400" dirty="0">
                <a:solidFill>
                  <a:srgbClr val="FFC000"/>
                </a:solidFill>
              </a:rPr>
              <a:t>(active tension) </a:t>
            </a:r>
            <a:r>
              <a:rPr lang="zh-TW" altLang="en-US" sz="2400" dirty="0"/>
              <a:t>則是指肌肉收縮以對抗外力或負載重量時的力量。</a:t>
            </a:r>
          </a:p>
        </p:txBody>
      </p:sp>
    </p:spTree>
    <p:extLst>
      <p:ext uri="{BB962C8B-B14F-4D97-AF65-F5344CB8AC3E}">
        <p14:creationId xmlns:p14="http://schemas.microsoft.com/office/powerpoint/2010/main" val="3904977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43" name="Rectangle 3"/>
          <p:cNvSpPr>
            <a:spLocks noGrp="1" noChangeArrowheads="1"/>
          </p:cNvSpPr>
          <p:nvPr>
            <p:ph type="body" idx="1"/>
          </p:nvPr>
        </p:nvSpPr>
        <p:spPr>
          <a:xfrm>
            <a:off x="0" y="1184366"/>
            <a:ext cx="12192000" cy="5673634"/>
          </a:xfrm>
        </p:spPr>
        <p:txBody>
          <a:bodyPr>
            <a:normAutofit/>
          </a:bodyPr>
          <a:lstStyle/>
          <a:p>
            <a:pPr lvl="1"/>
            <a:r>
              <a:rPr lang="zh-TW" altLang="en-US" sz="2400" dirty="0"/>
              <a:t>在</a:t>
            </a:r>
            <a:r>
              <a:rPr lang="zh-TW" altLang="en-US" sz="2400" b="1" dirty="0">
                <a:solidFill>
                  <a:srgbClr val="FFC000"/>
                </a:solidFill>
              </a:rPr>
              <a:t>等長收縮</a:t>
            </a:r>
            <a:r>
              <a:rPr lang="zh-TW" altLang="en-US" sz="2400" dirty="0"/>
              <a:t>的條件下，測定肌肉在不同的初長度</a:t>
            </a:r>
            <a:r>
              <a:rPr lang="en-US" altLang="zh-TW" sz="2400" dirty="0"/>
              <a:t>(initial length) </a:t>
            </a:r>
            <a:r>
              <a:rPr lang="zh-TW" altLang="en-US" sz="2400" dirty="0"/>
              <a:t>時肌肉收縮所能產生的最大張力，所得到的主動張力和肌肉長度之間的關係曲線，稱為</a:t>
            </a:r>
            <a:r>
              <a:rPr lang="zh-TW" altLang="en-US" sz="2400" b="1" dirty="0">
                <a:solidFill>
                  <a:srgbClr val="FFC000"/>
                </a:solidFill>
              </a:rPr>
              <a:t>長度－張力關係曲線</a:t>
            </a:r>
            <a:r>
              <a:rPr lang="en-US" altLang="zh-TW" sz="2400" dirty="0">
                <a:solidFill>
                  <a:srgbClr val="FFC000"/>
                </a:solidFill>
              </a:rPr>
              <a:t>(length-tension relationship</a:t>
            </a:r>
            <a:r>
              <a:rPr lang="en-US" altLang="zh-TW" sz="2400" dirty="0" smtClean="0">
                <a:solidFill>
                  <a:srgbClr val="FFC000"/>
                </a:solidFill>
              </a:rPr>
              <a:t>)</a:t>
            </a:r>
            <a:r>
              <a:rPr lang="zh-TW" altLang="en-US" sz="2400" dirty="0" smtClean="0"/>
              <a:t>。</a:t>
            </a:r>
            <a:endParaRPr lang="zh-TW" altLang="en-US" sz="2400" dirty="0"/>
          </a:p>
          <a:p>
            <a:pPr lvl="1"/>
            <a:r>
              <a:rPr lang="zh-TW" altLang="en-US" sz="2400" dirty="0"/>
              <a:t>在主動張力達最大值時的初長度稱為</a:t>
            </a:r>
            <a:r>
              <a:rPr lang="zh-TW" altLang="en-US" sz="2400" b="1" dirty="0">
                <a:solidFill>
                  <a:srgbClr val="FFC000"/>
                </a:solidFill>
              </a:rPr>
              <a:t>最適初長度</a:t>
            </a:r>
            <a:r>
              <a:rPr lang="en-US" altLang="zh-TW" sz="2400" dirty="0">
                <a:solidFill>
                  <a:srgbClr val="FFC000"/>
                </a:solidFill>
              </a:rPr>
              <a:t>(optimal initial length)</a:t>
            </a:r>
            <a:r>
              <a:rPr lang="zh-TW" altLang="en-US" sz="2400" dirty="0"/>
              <a:t>，一般最適初長度也就是肌肉於靜止狀態時的長度。</a:t>
            </a:r>
          </a:p>
          <a:p>
            <a:pPr lvl="1"/>
            <a:r>
              <a:rPr lang="zh-TW" altLang="en-US" sz="2400" dirty="0"/>
              <a:t>小於或大於最適初長度，產生的張力均減小。</a:t>
            </a:r>
          </a:p>
          <a:p>
            <a:pPr lvl="1"/>
            <a:r>
              <a:rPr lang="zh-TW" altLang="en-US" sz="2400" dirty="0"/>
              <a:t>這與粗肌絲及細肌絲之間的重疊程度有關，進而影響橫橋形成的數量。</a:t>
            </a:r>
          </a:p>
        </p:txBody>
      </p:sp>
    </p:spTree>
    <p:extLst>
      <p:ext uri="{BB962C8B-B14F-4D97-AF65-F5344CB8AC3E}">
        <p14:creationId xmlns:p14="http://schemas.microsoft.com/office/powerpoint/2010/main" val="33260859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0068" name="Picture 4" descr="F09-14"/>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259" r="2627" b="8458"/>
          <a:stretch/>
        </p:blipFill>
        <p:spPr>
          <a:xfrm>
            <a:off x="165462" y="694012"/>
            <a:ext cx="10128069" cy="595062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4" descr="F09-14"/>
          <p:cNvPicPr>
            <a:picLocks noChangeAspect="1" noChangeArrowheads="1"/>
          </p:cNvPicPr>
          <p:nvPr/>
        </p:nvPicPr>
        <p:blipFill rotWithShape="1">
          <a:blip r:embed="rId2">
            <a:extLst>
              <a:ext uri="{28A0092B-C50C-407E-A947-70E740481C1C}">
                <a14:useLocalDpi xmlns:a14="http://schemas.microsoft.com/office/drawing/2010/main" val="0"/>
              </a:ext>
            </a:extLst>
          </a:blip>
          <a:srcRect l="33494" t="93990" r="17176" b="692"/>
          <a:stretch/>
        </p:blipFill>
        <p:spPr>
          <a:xfrm>
            <a:off x="2627810" y="121918"/>
            <a:ext cx="5203372" cy="42672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03849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2115" name="Rectangle 3"/>
          <p:cNvSpPr>
            <a:spLocks noGrp="1" noChangeArrowheads="1"/>
          </p:cNvSpPr>
          <p:nvPr>
            <p:ph type="body" idx="1"/>
          </p:nvPr>
        </p:nvSpPr>
        <p:spPr>
          <a:xfrm>
            <a:off x="0" y="1151983"/>
            <a:ext cx="12192000" cy="4273458"/>
          </a:xfrm>
        </p:spPr>
        <p:txBody>
          <a:bodyPr>
            <a:normAutofit/>
          </a:bodyPr>
          <a:lstStyle/>
          <a:p>
            <a:pPr lvl="1">
              <a:lnSpc>
                <a:spcPct val="105000"/>
              </a:lnSpc>
            </a:pPr>
            <a:r>
              <a:rPr lang="zh-TW" altLang="en-US" sz="2400" dirty="0">
                <a:solidFill>
                  <a:srgbClr val="FFC000"/>
                </a:solidFill>
              </a:rPr>
              <a:t>當肌肉被過度拉長</a:t>
            </a:r>
            <a:r>
              <a:rPr lang="zh-TW" altLang="en-US" sz="2400" dirty="0"/>
              <a:t>，例如</a:t>
            </a:r>
          </a:p>
          <a:p>
            <a:pPr lvl="2">
              <a:lnSpc>
                <a:spcPct val="105000"/>
              </a:lnSpc>
            </a:pPr>
            <a:r>
              <a:rPr lang="zh-TW" altLang="en-US" sz="2400" dirty="0"/>
              <a:t>肌節初長度為 </a:t>
            </a:r>
            <a:r>
              <a:rPr lang="en-US" altLang="zh-TW" sz="2400" dirty="0"/>
              <a:t>3.65 μm </a:t>
            </a:r>
            <a:r>
              <a:rPr lang="zh-TW" altLang="en-US" sz="2400" dirty="0"/>
              <a:t>時，由於粗、細肌絲幾乎完全不重疊，此時肌肉收縮的主動張力為零；</a:t>
            </a:r>
          </a:p>
          <a:p>
            <a:pPr lvl="2">
              <a:lnSpc>
                <a:spcPct val="105000"/>
              </a:lnSpc>
            </a:pPr>
            <a:r>
              <a:rPr lang="zh-TW" altLang="en-US" sz="2400" dirty="0"/>
              <a:t>當肌節初長度為 </a:t>
            </a:r>
            <a:r>
              <a:rPr lang="en-US" altLang="zh-TW" sz="2400" dirty="0"/>
              <a:t>3.0 μm </a:t>
            </a:r>
            <a:r>
              <a:rPr lang="zh-TW" altLang="en-US" sz="2400" dirty="0"/>
              <a:t>時，粗、細肌絲部分重疊，主動張力有所增加；</a:t>
            </a:r>
          </a:p>
          <a:p>
            <a:pPr lvl="2">
              <a:lnSpc>
                <a:spcPct val="105000"/>
              </a:lnSpc>
            </a:pPr>
            <a:r>
              <a:rPr lang="zh-TW" altLang="en-US" sz="2400" dirty="0"/>
              <a:t>當肌節初長度為 </a:t>
            </a:r>
            <a:r>
              <a:rPr lang="en-US" altLang="zh-TW" sz="2400" dirty="0"/>
              <a:t>1.95~2.25 μm </a:t>
            </a:r>
            <a:r>
              <a:rPr lang="zh-TW" altLang="en-US" sz="2400" dirty="0"/>
              <a:t>時，兩者發生最佳重疊，結合的橫橋數量最多，張力最大，此時為最適初長度。</a:t>
            </a:r>
          </a:p>
          <a:p>
            <a:pPr lvl="2">
              <a:lnSpc>
                <a:spcPct val="105000"/>
              </a:lnSpc>
            </a:pPr>
            <a:r>
              <a:rPr lang="zh-TW" altLang="en-US" sz="2400" dirty="0"/>
              <a:t>當肌節初長度縮短為 </a:t>
            </a:r>
            <a:r>
              <a:rPr lang="en-US" altLang="zh-TW" sz="2400" dirty="0"/>
              <a:t>1.27~1.67 μm</a:t>
            </a:r>
            <a:r>
              <a:rPr lang="zh-TW" altLang="en-US" sz="2400" dirty="0"/>
              <a:t>時，由於兩側細肌絲穿過 </a:t>
            </a:r>
            <a:r>
              <a:rPr lang="en-US" altLang="zh-TW" sz="2400" dirty="0"/>
              <a:t>M </a:t>
            </a:r>
            <a:r>
              <a:rPr lang="zh-TW" altLang="en-US" sz="2400" dirty="0"/>
              <a:t>線發生相互干擾，且在肌節處於極短狀態時，興奮－收縮偶聯的某些步驟效力降低，包括 </a:t>
            </a:r>
            <a:r>
              <a:rPr lang="en-US" altLang="zh-TW" sz="2400" dirty="0"/>
              <a:t>Ca</a:t>
            </a:r>
            <a:r>
              <a:rPr lang="en-US" altLang="zh-TW" sz="2400" baseline="30000" dirty="0"/>
              <a:t>2+</a:t>
            </a:r>
            <a:r>
              <a:rPr lang="en-US" altLang="zh-TW" sz="2400" dirty="0"/>
              <a:t> </a:t>
            </a:r>
            <a:r>
              <a:rPr lang="zh-TW" altLang="en-US" sz="2400" dirty="0"/>
              <a:t>和旋轉素結合減少，故肌肉所能產生的張力有限。</a:t>
            </a:r>
          </a:p>
        </p:txBody>
      </p:sp>
    </p:spTree>
    <p:extLst>
      <p:ext uri="{BB962C8B-B14F-4D97-AF65-F5344CB8AC3E}">
        <p14:creationId xmlns:p14="http://schemas.microsoft.com/office/powerpoint/2010/main" val="2286681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3139" name="Rectangle 3"/>
          <p:cNvSpPr>
            <a:spLocks noGrp="1" noChangeArrowheads="1"/>
          </p:cNvSpPr>
          <p:nvPr>
            <p:ph type="body" idx="1"/>
          </p:nvPr>
        </p:nvSpPr>
        <p:spPr>
          <a:xfrm>
            <a:off x="0" y="1164644"/>
            <a:ext cx="12192000" cy="4195481"/>
          </a:xfrm>
        </p:spPr>
        <p:txBody>
          <a:bodyPr>
            <a:normAutofit/>
          </a:bodyPr>
          <a:lstStyle/>
          <a:p>
            <a:r>
              <a:rPr lang="en-US" altLang="zh-TW" sz="2800" dirty="0">
                <a:solidFill>
                  <a:srgbClr val="FFC000"/>
                </a:solidFill>
              </a:rPr>
              <a:t>(</a:t>
            </a:r>
            <a:r>
              <a:rPr lang="zh-TW" altLang="en-US" sz="2800" dirty="0">
                <a:solidFill>
                  <a:srgbClr val="FFC000"/>
                </a:solidFill>
              </a:rPr>
              <a:t>四</a:t>
            </a:r>
            <a:r>
              <a:rPr lang="en-US" altLang="zh-TW" sz="2800" dirty="0">
                <a:solidFill>
                  <a:srgbClr val="FFC000"/>
                </a:solidFill>
              </a:rPr>
              <a:t>) </a:t>
            </a:r>
            <a:r>
              <a:rPr lang="zh-TW" altLang="en-US" sz="2800" dirty="0">
                <a:solidFill>
                  <a:srgbClr val="FFC000"/>
                </a:solidFill>
              </a:rPr>
              <a:t>骨骼肌收縮的加成作用</a:t>
            </a:r>
          </a:p>
          <a:p>
            <a:pPr lvl="1"/>
            <a:r>
              <a:rPr lang="zh-TW" altLang="en-US" sz="2400" dirty="0"/>
              <a:t>沿肌纖維傳遞的一個動作電位所產生一次短暫的收縮和舒張，稱為</a:t>
            </a:r>
            <a:r>
              <a:rPr lang="zh-TW" altLang="en-US" sz="2400" b="1" dirty="0">
                <a:solidFill>
                  <a:srgbClr val="FFC000"/>
                </a:solidFill>
              </a:rPr>
              <a:t>抽動收縮</a:t>
            </a:r>
            <a:r>
              <a:rPr lang="en-US" altLang="zh-TW" sz="2400" dirty="0">
                <a:solidFill>
                  <a:srgbClr val="FFC000"/>
                </a:solidFill>
              </a:rPr>
              <a:t>(twitch)</a:t>
            </a:r>
            <a:r>
              <a:rPr lang="zh-TW" altLang="en-US" sz="2400" dirty="0"/>
              <a:t>，抽動收縮產生的收縮力量很小。</a:t>
            </a:r>
          </a:p>
          <a:p>
            <a:pPr lvl="1"/>
            <a:r>
              <a:rPr lang="zh-TW" altLang="en-US" sz="2400" dirty="0"/>
              <a:t>由於動作電位的時程僅 </a:t>
            </a:r>
            <a:r>
              <a:rPr lang="en-US" altLang="zh-TW" sz="2400" dirty="0"/>
              <a:t>1~2 </a:t>
            </a:r>
            <a:r>
              <a:rPr lang="zh-TW" altLang="en-US" sz="2400" dirty="0"/>
              <a:t>毫秒，動作電位的不反應期僅限於動作電位的上升段和部分下降段，</a:t>
            </a:r>
          </a:p>
          <a:p>
            <a:pPr lvl="1"/>
            <a:r>
              <a:rPr lang="zh-TW" altLang="en-US" sz="2400" dirty="0"/>
              <a:t>而抽動收縮的過程持續約幾十到幾百毫秒，這說明了在肌肉舒張前肌纖維可以被再啟動。</a:t>
            </a:r>
          </a:p>
          <a:p>
            <a:pPr lvl="1"/>
            <a:r>
              <a:rPr lang="zh-TW" altLang="en-US" sz="2400" dirty="0"/>
              <a:t>重複刺激誘發的後一個收縮可以和前一個尚未結束的收縮發生</a:t>
            </a:r>
            <a:r>
              <a:rPr lang="zh-TW" altLang="en-US" sz="2400" dirty="0">
                <a:solidFill>
                  <a:srgbClr val="FFC000"/>
                </a:solidFill>
              </a:rPr>
              <a:t>加成作用</a:t>
            </a:r>
            <a:r>
              <a:rPr lang="en-US" altLang="zh-TW" sz="2400" dirty="0">
                <a:solidFill>
                  <a:srgbClr val="FFC000"/>
                </a:solidFill>
              </a:rPr>
              <a:t>(summation)</a:t>
            </a:r>
            <a:r>
              <a:rPr lang="zh-TW" altLang="en-US" sz="2400" dirty="0"/>
              <a:t>。</a:t>
            </a:r>
          </a:p>
        </p:txBody>
      </p:sp>
    </p:spTree>
    <p:extLst>
      <p:ext uri="{BB962C8B-B14F-4D97-AF65-F5344CB8AC3E}">
        <p14:creationId xmlns:p14="http://schemas.microsoft.com/office/powerpoint/2010/main" val="1610786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4163" name="Rectangle 3"/>
          <p:cNvSpPr>
            <a:spLocks noGrp="1" noChangeArrowheads="1"/>
          </p:cNvSpPr>
          <p:nvPr>
            <p:ph type="body" idx="1"/>
          </p:nvPr>
        </p:nvSpPr>
        <p:spPr>
          <a:xfrm>
            <a:off x="0" y="1166948"/>
            <a:ext cx="12192000" cy="5691051"/>
          </a:xfrm>
        </p:spPr>
        <p:txBody>
          <a:bodyPr>
            <a:normAutofit/>
          </a:bodyPr>
          <a:lstStyle/>
          <a:p>
            <a:pPr lvl="1"/>
            <a:r>
              <a:rPr lang="zh-TW" altLang="en-US" sz="2400" dirty="0"/>
              <a:t>隨著刺激頻率的增加，各個收縮反應逐漸融合，使肌肉處於持續的收縮狀態，稱為</a:t>
            </a:r>
            <a:r>
              <a:rPr lang="zh-TW" altLang="en-US" sz="2400" b="1" dirty="0">
                <a:solidFill>
                  <a:srgbClr val="FFC000"/>
                </a:solidFill>
              </a:rPr>
              <a:t>強直收縮</a:t>
            </a:r>
            <a:r>
              <a:rPr lang="en-US" altLang="zh-TW" sz="2400" dirty="0">
                <a:solidFill>
                  <a:srgbClr val="FFC000"/>
                </a:solidFill>
              </a:rPr>
              <a:t>(tetanus)</a:t>
            </a:r>
            <a:r>
              <a:rPr lang="zh-TW" altLang="en-US" sz="2400" dirty="0"/>
              <a:t>。</a:t>
            </a:r>
          </a:p>
          <a:p>
            <a:pPr lvl="1"/>
            <a:r>
              <a:rPr lang="zh-TW" altLang="en-US" sz="2400" dirty="0"/>
              <a:t>當加成發生在前一次收縮的舒張期，會形成</a:t>
            </a:r>
            <a:r>
              <a:rPr lang="zh-TW" altLang="en-US" sz="2400" b="1" dirty="0">
                <a:solidFill>
                  <a:srgbClr val="FFC000"/>
                </a:solidFill>
              </a:rPr>
              <a:t>不完全強直收縮</a:t>
            </a:r>
            <a:r>
              <a:rPr lang="en-US" altLang="zh-TW" sz="2400" dirty="0">
                <a:solidFill>
                  <a:srgbClr val="FFC000"/>
                </a:solidFill>
              </a:rPr>
              <a:t>(incomplete tetanus)</a:t>
            </a:r>
            <a:r>
              <a:rPr lang="zh-TW" altLang="en-US" sz="2400" dirty="0"/>
              <a:t>；</a:t>
            </a:r>
          </a:p>
          <a:p>
            <a:pPr lvl="1"/>
            <a:r>
              <a:rPr lang="zh-TW" altLang="en-US" sz="2400" dirty="0"/>
              <a:t>若加成發生在前一次收縮的收縮期（各次收縮之間完全沒有舒張）， 則形成</a:t>
            </a:r>
            <a:r>
              <a:rPr lang="zh-TW" altLang="en-US" sz="2400" b="1" dirty="0">
                <a:solidFill>
                  <a:srgbClr val="FFC000"/>
                </a:solidFill>
              </a:rPr>
              <a:t>完全強直收縮</a:t>
            </a:r>
            <a:r>
              <a:rPr lang="en-US" altLang="zh-TW" sz="2400" dirty="0">
                <a:solidFill>
                  <a:srgbClr val="FFC000"/>
                </a:solidFill>
              </a:rPr>
              <a:t>(complete tetanus</a:t>
            </a:r>
            <a:r>
              <a:rPr lang="en-US" altLang="zh-TW" sz="2400" dirty="0" smtClean="0">
                <a:solidFill>
                  <a:srgbClr val="FFC000"/>
                </a:solidFill>
              </a:rPr>
              <a:t>)</a:t>
            </a:r>
            <a:r>
              <a:rPr lang="zh-TW" altLang="en-US" sz="2400" dirty="0" smtClean="0"/>
              <a:t>。</a:t>
            </a:r>
            <a:endParaRPr lang="zh-TW" altLang="en-US" sz="2400" dirty="0"/>
          </a:p>
          <a:p>
            <a:pPr lvl="1"/>
            <a:r>
              <a:rPr lang="zh-TW" altLang="en-US" sz="2400" dirty="0"/>
              <a:t>完全強直收縮所產生的張力約是抽動收縮的四倍。</a:t>
            </a:r>
          </a:p>
          <a:p>
            <a:pPr lvl="1"/>
            <a:r>
              <a:rPr lang="zh-TW" altLang="en-US" sz="2400" dirty="0"/>
              <a:t>一塊肌肉抽動收縮的持續時間決定了強直刺激的頻率</a:t>
            </a:r>
          </a:p>
          <a:p>
            <a:pPr lvl="2"/>
            <a:r>
              <a:rPr lang="zh-TW" altLang="en-US" sz="2400" dirty="0"/>
              <a:t>例如，抽動收縮的時程是</a:t>
            </a:r>
            <a:r>
              <a:rPr lang="en-US" altLang="zh-TW" sz="2400" dirty="0"/>
              <a:t>10 </a:t>
            </a:r>
            <a:r>
              <a:rPr lang="zh-TW" altLang="en-US" sz="2400" dirty="0"/>
              <a:t>毫秒，低於</a:t>
            </a:r>
            <a:r>
              <a:rPr lang="en-US" altLang="zh-TW" sz="2400" dirty="0"/>
              <a:t>100 </a:t>
            </a:r>
            <a:r>
              <a:rPr lang="zh-TW" altLang="en-US" sz="2400" dirty="0"/>
              <a:t>次／秒的刺激頻率會引起不相連的抽動收縮，高於</a:t>
            </a:r>
            <a:r>
              <a:rPr lang="en-US" altLang="zh-TW" sz="2400" dirty="0"/>
              <a:t>100 </a:t>
            </a:r>
            <a:r>
              <a:rPr lang="zh-TW" altLang="en-US" sz="2400" dirty="0"/>
              <a:t>次／秒的頻率則引起強直收縮。</a:t>
            </a:r>
          </a:p>
        </p:txBody>
      </p:sp>
    </p:spTree>
    <p:extLst>
      <p:ext uri="{BB962C8B-B14F-4D97-AF65-F5344CB8AC3E}">
        <p14:creationId xmlns:p14="http://schemas.microsoft.com/office/powerpoint/2010/main" val="933393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2" name="Picture 4" descr="Rowing in Glorious Technicolor by Owen Reading."/>
          <p:cNvPicPr>
            <a:picLocks noChangeAspect="1" noChangeArrowheads="1"/>
          </p:cNvPicPr>
          <p:nvPr/>
        </p:nvPicPr>
        <p:blipFill>
          <a:blip r:embed="rId2">
            <a:extLst>
              <a:ext uri="{28A0092B-C50C-407E-A947-70E740481C1C}">
                <a14:useLocalDpi xmlns:a14="http://schemas.microsoft.com/office/drawing/2010/main" val="0"/>
              </a:ext>
            </a:extLst>
          </a:blip>
          <a:srcRect l="1984" t="6642" r="7277" b="3690"/>
          <a:stretch>
            <a:fillRect/>
          </a:stretch>
        </p:blipFill>
        <p:spPr bwMode="auto">
          <a:xfrm>
            <a:off x="0" y="2008188"/>
            <a:ext cx="7305675" cy="484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43" name="Picture 2" descr="running by Monique Kooijmans."/>
          <p:cNvPicPr>
            <a:picLocks noChangeAspect="1" noChangeArrowheads="1"/>
          </p:cNvPicPr>
          <p:nvPr/>
        </p:nvPicPr>
        <p:blipFill>
          <a:blip r:embed="rId3">
            <a:extLst>
              <a:ext uri="{28A0092B-C50C-407E-A947-70E740481C1C}">
                <a14:useLocalDpi xmlns:a14="http://schemas.microsoft.com/office/drawing/2010/main" val="0"/>
              </a:ext>
            </a:extLst>
          </a:blip>
          <a:srcRect l="3821" t="3389" r="4480" b="2611"/>
          <a:stretch>
            <a:fillRect/>
          </a:stretch>
        </p:blipFill>
        <p:spPr bwMode="auto">
          <a:xfrm>
            <a:off x="7305675" y="0"/>
            <a:ext cx="49101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56476" y="445165"/>
            <a:ext cx="6192721" cy="1323439"/>
          </a:xfrm>
          <a:prstGeom prst="rect">
            <a:avLst/>
          </a:prstGeom>
        </p:spPr>
        <p:txBody>
          <a:bodyPr wrap="none">
            <a:spAutoFit/>
          </a:bodyPr>
          <a:lstStyle/>
          <a:p>
            <a:pPr>
              <a:defRPr/>
            </a:pPr>
            <a:r>
              <a:rPr lang="zh-TW" altLang="en-US" sz="4000" b="1" dirty="0">
                <a:solidFill>
                  <a:srgbClr val="00FFFF"/>
                </a:solidFill>
                <a:latin typeface="Calibri" panose="020F0502020204030204"/>
                <a:ea typeface="新細明體" panose="02020500000000000000" pitchFamily="18" charset="-120"/>
              </a:rPr>
              <a:t>至少，我們是不是能夠</a:t>
            </a:r>
            <a:r>
              <a:rPr lang="en-US" altLang="zh-TW" sz="4000" b="1" dirty="0">
                <a:solidFill>
                  <a:srgbClr val="00FFFF"/>
                </a:solidFill>
                <a:latin typeface="Calibri" panose="020F0502020204030204"/>
                <a:ea typeface="新細明體" panose="02020500000000000000" pitchFamily="18" charset="-120"/>
              </a:rPr>
              <a:t>…</a:t>
            </a:r>
            <a:r>
              <a:rPr lang="zh-TW" altLang="en-US" sz="4000" b="1" dirty="0">
                <a:solidFill>
                  <a:srgbClr val="00FFFF"/>
                </a:solidFill>
                <a:latin typeface="Calibri" panose="020F0502020204030204"/>
                <a:ea typeface="新細明體" panose="02020500000000000000" pitchFamily="18" charset="-120"/>
              </a:rPr>
              <a:t>？</a:t>
            </a:r>
            <a:endParaRPr lang="en-US" altLang="zh-TW" sz="4000" b="1" dirty="0">
              <a:solidFill>
                <a:srgbClr val="00FFFF"/>
              </a:solidFill>
              <a:latin typeface="Calibri" panose="020F0502020204030204"/>
              <a:ea typeface="新細明體" panose="02020500000000000000" pitchFamily="18" charset="-120"/>
            </a:endParaRPr>
          </a:p>
          <a:p>
            <a:pPr>
              <a:defRPr/>
            </a:pPr>
            <a:r>
              <a:rPr lang="en-US" altLang="zh-TW" sz="4000" b="1" dirty="0">
                <a:solidFill>
                  <a:srgbClr val="00FFFF"/>
                </a:solidFill>
                <a:latin typeface="Calibri" panose="020F0502020204030204"/>
                <a:ea typeface="新細明體" panose="02020500000000000000" pitchFamily="18" charset="-120"/>
              </a:rPr>
              <a:t>         </a:t>
            </a:r>
            <a:r>
              <a:rPr lang="zh-TW" altLang="en-US" sz="4000" b="1" dirty="0">
                <a:solidFill>
                  <a:srgbClr val="00FFFF"/>
                </a:solidFill>
                <a:latin typeface="Calibri" panose="020F0502020204030204"/>
                <a:ea typeface="新細明體" panose="02020500000000000000" pitchFamily="18" charset="-120"/>
              </a:rPr>
              <a:t>是所有進展的開始。</a:t>
            </a:r>
          </a:p>
        </p:txBody>
      </p:sp>
    </p:spTree>
    <p:extLst>
      <p:ext uri="{BB962C8B-B14F-4D97-AF65-F5344CB8AC3E}">
        <p14:creationId xmlns:p14="http://schemas.microsoft.com/office/powerpoint/2010/main" val="1567052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5188" name="Picture 4" descr="F09-15"/>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76" t="9084" r="2000" b="19750"/>
          <a:stretch/>
        </p:blipFill>
        <p:spPr>
          <a:xfrm>
            <a:off x="191590" y="1419496"/>
            <a:ext cx="11852366" cy="31089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4" descr="F09-15"/>
          <p:cNvPicPr>
            <a:picLocks noChangeAspect="1" noChangeArrowheads="1"/>
          </p:cNvPicPr>
          <p:nvPr/>
        </p:nvPicPr>
        <p:blipFill rotWithShape="1">
          <a:blip r:embed="rId2">
            <a:extLst>
              <a:ext uri="{28A0092B-C50C-407E-A947-70E740481C1C}">
                <a14:useLocalDpi xmlns:a14="http://schemas.microsoft.com/office/drawing/2010/main" val="0"/>
              </a:ext>
            </a:extLst>
          </a:blip>
          <a:srcRect l="43190" t="83200" r="32905" b="5663"/>
          <a:stretch/>
        </p:blipFill>
        <p:spPr>
          <a:xfrm>
            <a:off x="4432664" y="679268"/>
            <a:ext cx="3370218" cy="53122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744190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7234" name="Rectangle 2"/>
          <p:cNvSpPr>
            <a:spLocks noGrp="1" noChangeArrowheads="1"/>
          </p:cNvSpPr>
          <p:nvPr>
            <p:ph type="title"/>
          </p:nvPr>
        </p:nvSpPr>
        <p:spPr>
          <a:xfrm>
            <a:off x="959620" y="69541"/>
            <a:ext cx="9404723" cy="792608"/>
          </a:xfrm>
          <a:solidFill>
            <a:schemeClr val="accent5">
              <a:lumMod val="60000"/>
              <a:lumOff val="40000"/>
            </a:schemeClr>
          </a:solidFill>
        </p:spPr>
        <p:txBody>
          <a:bodyPr/>
          <a:lstStyle/>
          <a:p>
            <a:pPr algn="ctr"/>
            <a:r>
              <a:rPr lang="zh-TW" altLang="en-US" dirty="0" smtClean="0">
                <a:solidFill>
                  <a:srgbClr val="FF0000"/>
                </a:solidFill>
              </a:rPr>
              <a:t>骨骼肌</a:t>
            </a:r>
            <a:r>
              <a:rPr lang="zh-TW" altLang="en-US" dirty="0">
                <a:solidFill>
                  <a:srgbClr val="FF0000"/>
                </a:solidFill>
              </a:rPr>
              <a:t>的能量需求</a:t>
            </a:r>
          </a:p>
        </p:txBody>
      </p:sp>
      <p:sp>
        <p:nvSpPr>
          <p:cNvPr id="2527235" name="Rectangle 3"/>
          <p:cNvSpPr>
            <a:spLocks noGrp="1" noChangeArrowheads="1"/>
          </p:cNvSpPr>
          <p:nvPr>
            <p:ph type="body" idx="1"/>
          </p:nvPr>
        </p:nvSpPr>
        <p:spPr>
          <a:xfrm>
            <a:off x="0" y="1286563"/>
            <a:ext cx="12192000" cy="4195481"/>
          </a:xfrm>
        </p:spPr>
        <p:txBody>
          <a:bodyPr>
            <a:normAutofit/>
          </a:bodyPr>
          <a:lstStyle/>
          <a:p>
            <a:pPr marL="457200" lvl="1" indent="0">
              <a:buNone/>
            </a:pPr>
            <a:r>
              <a:rPr lang="zh-TW" altLang="en-US" sz="2400" dirty="0">
                <a:solidFill>
                  <a:schemeClr val="accent4">
                    <a:lumMod val="40000"/>
                    <a:lumOff val="60000"/>
                  </a:schemeClr>
                </a:solidFill>
              </a:rPr>
              <a:t>骨骼肌的重量佔體重的 </a:t>
            </a:r>
            <a:r>
              <a:rPr lang="en-US" altLang="zh-TW" sz="2400" dirty="0">
                <a:solidFill>
                  <a:schemeClr val="accent4">
                    <a:lumMod val="40000"/>
                    <a:lumOff val="60000"/>
                  </a:schemeClr>
                </a:solidFill>
              </a:rPr>
              <a:t>50% </a:t>
            </a:r>
            <a:r>
              <a:rPr lang="zh-TW" altLang="en-US" sz="2400" dirty="0">
                <a:solidFill>
                  <a:schemeClr val="accent4">
                    <a:lumMod val="40000"/>
                    <a:lumOff val="60000"/>
                  </a:schemeClr>
                </a:solidFill>
              </a:rPr>
              <a:t>左右，其能量的大部分用於肌纖維的收縮，而休息狀態時，能量則主要用於合成代謝或離子的運輸過程。</a:t>
            </a:r>
          </a:p>
          <a:p>
            <a:r>
              <a:rPr lang="zh-TW" altLang="en-US" sz="2800" dirty="0">
                <a:solidFill>
                  <a:srgbClr val="FFC000"/>
                </a:solidFill>
              </a:rPr>
              <a:t>一、肌肉的能量來源</a:t>
            </a:r>
          </a:p>
          <a:p>
            <a:pPr lvl="1"/>
            <a:r>
              <a:rPr lang="zh-TW" altLang="en-US" sz="2400" dirty="0"/>
              <a:t>肌細胞中的 </a:t>
            </a:r>
            <a:r>
              <a:rPr lang="en-US" altLang="zh-TW" sz="2400" dirty="0"/>
              <a:t>ATP </a:t>
            </a:r>
            <a:r>
              <a:rPr lang="zh-TW" altLang="en-US" sz="2400" dirty="0"/>
              <a:t>分解直接供應肌肉收縮所需的能量，但肌細胞內所儲存的 </a:t>
            </a:r>
            <a:r>
              <a:rPr lang="en-US" altLang="zh-TW" sz="2400" dirty="0"/>
              <a:t>ATP </a:t>
            </a:r>
            <a:r>
              <a:rPr lang="zh-TW" altLang="en-US" sz="2400" dirty="0"/>
              <a:t>量只夠讓肌肉收縮數秒鐘。</a:t>
            </a:r>
          </a:p>
          <a:p>
            <a:pPr lvl="1"/>
            <a:r>
              <a:rPr lang="zh-TW" altLang="en-US" sz="2400" dirty="0"/>
              <a:t>在肌肉持續活動之下，需靠其他來源快速地補充</a:t>
            </a:r>
            <a:r>
              <a:rPr lang="en-US" altLang="zh-TW" sz="2400" dirty="0"/>
              <a:t>ATP</a:t>
            </a:r>
            <a:r>
              <a:rPr lang="zh-TW" altLang="en-US" sz="2400" dirty="0"/>
              <a:t>。</a:t>
            </a:r>
          </a:p>
        </p:txBody>
      </p:sp>
    </p:spTree>
    <p:extLst>
      <p:ext uri="{BB962C8B-B14F-4D97-AF65-F5344CB8AC3E}">
        <p14:creationId xmlns:p14="http://schemas.microsoft.com/office/powerpoint/2010/main" val="3970335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8259" name="Rectangle 3"/>
          <p:cNvSpPr>
            <a:spLocks noGrp="1" noChangeArrowheads="1"/>
          </p:cNvSpPr>
          <p:nvPr>
            <p:ph type="body" idx="1"/>
          </p:nvPr>
        </p:nvSpPr>
        <p:spPr>
          <a:xfrm>
            <a:off x="0" y="1158240"/>
            <a:ext cx="12192000" cy="5699760"/>
          </a:xfrm>
          <a:noFill/>
        </p:spPr>
        <p:txBody>
          <a:bodyPr>
            <a:normAutofit/>
          </a:bodyPr>
          <a:lstStyle/>
          <a:p>
            <a:pPr>
              <a:buFont typeface="Wingdings" panose="05000000000000000000" pitchFamily="2" charset="2"/>
              <a:buNone/>
            </a:pPr>
            <a:r>
              <a:rPr lang="en-US" altLang="zh-TW" sz="2600" dirty="0"/>
              <a:t>	</a:t>
            </a:r>
            <a:r>
              <a:rPr lang="zh-TW" altLang="en-US" sz="3200" dirty="0">
                <a:solidFill>
                  <a:schemeClr val="accent4">
                    <a:lumMod val="40000"/>
                    <a:lumOff val="60000"/>
                  </a:schemeClr>
                </a:solidFill>
              </a:rPr>
              <a:t>肌肉活動的能量來源有以下幾種：</a:t>
            </a:r>
          </a:p>
          <a:p>
            <a:pPr lvl="1">
              <a:buFont typeface="Wingdings" panose="05000000000000000000" pitchFamily="2" charset="2"/>
              <a:buNone/>
            </a:pPr>
            <a:r>
              <a:rPr lang="en-US" altLang="zh-TW" sz="2400" b="1" dirty="0">
                <a:solidFill>
                  <a:srgbClr val="FFC000"/>
                </a:solidFill>
              </a:rPr>
              <a:t>1. </a:t>
            </a:r>
            <a:r>
              <a:rPr lang="zh-TW" altLang="en-US" sz="2400" b="1" dirty="0">
                <a:solidFill>
                  <a:srgbClr val="FFC000"/>
                </a:solidFill>
              </a:rPr>
              <a:t>磷酸肌酸</a:t>
            </a:r>
            <a:r>
              <a:rPr lang="en-US" altLang="zh-TW" sz="2400" dirty="0">
                <a:solidFill>
                  <a:srgbClr val="FFC000"/>
                </a:solidFill>
              </a:rPr>
              <a:t>(creatinine phosphate)</a:t>
            </a:r>
            <a:r>
              <a:rPr lang="zh-TW" altLang="en-US" sz="2400" dirty="0">
                <a:solidFill>
                  <a:srgbClr val="FFC000"/>
                </a:solidFill>
              </a:rPr>
              <a:t>：</a:t>
            </a:r>
          </a:p>
          <a:p>
            <a:pPr lvl="1"/>
            <a:r>
              <a:rPr lang="zh-TW" altLang="en-US" sz="2400" dirty="0"/>
              <a:t>具有儲存高能磷酸根的功能。</a:t>
            </a:r>
          </a:p>
          <a:p>
            <a:pPr lvl="1"/>
            <a:r>
              <a:rPr lang="zh-TW" altLang="en-US" sz="2400" dirty="0"/>
              <a:t>當肌細胞中的 </a:t>
            </a:r>
            <a:r>
              <a:rPr lang="en-US" altLang="zh-TW" sz="2400" dirty="0"/>
              <a:t>ATP</a:t>
            </a:r>
            <a:r>
              <a:rPr lang="zh-TW" altLang="en-US" sz="2400" dirty="0"/>
              <a:t>不足時，磷酸肌酸中的磷酸根可迅速地與 </a:t>
            </a:r>
            <a:r>
              <a:rPr lang="en-US" altLang="zh-TW" sz="2400" dirty="0"/>
              <a:t>ADP </a:t>
            </a:r>
            <a:r>
              <a:rPr lang="zh-TW" altLang="en-US" sz="2400" dirty="0"/>
              <a:t>結合為</a:t>
            </a:r>
            <a:r>
              <a:rPr lang="en-US" altLang="zh-TW" sz="2400" dirty="0"/>
              <a:t>ATP</a:t>
            </a:r>
            <a:r>
              <a:rPr lang="zh-TW" altLang="en-US" sz="2400" dirty="0"/>
              <a:t>。</a:t>
            </a:r>
          </a:p>
          <a:p>
            <a:pPr lvl="1"/>
            <a:r>
              <a:rPr lang="zh-TW" altLang="en-US" sz="2400" dirty="0"/>
              <a:t>這類反應快速，不需要氧氣，作為重度體力勞動最初的能量供應，但持續時間短，約幾秒到 </a:t>
            </a:r>
            <a:r>
              <a:rPr lang="en-US" altLang="zh-TW" sz="2400" dirty="0"/>
              <a:t>1 </a:t>
            </a:r>
            <a:r>
              <a:rPr lang="zh-TW" altLang="en-US" sz="2400" dirty="0"/>
              <a:t>分鐘。</a:t>
            </a:r>
          </a:p>
          <a:p>
            <a:pPr lvl="1"/>
            <a:r>
              <a:rPr lang="zh-TW" altLang="en-US" sz="2400" dirty="0"/>
              <a:t>由於肌細胞的磷酸肌酸含量是其 </a:t>
            </a:r>
            <a:r>
              <a:rPr lang="en-US" altLang="zh-TW" sz="2400" dirty="0"/>
              <a:t>ATP </a:t>
            </a:r>
            <a:r>
              <a:rPr lang="zh-TW" altLang="en-US" sz="2400" dirty="0"/>
              <a:t>含量的 </a:t>
            </a:r>
            <a:r>
              <a:rPr lang="en-US" altLang="zh-TW" sz="2400" dirty="0"/>
              <a:t>3~4 </a:t>
            </a:r>
            <a:r>
              <a:rPr lang="zh-TW" altLang="en-US" sz="2400" dirty="0"/>
              <a:t>倍，前者可儲存供短時間運動用的、足夠的磷酸基團。</a:t>
            </a:r>
          </a:p>
          <a:p>
            <a:pPr lvl="1"/>
            <a:r>
              <a:rPr lang="zh-TW" altLang="en-US" sz="2400" dirty="0"/>
              <a:t>在運動後的恢復期中，累積的肌酸又可被 </a:t>
            </a:r>
            <a:r>
              <a:rPr lang="en-US" altLang="zh-TW" sz="2400" dirty="0"/>
              <a:t>ATP </a:t>
            </a:r>
            <a:r>
              <a:rPr lang="zh-TW" altLang="en-US" sz="2400" dirty="0"/>
              <a:t>磷酸化，重新生成磷酸肌</a:t>
            </a:r>
            <a:r>
              <a:rPr lang="zh-TW" altLang="en-US" sz="2400" dirty="0" smtClean="0"/>
              <a:t>酸。</a:t>
            </a:r>
            <a:endParaRPr lang="zh-TW" altLang="en-US" sz="2400" dirty="0"/>
          </a:p>
        </p:txBody>
      </p:sp>
    </p:spTree>
    <p:extLst>
      <p:ext uri="{BB962C8B-B14F-4D97-AF65-F5344CB8AC3E}">
        <p14:creationId xmlns:p14="http://schemas.microsoft.com/office/powerpoint/2010/main" val="4756697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8916" name="Picture 4" descr="F09-16"/>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2673" t="4252" r="24059" b="29960"/>
          <a:stretch/>
        </p:blipFill>
        <p:spPr>
          <a:xfrm>
            <a:off x="1942011" y="1271452"/>
            <a:ext cx="7802879" cy="4763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4" descr="F09-16"/>
          <p:cNvPicPr>
            <a:picLocks noChangeAspect="1" noChangeArrowheads="1"/>
          </p:cNvPicPr>
          <p:nvPr/>
        </p:nvPicPr>
        <p:blipFill rotWithShape="1">
          <a:blip r:embed="rId2">
            <a:extLst>
              <a:ext uri="{28A0092B-C50C-407E-A947-70E740481C1C}">
                <a14:useLocalDpi xmlns:a14="http://schemas.microsoft.com/office/drawing/2010/main" val="0"/>
              </a:ext>
            </a:extLst>
          </a:blip>
          <a:srcRect l="24619" t="77180" r="11838" b="16300"/>
          <a:stretch/>
        </p:blipFill>
        <p:spPr>
          <a:xfrm>
            <a:off x="3910149" y="461553"/>
            <a:ext cx="4144964" cy="43543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659317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83" name="Rectangle 3"/>
          <p:cNvSpPr>
            <a:spLocks noGrp="1" noChangeArrowheads="1"/>
          </p:cNvSpPr>
          <p:nvPr>
            <p:ph type="body" idx="1"/>
          </p:nvPr>
        </p:nvSpPr>
        <p:spPr>
          <a:xfrm>
            <a:off x="0" y="1166948"/>
            <a:ext cx="12191999" cy="5017951"/>
          </a:xfrm>
          <a:noFill/>
        </p:spPr>
        <p:txBody>
          <a:bodyPr>
            <a:normAutofit/>
          </a:bodyPr>
          <a:lstStyle/>
          <a:p>
            <a:pPr lvl="1">
              <a:buFont typeface="Wingdings" panose="05000000000000000000" pitchFamily="2" charset="2"/>
              <a:buNone/>
            </a:pPr>
            <a:r>
              <a:rPr lang="en-US" altLang="zh-TW" sz="2800" b="1" dirty="0">
                <a:solidFill>
                  <a:srgbClr val="FFC000"/>
                </a:solidFill>
              </a:rPr>
              <a:t>2. </a:t>
            </a:r>
            <a:r>
              <a:rPr lang="zh-TW" altLang="en-US" sz="2800" b="1" dirty="0">
                <a:solidFill>
                  <a:srgbClr val="FFC000"/>
                </a:solidFill>
              </a:rPr>
              <a:t>有氧呼吸</a:t>
            </a:r>
            <a:r>
              <a:rPr lang="en-US" altLang="zh-TW" sz="2800" dirty="0">
                <a:solidFill>
                  <a:srgbClr val="FFC000"/>
                </a:solidFill>
              </a:rPr>
              <a:t>(aerobic respiration)</a:t>
            </a:r>
            <a:r>
              <a:rPr lang="zh-TW" altLang="en-US" sz="2800" dirty="0">
                <a:solidFill>
                  <a:srgbClr val="FFC000"/>
                </a:solidFill>
              </a:rPr>
              <a:t>： </a:t>
            </a:r>
          </a:p>
          <a:p>
            <a:pPr lvl="1"/>
            <a:r>
              <a:rPr lang="zh-TW" altLang="en-US" sz="2400" dirty="0"/>
              <a:t>醣類及脂肪可透過氧化磷酸化</a:t>
            </a:r>
            <a:r>
              <a:rPr lang="en-US" altLang="zh-TW" sz="2400" dirty="0"/>
              <a:t>(oxidative phosphorylation)</a:t>
            </a:r>
            <a:r>
              <a:rPr lang="zh-TW" altLang="en-US" sz="2400" dirty="0"/>
              <a:t>產生 </a:t>
            </a:r>
            <a:r>
              <a:rPr lang="en-US" altLang="zh-TW" sz="2400" dirty="0"/>
              <a:t>ATP </a:t>
            </a:r>
            <a:r>
              <a:rPr lang="zh-TW" altLang="en-US" sz="2400" dirty="0"/>
              <a:t>供能，此過程為需氧反應。</a:t>
            </a:r>
          </a:p>
          <a:p>
            <a:pPr lvl="1"/>
            <a:r>
              <a:rPr lang="zh-TW" altLang="en-US" sz="2400" dirty="0"/>
              <a:t>葡萄糖經代謝分解可產生二氧化碳、水以及 </a:t>
            </a:r>
            <a:r>
              <a:rPr lang="en-US" altLang="zh-TW" sz="2400" dirty="0"/>
              <a:t>38 </a:t>
            </a:r>
            <a:r>
              <a:rPr lang="zh-TW" altLang="en-US" sz="2400" dirty="0"/>
              <a:t>個</a:t>
            </a:r>
            <a:r>
              <a:rPr lang="en-US" altLang="zh-TW" sz="2400" dirty="0"/>
              <a:t>ATP</a:t>
            </a:r>
            <a:r>
              <a:rPr lang="zh-TW" altLang="en-US" sz="2400" dirty="0"/>
              <a:t>。</a:t>
            </a:r>
          </a:p>
          <a:p>
            <a:pPr lvl="1"/>
            <a:r>
              <a:rPr lang="zh-TW" altLang="en-US" sz="2400" dirty="0"/>
              <a:t>休息狀態下的主要能量來源為</a:t>
            </a:r>
            <a:r>
              <a:rPr lang="zh-TW" altLang="en-US" sz="2400" b="1" dirty="0"/>
              <a:t>脂肪酸</a:t>
            </a:r>
            <a:r>
              <a:rPr lang="zh-TW" altLang="en-US" sz="2400" dirty="0"/>
              <a:t>。</a:t>
            </a:r>
          </a:p>
          <a:p>
            <a:pPr lvl="1"/>
            <a:r>
              <a:rPr lang="zh-TW" altLang="en-US" sz="2400" dirty="0"/>
              <a:t>中度運動及長時間的輕度運動時，</a:t>
            </a:r>
            <a:r>
              <a:rPr lang="en-US" altLang="zh-TW" sz="2400" dirty="0"/>
              <a:t>ATP </a:t>
            </a:r>
            <a:r>
              <a:rPr lang="zh-TW" altLang="en-US" sz="2400" dirty="0"/>
              <a:t>以中等速度分解，反應較緩慢，主要能量來源有葡萄糖、脂肪酸及胺基酸。</a:t>
            </a:r>
          </a:p>
          <a:p>
            <a:pPr lvl="1"/>
            <a:r>
              <a:rPr lang="zh-TW" altLang="en-US" sz="2400" dirty="0"/>
              <a:t>運動剛開始時以消耗葡萄糖為主；運動時間若延長，如馬拉松賽跑時，則利用脂肪酸的比例增加。</a:t>
            </a:r>
          </a:p>
          <a:p>
            <a:pPr lvl="1"/>
            <a:r>
              <a:rPr lang="zh-TW" altLang="en-US" sz="2400" dirty="0"/>
              <a:t>有氧代謝不產生疲勞物質－</a:t>
            </a:r>
            <a:r>
              <a:rPr lang="zh-TW" altLang="en-US" sz="2400" b="1" dirty="0"/>
              <a:t>乳酸</a:t>
            </a:r>
            <a:r>
              <a:rPr lang="zh-TW" altLang="en-US" sz="2400" dirty="0"/>
              <a:t>。</a:t>
            </a:r>
          </a:p>
        </p:txBody>
      </p:sp>
    </p:spTree>
    <p:extLst>
      <p:ext uri="{BB962C8B-B14F-4D97-AF65-F5344CB8AC3E}">
        <p14:creationId xmlns:p14="http://schemas.microsoft.com/office/powerpoint/2010/main" val="65084601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0307" name="Rectangle 3"/>
          <p:cNvSpPr>
            <a:spLocks noGrp="1" noChangeArrowheads="1"/>
          </p:cNvSpPr>
          <p:nvPr>
            <p:ph type="body" idx="1"/>
          </p:nvPr>
        </p:nvSpPr>
        <p:spPr>
          <a:xfrm>
            <a:off x="0" y="1137967"/>
            <a:ext cx="12192000" cy="5367337"/>
          </a:xfrm>
        </p:spPr>
        <p:txBody>
          <a:bodyPr>
            <a:normAutofit/>
          </a:bodyPr>
          <a:lstStyle/>
          <a:p>
            <a:pPr lvl="1">
              <a:buFont typeface="Wingdings" panose="05000000000000000000" pitchFamily="2" charset="2"/>
              <a:buNone/>
            </a:pPr>
            <a:r>
              <a:rPr lang="en-US" altLang="zh-TW" sz="2800" b="1" dirty="0">
                <a:solidFill>
                  <a:srgbClr val="FFC000"/>
                </a:solidFill>
              </a:rPr>
              <a:t>3. </a:t>
            </a:r>
            <a:r>
              <a:rPr lang="zh-TW" altLang="en-US" sz="2800" b="1" dirty="0">
                <a:solidFill>
                  <a:srgbClr val="FFC000"/>
                </a:solidFill>
              </a:rPr>
              <a:t>無氧呼吸</a:t>
            </a:r>
            <a:r>
              <a:rPr lang="en-US" altLang="zh-TW" sz="2800" dirty="0">
                <a:solidFill>
                  <a:srgbClr val="FFC000"/>
                </a:solidFill>
              </a:rPr>
              <a:t>(anaerobic respiration)</a:t>
            </a:r>
            <a:r>
              <a:rPr lang="zh-TW" altLang="en-US" sz="2800" dirty="0">
                <a:solidFill>
                  <a:srgbClr val="FFC000"/>
                </a:solidFill>
              </a:rPr>
              <a:t>：</a:t>
            </a:r>
          </a:p>
          <a:p>
            <a:pPr lvl="1"/>
            <a:r>
              <a:rPr lang="zh-TW" altLang="en-US" sz="2400" dirty="0"/>
              <a:t>肌肉在進行劇烈運動時，</a:t>
            </a:r>
            <a:r>
              <a:rPr lang="en-US" altLang="zh-TW" sz="2400" dirty="0"/>
              <a:t>ATP </a:t>
            </a:r>
            <a:r>
              <a:rPr lang="zh-TW" altLang="en-US" sz="2400" dirty="0"/>
              <a:t>分解速度很快，當磷酸肌酸所提供的能量不能滿足肌肉活動所需時，便會藉由無氧代謝將葡萄糖轉換為乳酸及 </a:t>
            </a:r>
            <a:r>
              <a:rPr lang="en-US" altLang="zh-TW" sz="2400" dirty="0"/>
              <a:t>ATP</a:t>
            </a:r>
            <a:r>
              <a:rPr lang="zh-TW" altLang="en-US" sz="2400" dirty="0"/>
              <a:t>。</a:t>
            </a:r>
          </a:p>
          <a:p>
            <a:pPr lvl="1"/>
            <a:r>
              <a:rPr lang="zh-TW" altLang="en-US" sz="2400" dirty="0"/>
              <a:t>此時每個葡萄糖分子可產生 </a:t>
            </a:r>
            <a:r>
              <a:rPr lang="en-US" altLang="zh-TW" sz="2400" dirty="0"/>
              <a:t>2 </a:t>
            </a:r>
            <a:r>
              <a:rPr lang="zh-TW" altLang="en-US" sz="2400" dirty="0"/>
              <a:t>個 </a:t>
            </a:r>
            <a:r>
              <a:rPr lang="en-US" altLang="zh-TW" sz="2400" dirty="0"/>
              <a:t>ATP</a:t>
            </a:r>
            <a:r>
              <a:rPr lang="zh-TW" altLang="en-US" sz="2400" dirty="0"/>
              <a:t>，其產生 </a:t>
            </a:r>
            <a:r>
              <a:rPr lang="en-US" altLang="zh-TW" sz="2400" dirty="0"/>
              <a:t>ATP </a:t>
            </a:r>
            <a:r>
              <a:rPr lang="zh-TW" altLang="en-US" sz="2400" dirty="0"/>
              <a:t>的效率較有氧呼吸差，但速度快</a:t>
            </a:r>
            <a:r>
              <a:rPr lang="zh-TW" altLang="en-US" sz="2400" dirty="0" smtClean="0"/>
              <a:t>。</a:t>
            </a:r>
            <a:endParaRPr lang="en-US" altLang="zh-TW" sz="2400" dirty="0" smtClean="0"/>
          </a:p>
          <a:p>
            <a:pPr lvl="1"/>
            <a:r>
              <a:rPr lang="zh-TW" altLang="en-US" sz="2400" dirty="0" smtClean="0"/>
              <a:t>總之</a:t>
            </a:r>
            <a:r>
              <a:rPr lang="zh-TW" altLang="en-US" sz="2400" dirty="0"/>
              <a:t>，脂肪酸和葡萄糖是休息肌肉及長時間輕度到中度運動的主要能源，以有氧氧化為主，乳酸產生量很少。</a:t>
            </a:r>
          </a:p>
          <a:p>
            <a:pPr lvl="1"/>
            <a:r>
              <a:rPr lang="zh-TW" altLang="en-US" sz="2400" dirty="0"/>
              <a:t>劇烈運動時，主要的供能物質則是肝醣和血液中的葡萄糖，糖解顯著加強，產生大量乳酸。</a:t>
            </a:r>
          </a:p>
          <a:p>
            <a:pPr lvl="1"/>
            <a:endParaRPr lang="zh-TW" altLang="en-US" sz="2400" dirty="0"/>
          </a:p>
        </p:txBody>
      </p:sp>
    </p:spTree>
    <p:extLst>
      <p:ext uri="{BB962C8B-B14F-4D97-AF65-F5344CB8AC3E}">
        <p14:creationId xmlns:p14="http://schemas.microsoft.com/office/powerpoint/2010/main" val="28900911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1331" name="Rectangle 3"/>
          <p:cNvSpPr>
            <a:spLocks noGrp="1" noChangeArrowheads="1"/>
          </p:cNvSpPr>
          <p:nvPr>
            <p:ph type="body" idx="1"/>
          </p:nvPr>
        </p:nvSpPr>
        <p:spPr>
          <a:xfrm>
            <a:off x="0" y="1164643"/>
            <a:ext cx="12192000" cy="4195481"/>
          </a:xfrm>
        </p:spPr>
        <p:txBody>
          <a:bodyPr>
            <a:normAutofit/>
          </a:bodyPr>
          <a:lstStyle/>
          <a:p>
            <a:r>
              <a:rPr lang="zh-TW" altLang="en-US" sz="2800" dirty="0">
                <a:solidFill>
                  <a:srgbClr val="FFC000"/>
                </a:solidFill>
              </a:rPr>
              <a:t>二、骨骼肌的新陳代謝</a:t>
            </a:r>
          </a:p>
          <a:p>
            <a:pPr lvl="1"/>
            <a:r>
              <a:rPr lang="zh-TW" altLang="en-US" sz="2400" dirty="0"/>
              <a:t>運動過程中骨骼肌的能量消耗要靠體內連續供應補充，</a:t>
            </a:r>
          </a:p>
          <a:p>
            <a:pPr lvl="1"/>
            <a:r>
              <a:rPr lang="zh-TW" altLang="en-US" sz="2400" dirty="0"/>
              <a:t>在一般（非劇烈）運動情況之下，有氧代謝是提供能量的主要形式，</a:t>
            </a:r>
          </a:p>
          <a:p>
            <a:pPr lvl="1"/>
            <a:r>
              <a:rPr lang="zh-TW" altLang="en-US" sz="2400" dirty="0"/>
              <a:t>但在骨骼肌進行中重度運動的前 </a:t>
            </a:r>
            <a:r>
              <a:rPr lang="en-US" altLang="zh-TW" sz="2400" dirty="0"/>
              <a:t>45~90 </a:t>
            </a:r>
            <a:r>
              <a:rPr lang="zh-TW" altLang="en-US" sz="2400" dirty="0"/>
              <a:t>秒內，細胞處於進行無氧呼吸的狀態，這是由於心肺系統需要一段時間來增加對於肌肉的氧氣供應。</a:t>
            </a:r>
          </a:p>
        </p:txBody>
      </p:sp>
    </p:spTree>
    <p:extLst>
      <p:ext uri="{BB962C8B-B14F-4D97-AF65-F5344CB8AC3E}">
        <p14:creationId xmlns:p14="http://schemas.microsoft.com/office/powerpoint/2010/main" val="1417049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2355" name="Rectangle 3"/>
          <p:cNvSpPr>
            <a:spLocks noGrp="1" noChangeArrowheads="1"/>
          </p:cNvSpPr>
          <p:nvPr>
            <p:ph type="body" idx="1"/>
          </p:nvPr>
        </p:nvSpPr>
        <p:spPr>
          <a:xfrm>
            <a:off x="0" y="1175656"/>
            <a:ext cx="12192000" cy="5529943"/>
          </a:xfrm>
        </p:spPr>
        <p:txBody>
          <a:bodyPr>
            <a:normAutofit/>
          </a:bodyPr>
          <a:lstStyle/>
          <a:p>
            <a:r>
              <a:rPr lang="en-US" altLang="zh-TW" sz="2800" dirty="0">
                <a:solidFill>
                  <a:srgbClr val="FFC000"/>
                </a:solidFill>
              </a:rPr>
              <a:t>(</a:t>
            </a:r>
            <a:r>
              <a:rPr lang="zh-TW" altLang="en-US" sz="2800" dirty="0">
                <a:solidFill>
                  <a:srgbClr val="FFC000"/>
                </a:solidFill>
              </a:rPr>
              <a:t>一</a:t>
            </a:r>
            <a:r>
              <a:rPr lang="en-US" altLang="zh-TW" sz="2800" dirty="0">
                <a:solidFill>
                  <a:srgbClr val="FFC000"/>
                </a:solidFill>
              </a:rPr>
              <a:t>) </a:t>
            </a:r>
            <a:r>
              <a:rPr lang="zh-TW" altLang="en-US" sz="2800" dirty="0">
                <a:solidFill>
                  <a:srgbClr val="FFC000"/>
                </a:solidFill>
              </a:rPr>
              <a:t>最高攝氧量</a:t>
            </a:r>
          </a:p>
          <a:p>
            <a:pPr lvl="1"/>
            <a:r>
              <a:rPr lang="zh-TW" altLang="en-US" sz="2400" dirty="0"/>
              <a:t>當運動強度增加到一定限度後，人體的攝氧和用氧能力不再繼續增加，此時的攝氧量就是</a:t>
            </a:r>
            <a:r>
              <a:rPr lang="zh-TW" altLang="en-US" sz="2400" b="1" dirty="0">
                <a:solidFill>
                  <a:srgbClr val="FFC000"/>
                </a:solidFill>
              </a:rPr>
              <a:t>最高攝氧量</a:t>
            </a:r>
            <a:r>
              <a:rPr lang="en-US" altLang="zh-TW" sz="2400" dirty="0">
                <a:solidFill>
                  <a:srgbClr val="FFC000"/>
                </a:solidFill>
              </a:rPr>
              <a:t>(maximal oxygen uptake)</a:t>
            </a:r>
            <a:r>
              <a:rPr lang="zh-TW" altLang="en-US" sz="2400" dirty="0"/>
              <a:t>。</a:t>
            </a:r>
          </a:p>
          <a:p>
            <a:pPr lvl="1"/>
            <a:r>
              <a:rPr lang="zh-TW" altLang="en-US" sz="2400" dirty="0"/>
              <a:t>體內利用有氧呼吸所能達到的最高氧氣消耗速率稱為身體的最高攝氧量或</a:t>
            </a:r>
            <a:r>
              <a:rPr lang="zh-TW" altLang="en-US" sz="2400" b="1" dirty="0">
                <a:solidFill>
                  <a:srgbClr val="FFC000"/>
                </a:solidFill>
              </a:rPr>
              <a:t>有氧呼吸能力</a:t>
            </a:r>
            <a:r>
              <a:rPr lang="en-US" altLang="zh-TW" sz="2400" dirty="0">
                <a:solidFill>
                  <a:srgbClr val="FFC000"/>
                </a:solidFill>
              </a:rPr>
              <a:t>(aerobic capacity)</a:t>
            </a:r>
            <a:r>
              <a:rPr lang="zh-TW" altLang="en-US" sz="2400" dirty="0"/>
              <a:t>，常縮寫成 </a:t>
            </a:r>
            <a:r>
              <a:rPr lang="en-US" altLang="zh-TW" sz="2400" dirty="0">
                <a:solidFill>
                  <a:srgbClr val="FFC000"/>
                </a:solidFill>
              </a:rPr>
              <a:t>VO</a:t>
            </a:r>
            <a:r>
              <a:rPr lang="en-US" altLang="zh-TW" sz="2400" baseline="-25000" dirty="0">
                <a:solidFill>
                  <a:srgbClr val="FFC000"/>
                </a:solidFill>
              </a:rPr>
              <a:t>2</a:t>
            </a:r>
            <a:r>
              <a:rPr lang="en-US" altLang="zh-TW" sz="2400" dirty="0">
                <a:solidFill>
                  <a:srgbClr val="FFC000"/>
                </a:solidFill>
              </a:rPr>
              <a:t>max</a:t>
            </a:r>
            <a:r>
              <a:rPr lang="zh-TW" altLang="en-US" sz="2400" dirty="0"/>
              <a:t>。</a:t>
            </a:r>
          </a:p>
          <a:p>
            <a:pPr lvl="1"/>
            <a:r>
              <a:rPr lang="en-US" altLang="zh-TW" sz="2400" dirty="0"/>
              <a:t>VO</a:t>
            </a:r>
            <a:r>
              <a:rPr lang="en-US" altLang="zh-TW" sz="2400" baseline="-25000" dirty="0"/>
              <a:t>2</a:t>
            </a:r>
            <a:r>
              <a:rPr lang="en-US" altLang="zh-TW" sz="2400" dirty="0"/>
              <a:t>max </a:t>
            </a:r>
            <a:r>
              <a:rPr lang="zh-TW" altLang="en-US" sz="2400" dirty="0"/>
              <a:t>是用來反映運動員的有氧能力和運動潛能的最重要的指標。</a:t>
            </a:r>
          </a:p>
          <a:p>
            <a:pPr lvl="1"/>
            <a:r>
              <a:rPr lang="zh-TW" altLang="en-US" sz="2400" dirty="0"/>
              <a:t>一般人的 </a:t>
            </a:r>
            <a:r>
              <a:rPr lang="en-US" altLang="zh-TW" sz="2400" dirty="0"/>
              <a:t>VO</a:t>
            </a:r>
            <a:r>
              <a:rPr lang="en-US" altLang="zh-TW" sz="2400" baseline="-25000" dirty="0"/>
              <a:t>2</a:t>
            </a:r>
            <a:r>
              <a:rPr lang="en-US" altLang="zh-TW" sz="2400" dirty="0"/>
              <a:t>max </a:t>
            </a:r>
            <a:r>
              <a:rPr lang="zh-TW" altLang="en-US" sz="2400" dirty="0"/>
              <a:t>為每公斤體重 </a:t>
            </a:r>
            <a:r>
              <a:rPr lang="en-US" altLang="zh-TW" sz="2400" dirty="0"/>
              <a:t>45 ml/min</a:t>
            </a:r>
            <a:r>
              <a:rPr lang="zh-TW" altLang="en-US" sz="2400" dirty="0"/>
              <a:t>，</a:t>
            </a:r>
          </a:p>
          <a:p>
            <a:pPr lvl="1"/>
            <a:r>
              <a:rPr lang="zh-TW" altLang="en-US" sz="2400" dirty="0"/>
              <a:t>運動員則可達到每公斤體重 </a:t>
            </a:r>
            <a:r>
              <a:rPr lang="en-US" altLang="zh-TW" sz="2400" dirty="0"/>
              <a:t>60~70 ml/min</a:t>
            </a:r>
            <a:r>
              <a:rPr lang="zh-TW" altLang="en-US" sz="2400" dirty="0"/>
              <a:t>。</a:t>
            </a:r>
          </a:p>
        </p:txBody>
      </p:sp>
    </p:spTree>
    <p:extLst>
      <p:ext uri="{BB962C8B-B14F-4D97-AF65-F5344CB8AC3E}">
        <p14:creationId xmlns:p14="http://schemas.microsoft.com/office/powerpoint/2010/main" val="26974772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3379" name="Rectangle 3"/>
          <p:cNvSpPr>
            <a:spLocks noGrp="1" noChangeArrowheads="1"/>
          </p:cNvSpPr>
          <p:nvPr>
            <p:ph type="body" idx="1"/>
          </p:nvPr>
        </p:nvSpPr>
        <p:spPr>
          <a:xfrm>
            <a:off x="0" y="1166949"/>
            <a:ext cx="12192000" cy="5691051"/>
          </a:xfrm>
        </p:spPr>
        <p:txBody>
          <a:bodyPr>
            <a:normAutofit/>
          </a:bodyPr>
          <a:lstStyle/>
          <a:p>
            <a:pPr lvl="1"/>
            <a:r>
              <a:rPr lang="zh-TW" altLang="en-US" sz="2400" dirty="0"/>
              <a:t>除遺傳因素外，限制 </a:t>
            </a:r>
            <a:r>
              <a:rPr lang="en-US" altLang="zh-TW" sz="2400" dirty="0"/>
              <a:t>VO</a:t>
            </a:r>
            <a:r>
              <a:rPr lang="en-US" altLang="zh-TW" sz="2400" baseline="-25000" dirty="0"/>
              <a:t>2</a:t>
            </a:r>
            <a:r>
              <a:rPr lang="en-US" altLang="zh-TW" sz="2400" dirty="0"/>
              <a:t>max </a:t>
            </a:r>
            <a:r>
              <a:rPr lang="zh-TW" altLang="en-US" sz="2400" dirty="0"/>
              <a:t>的主要因素有兩個：</a:t>
            </a:r>
            <a:r>
              <a:rPr lang="zh-TW" altLang="en-US" sz="2400" dirty="0">
                <a:solidFill>
                  <a:srgbClr val="FFC000"/>
                </a:solidFill>
              </a:rPr>
              <a:t>心輸出量</a:t>
            </a:r>
            <a:r>
              <a:rPr lang="en-US" altLang="zh-TW" sz="2400" dirty="0">
                <a:solidFill>
                  <a:srgbClr val="FFC000"/>
                </a:solidFill>
              </a:rPr>
              <a:t>(cardiac output) </a:t>
            </a:r>
            <a:r>
              <a:rPr lang="zh-TW" altLang="en-US" sz="2400" dirty="0"/>
              <a:t>和</a:t>
            </a:r>
            <a:r>
              <a:rPr lang="zh-TW" altLang="en-US" sz="2400" dirty="0">
                <a:solidFill>
                  <a:srgbClr val="FFC000"/>
                </a:solidFill>
              </a:rPr>
              <a:t>肌肉有氧能力</a:t>
            </a:r>
            <a:r>
              <a:rPr lang="zh-TW" altLang="en-US" sz="2400" dirty="0"/>
              <a:t>。</a:t>
            </a:r>
          </a:p>
          <a:p>
            <a:pPr lvl="1"/>
            <a:r>
              <a:rPr lang="zh-TW" altLang="en-US" sz="2400" dirty="0"/>
              <a:t>心輸出量就是單位時間內心臟向外幫浦出的血液</a:t>
            </a:r>
            <a:r>
              <a:rPr lang="zh-TW" altLang="en-US" sz="2400" dirty="0" smtClean="0"/>
              <a:t>量。</a:t>
            </a:r>
            <a:endParaRPr lang="zh-TW" altLang="en-US" sz="2400" dirty="0"/>
          </a:p>
          <a:p>
            <a:pPr lvl="1"/>
            <a:r>
              <a:rPr lang="zh-TW" altLang="en-US" sz="2400" dirty="0"/>
              <a:t>心輸出量的增加導致血液循環加快，血液的重複利用率提高，從而提高了人體的攝氧能力。</a:t>
            </a:r>
          </a:p>
          <a:p>
            <a:pPr lvl="1"/>
            <a:r>
              <a:rPr lang="zh-TW" altLang="en-US" sz="2400" dirty="0"/>
              <a:t>經過一定的有氧訓練，運動員的心室壁會增厚，心室腔增大，從而導致心臟幫浦能力的提高。這是提高 </a:t>
            </a:r>
            <a:r>
              <a:rPr lang="en-US" altLang="zh-TW" sz="2400" dirty="0"/>
              <a:t>VO</a:t>
            </a:r>
            <a:r>
              <a:rPr lang="en-US" altLang="zh-TW" sz="2400" baseline="-25000" dirty="0"/>
              <a:t>2</a:t>
            </a:r>
            <a:r>
              <a:rPr lang="en-US" altLang="zh-TW" sz="2400" dirty="0"/>
              <a:t>max </a:t>
            </a:r>
            <a:r>
              <a:rPr lang="zh-TW" altLang="en-US" sz="2400" dirty="0"/>
              <a:t>的主要因素。</a:t>
            </a:r>
          </a:p>
          <a:p>
            <a:pPr lvl="1"/>
            <a:r>
              <a:rPr lang="zh-TW" altLang="en-US" sz="2400" dirty="0"/>
              <a:t>肌肉有氧能力主要受慢肌纖維的比例及發達程度影響，前者主要取決於遺傳因素，後者則可藉由有氧訓練提升。</a:t>
            </a:r>
          </a:p>
        </p:txBody>
      </p:sp>
    </p:spTree>
    <p:extLst>
      <p:ext uri="{BB962C8B-B14F-4D97-AF65-F5344CB8AC3E}">
        <p14:creationId xmlns:p14="http://schemas.microsoft.com/office/powerpoint/2010/main" val="20172160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4403" name="Rectangle 3"/>
          <p:cNvSpPr>
            <a:spLocks noGrp="1" noChangeArrowheads="1"/>
          </p:cNvSpPr>
          <p:nvPr>
            <p:ph type="body" idx="1"/>
          </p:nvPr>
        </p:nvSpPr>
        <p:spPr>
          <a:xfrm>
            <a:off x="0" y="697276"/>
            <a:ext cx="12192000" cy="5564187"/>
          </a:xfrm>
        </p:spPr>
        <p:txBody>
          <a:bodyPr>
            <a:normAutofit/>
          </a:bodyPr>
          <a:lstStyle/>
          <a:p>
            <a:r>
              <a:rPr lang="en-US" altLang="zh-TW" sz="2800" dirty="0">
                <a:solidFill>
                  <a:srgbClr val="FFC000"/>
                </a:solidFill>
              </a:rPr>
              <a:t>(</a:t>
            </a:r>
            <a:r>
              <a:rPr lang="zh-TW" altLang="en-US" sz="2800" dirty="0">
                <a:solidFill>
                  <a:srgbClr val="FFC000"/>
                </a:solidFill>
              </a:rPr>
              <a:t>二</a:t>
            </a:r>
            <a:r>
              <a:rPr lang="en-US" altLang="zh-TW" sz="2800" dirty="0">
                <a:solidFill>
                  <a:srgbClr val="FFC000"/>
                </a:solidFill>
              </a:rPr>
              <a:t>) </a:t>
            </a:r>
            <a:r>
              <a:rPr lang="zh-TW" altLang="en-US" sz="2800" dirty="0">
                <a:solidFill>
                  <a:srgbClr val="FFC000"/>
                </a:solidFill>
              </a:rPr>
              <a:t>氧 債</a:t>
            </a:r>
          </a:p>
          <a:p>
            <a:pPr lvl="1"/>
            <a:r>
              <a:rPr lang="zh-TW" altLang="en-US" sz="2400" dirty="0">
                <a:solidFill>
                  <a:srgbClr val="FFC000"/>
                </a:solidFill>
              </a:rPr>
              <a:t>氧債</a:t>
            </a:r>
            <a:r>
              <a:rPr lang="en-US" altLang="zh-TW" sz="2400" dirty="0">
                <a:solidFill>
                  <a:srgbClr val="FFC000"/>
                </a:solidFill>
              </a:rPr>
              <a:t>(oxygen debt) </a:t>
            </a:r>
            <a:r>
              <a:rPr lang="zh-TW" altLang="en-US" sz="2400" dirty="0"/>
              <a:t>是由於在劇烈運動中，肌肉的需氧量超過最大攝氧量，能量供應靠無氧分解代謝所造成。</a:t>
            </a:r>
          </a:p>
          <a:p>
            <a:pPr lvl="1"/>
            <a:r>
              <a:rPr lang="zh-TW" altLang="en-US" sz="2400" dirty="0">
                <a:solidFill>
                  <a:schemeClr val="accent4">
                    <a:lumMod val="40000"/>
                    <a:lumOff val="60000"/>
                  </a:schemeClr>
                </a:solidFill>
              </a:rPr>
              <a:t>氧債主要來自兩個方面</a:t>
            </a:r>
            <a:r>
              <a:rPr lang="zh-TW" altLang="en-US" sz="2400" dirty="0"/>
              <a:t>：</a:t>
            </a:r>
          </a:p>
          <a:p>
            <a:pPr lvl="2"/>
            <a:r>
              <a:rPr lang="zh-TW" altLang="en-US" sz="2400" dirty="0"/>
              <a:t>一是在運動開始時，由於氧運輸系統具有一定的惰性，使攝氧量不能滿足需氧量的要求；</a:t>
            </a:r>
          </a:p>
          <a:p>
            <a:pPr lvl="2"/>
            <a:r>
              <a:rPr lang="zh-TW" altLang="en-US" sz="2400" dirty="0"/>
              <a:t>二是在從事劇烈運動的過程中，攝氧量始終不能滿足需氧量的要求。</a:t>
            </a:r>
          </a:p>
          <a:p>
            <a:pPr lvl="1"/>
            <a:r>
              <a:rPr lang="zh-TW" altLang="en-US" sz="2400" dirty="0"/>
              <a:t>這兩部分氧債需要在恢復期來償還</a:t>
            </a:r>
            <a:r>
              <a:rPr lang="zh-TW" altLang="en-US" sz="2400" dirty="0" smtClean="0"/>
              <a:t>。</a:t>
            </a:r>
            <a:endParaRPr lang="en-US" altLang="zh-TW" sz="2400" dirty="0" smtClean="0"/>
          </a:p>
          <a:p>
            <a:pPr lvl="1"/>
            <a:r>
              <a:rPr lang="zh-TW" altLang="en-US" sz="2400" dirty="0" smtClean="0"/>
              <a:t>人體</a:t>
            </a:r>
            <a:r>
              <a:rPr lang="zh-TW" altLang="en-US" sz="2400" dirty="0"/>
              <a:t>負氧債的能力與無氧耐力有密切關係，所以氧債是評定一個人</a:t>
            </a:r>
            <a:r>
              <a:rPr lang="zh-TW" altLang="en-US" sz="2400" dirty="0">
                <a:solidFill>
                  <a:srgbClr val="FFC000"/>
                </a:solidFill>
              </a:rPr>
              <a:t>無氧耐力</a:t>
            </a:r>
            <a:r>
              <a:rPr lang="en-US" altLang="zh-TW" sz="2400" dirty="0">
                <a:solidFill>
                  <a:srgbClr val="FFC000"/>
                </a:solidFill>
              </a:rPr>
              <a:t>(anaerobic endurance)</a:t>
            </a:r>
            <a:r>
              <a:rPr lang="en-US" altLang="zh-TW" sz="2400" dirty="0"/>
              <a:t> </a:t>
            </a:r>
            <a:r>
              <a:rPr lang="zh-TW" altLang="en-US" sz="2400" dirty="0"/>
              <a:t>的重要指標。</a:t>
            </a:r>
          </a:p>
          <a:p>
            <a:pPr lvl="1"/>
            <a:r>
              <a:rPr lang="zh-TW" altLang="en-US" sz="2400" dirty="0"/>
              <a:t>一般人從事劇烈運動時，其負氧債的量約為 </a:t>
            </a:r>
            <a:r>
              <a:rPr lang="en-US" altLang="zh-TW" sz="2400" dirty="0"/>
              <a:t>10 </a:t>
            </a:r>
            <a:r>
              <a:rPr lang="zh-TW" altLang="en-US" sz="2400" dirty="0"/>
              <a:t>升左右，受過良好訓練的運動員可高達 </a:t>
            </a:r>
            <a:r>
              <a:rPr lang="en-US" altLang="zh-TW" sz="2400" dirty="0"/>
              <a:t>15~20 </a:t>
            </a:r>
            <a:r>
              <a:rPr lang="zh-TW" altLang="en-US" sz="2400" dirty="0"/>
              <a:t>升。</a:t>
            </a:r>
          </a:p>
          <a:p>
            <a:pPr lvl="1"/>
            <a:endParaRPr lang="zh-TW" altLang="en-US" sz="2400" dirty="0"/>
          </a:p>
        </p:txBody>
      </p:sp>
    </p:spTree>
    <p:extLst>
      <p:ext uri="{BB962C8B-B14F-4D97-AF65-F5344CB8AC3E}">
        <p14:creationId xmlns:p14="http://schemas.microsoft.com/office/powerpoint/2010/main" val="873235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219" name="Rectangle 27"/>
          <p:cNvSpPr>
            <a:spLocks noGrp="1" noChangeArrowheads="1"/>
          </p:cNvSpPr>
          <p:nvPr>
            <p:ph type="ctrTitle"/>
          </p:nvPr>
        </p:nvSpPr>
        <p:spPr>
          <a:xfrm>
            <a:off x="1520715" y="63137"/>
            <a:ext cx="8825658" cy="851263"/>
          </a:xfrm>
          <a:solidFill>
            <a:schemeClr val="accent5">
              <a:lumMod val="60000"/>
              <a:lumOff val="40000"/>
            </a:schemeClr>
          </a:solidFill>
        </p:spPr>
        <p:txBody>
          <a:bodyPr/>
          <a:lstStyle/>
          <a:p>
            <a:pPr algn="ctr"/>
            <a:r>
              <a:rPr lang="zh-TW" altLang="en-US" sz="4800" dirty="0">
                <a:solidFill>
                  <a:srgbClr val="FF0000"/>
                </a:solidFill>
              </a:rPr>
              <a:t>肌 肉</a:t>
            </a:r>
          </a:p>
        </p:txBody>
      </p:sp>
      <p:sp>
        <p:nvSpPr>
          <p:cNvPr id="264220" name="Rectangle 28"/>
          <p:cNvSpPr>
            <a:spLocks noGrp="1" noChangeArrowheads="1"/>
          </p:cNvSpPr>
          <p:nvPr>
            <p:ph type="subTitle" idx="1"/>
          </p:nvPr>
        </p:nvSpPr>
        <p:spPr>
          <a:xfrm>
            <a:off x="506958" y="1397725"/>
            <a:ext cx="3455987" cy="1911531"/>
          </a:xfrm>
          <a:noFill/>
          <a:ln/>
        </p:spPr>
        <p:txBody>
          <a:bodyPr>
            <a:noAutofit/>
          </a:bodyPr>
          <a:lstStyle/>
          <a:p>
            <a:pPr algn="just"/>
            <a:r>
              <a:rPr lang="en-US" altLang="zh-TW" sz="3200" b="1" dirty="0" smtClean="0">
                <a:hlinkClick r:id="rId3" action="ppaction://hlinksldjump"/>
              </a:rPr>
              <a:t>1</a:t>
            </a:r>
            <a:r>
              <a:rPr lang="zh-TW" altLang="en-US" sz="3200" b="1" dirty="0">
                <a:hlinkClick r:id="rId3" action="ppaction://hlinksldjump"/>
              </a:rPr>
              <a:t>　骨骼肌</a:t>
            </a:r>
            <a:endParaRPr lang="zh-TW" altLang="en-US" sz="3200" b="1" dirty="0"/>
          </a:p>
          <a:p>
            <a:r>
              <a:rPr lang="en-US" altLang="zh-TW" sz="3200" b="1" dirty="0" smtClean="0">
                <a:hlinkClick r:id="rId3" action="ppaction://hlinksldjump"/>
              </a:rPr>
              <a:t>2</a:t>
            </a:r>
            <a:r>
              <a:rPr lang="zh-TW" altLang="en-US" sz="3200" b="1" dirty="0">
                <a:hlinkClick r:id="rId3" action="ppaction://hlinksldjump"/>
              </a:rPr>
              <a:t>　心  肌</a:t>
            </a:r>
            <a:endParaRPr lang="zh-TW" altLang="en-US" sz="3200" b="1" dirty="0"/>
          </a:p>
          <a:p>
            <a:r>
              <a:rPr lang="en-US" altLang="zh-TW" sz="3200" b="1" dirty="0" smtClean="0">
                <a:hlinkClick r:id="rId3" action="ppaction://hlinksldjump"/>
              </a:rPr>
              <a:t>3</a:t>
            </a:r>
            <a:r>
              <a:rPr lang="zh-TW" altLang="en-US" sz="3200" b="1" dirty="0">
                <a:hlinkClick r:id="rId3" action="ppaction://hlinksldjump"/>
              </a:rPr>
              <a:t>　平滑肌</a:t>
            </a:r>
            <a:endParaRPr lang="zh-TW" altLang="en-US" sz="3200" b="1" dirty="0"/>
          </a:p>
        </p:txBody>
      </p:sp>
    </p:spTree>
    <p:extLst>
      <p:ext uri="{BB962C8B-B14F-4D97-AF65-F5344CB8AC3E}">
        <p14:creationId xmlns:p14="http://schemas.microsoft.com/office/powerpoint/2010/main" val="191404296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6451" name="Rectangle 3"/>
          <p:cNvSpPr>
            <a:spLocks noGrp="1" noChangeArrowheads="1"/>
          </p:cNvSpPr>
          <p:nvPr>
            <p:ph type="body" idx="1"/>
          </p:nvPr>
        </p:nvSpPr>
        <p:spPr>
          <a:xfrm>
            <a:off x="0" y="1166949"/>
            <a:ext cx="12192000" cy="5512526"/>
          </a:xfrm>
        </p:spPr>
        <p:txBody>
          <a:bodyPr>
            <a:normAutofit/>
          </a:bodyPr>
          <a:lstStyle/>
          <a:p>
            <a:r>
              <a:rPr lang="zh-TW" altLang="en-US" sz="2800" dirty="0">
                <a:solidFill>
                  <a:srgbClr val="FFC000"/>
                </a:solidFill>
              </a:rPr>
              <a:t>三、慢肌纖維及快肌纖維</a:t>
            </a:r>
          </a:p>
          <a:p>
            <a:pPr lvl="1"/>
            <a:r>
              <a:rPr lang="zh-TW" altLang="en-US" sz="2400" dirty="0"/>
              <a:t>骨骼肌纖維依據其收縮速度可分為兩類，分別為：</a:t>
            </a:r>
          </a:p>
          <a:p>
            <a:pPr lvl="2"/>
            <a:r>
              <a:rPr lang="en-US" altLang="zh-TW" sz="2400" dirty="0"/>
              <a:t>(1) </a:t>
            </a:r>
            <a:r>
              <a:rPr lang="zh-TW" altLang="en-US" sz="2400" dirty="0"/>
              <a:t>第一型纖維</a:t>
            </a:r>
            <a:r>
              <a:rPr lang="en-US" altLang="zh-TW" sz="2400" dirty="0"/>
              <a:t>(type I fibers)</a:t>
            </a:r>
            <a:r>
              <a:rPr lang="zh-TW" altLang="en-US" sz="2400" dirty="0"/>
              <a:t>，又稱為</a:t>
            </a:r>
            <a:r>
              <a:rPr lang="zh-TW" altLang="en-US" sz="2400" b="1" dirty="0">
                <a:solidFill>
                  <a:srgbClr val="FFC000"/>
                </a:solidFill>
              </a:rPr>
              <a:t>慢肌纖維</a:t>
            </a:r>
            <a:r>
              <a:rPr lang="en-US" altLang="zh-TW" sz="2400" dirty="0">
                <a:solidFill>
                  <a:srgbClr val="FFC000"/>
                </a:solidFill>
              </a:rPr>
              <a:t>(slow-twitch fibers)</a:t>
            </a:r>
            <a:r>
              <a:rPr lang="zh-TW" altLang="en-US" sz="2400" dirty="0"/>
              <a:t>；</a:t>
            </a:r>
          </a:p>
          <a:p>
            <a:pPr lvl="2"/>
            <a:r>
              <a:rPr lang="en-US" altLang="zh-TW" sz="2400" dirty="0"/>
              <a:t>(2) </a:t>
            </a:r>
            <a:r>
              <a:rPr lang="zh-TW" altLang="en-US" sz="2400" dirty="0"/>
              <a:t>第二型纖維</a:t>
            </a:r>
            <a:r>
              <a:rPr lang="en-US" altLang="zh-TW" sz="2400" dirty="0"/>
              <a:t>(type II fibers)</a:t>
            </a:r>
            <a:r>
              <a:rPr lang="zh-TW" altLang="en-US" sz="2400" dirty="0"/>
              <a:t>，又稱為</a:t>
            </a:r>
            <a:r>
              <a:rPr lang="zh-TW" altLang="en-US" sz="2400" b="1" dirty="0">
                <a:solidFill>
                  <a:srgbClr val="FFC000"/>
                </a:solidFill>
              </a:rPr>
              <a:t>快肌纖維</a:t>
            </a:r>
            <a:r>
              <a:rPr lang="en-US" altLang="zh-TW" sz="2400" dirty="0">
                <a:solidFill>
                  <a:srgbClr val="FFC000"/>
                </a:solidFill>
              </a:rPr>
              <a:t>(fast-twitch fibers)</a:t>
            </a:r>
            <a:r>
              <a:rPr lang="zh-TW" altLang="en-US" sz="2400" dirty="0"/>
              <a:t>。</a:t>
            </a:r>
          </a:p>
          <a:p>
            <a:pPr lvl="1"/>
            <a:r>
              <a:rPr lang="zh-TW" altLang="en-US" sz="2400" dirty="0"/>
              <a:t>從形態學上來看，</a:t>
            </a:r>
          </a:p>
          <a:p>
            <a:pPr lvl="2"/>
            <a:r>
              <a:rPr lang="zh-TW" altLang="en-US" sz="2400" dirty="0"/>
              <a:t>快肌纖維的直徑較慢肌纖維大，收縮蛋白較多，肌漿網也較發達；</a:t>
            </a:r>
          </a:p>
          <a:p>
            <a:pPr lvl="2"/>
            <a:r>
              <a:rPr lang="zh-TW" altLang="en-US" sz="2400" dirty="0"/>
              <a:t>慢肌纖維周圍的微血管網較豐富，且含有較多的</a:t>
            </a:r>
            <a:r>
              <a:rPr lang="zh-TW" altLang="en-US" sz="2400" b="1" dirty="0">
                <a:solidFill>
                  <a:srgbClr val="FFC000"/>
                </a:solidFill>
              </a:rPr>
              <a:t>肌紅素</a:t>
            </a:r>
            <a:r>
              <a:rPr lang="en-US" altLang="zh-TW" sz="2400" dirty="0">
                <a:solidFill>
                  <a:srgbClr val="FFC000"/>
                </a:solidFill>
              </a:rPr>
              <a:t>(myoglobin</a:t>
            </a:r>
            <a:r>
              <a:rPr lang="en-US" altLang="zh-TW" sz="2400" dirty="0" smtClean="0">
                <a:solidFill>
                  <a:srgbClr val="FFC000"/>
                </a:solidFill>
              </a:rPr>
              <a:t>)</a:t>
            </a:r>
            <a:r>
              <a:rPr lang="zh-TW" altLang="en-US" sz="2400" dirty="0" smtClean="0"/>
              <a:t>。</a:t>
            </a:r>
            <a:endParaRPr lang="zh-TW" altLang="en-US" sz="2400" dirty="0"/>
          </a:p>
        </p:txBody>
      </p:sp>
    </p:spTree>
    <p:extLst>
      <p:ext uri="{BB962C8B-B14F-4D97-AF65-F5344CB8AC3E}">
        <p14:creationId xmlns:p14="http://schemas.microsoft.com/office/powerpoint/2010/main" val="29378075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7475" name="Rectangle 3"/>
          <p:cNvSpPr>
            <a:spLocks noGrp="1" noChangeArrowheads="1"/>
          </p:cNvSpPr>
          <p:nvPr>
            <p:ph type="body" idx="1"/>
          </p:nvPr>
        </p:nvSpPr>
        <p:spPr>
          <a:xfrm>
            <a:off x="0" y="1166949"/>
            <a:ext cx="12192000" cy="5691051"/>
          </a:xfrm>
        </p:spPr>
        <p:txBody>
          <a:bodyPr>
            <a:normAutofit/>
          </a:bodyPr>
          <a:lstStyle/>
          <a:p>
            <a:pPr lvl="1"/>
            <a:r>
              <a:rPr lang="zh-TW" altLang="en-US" sz="2400" dirty="0"/>
              <a:t>肌紅素與血紅素相似，可幫助慢肌纖維中氧氣的輸送，故慢肌纖維又稱為</a:t>
            </a:r>
            <a:r>
              <a:rPr lang="zh-TW" altLang="en-US" sz="2400" b="1" dirty="0">
                <a:solidFill>
                  <a:srgbClr val="FFC000"/>
                </a:solidFill>
              </a:rPr>
              <a:t>紅肌纖維</a:t>
            </a:r>
            <a:r>
              <a:rPr lang="en-US" altLang="zh-TW" sz="2400" dirty="0">
                <a:solidFill>
                  <a:srgbClr val="FFC000"/>
                </a:solidFill>
              </a:rPr>
              <a:t>(red fibers)</a:t>
            </a:r>
            <a:r>
              <a:rPr lang="zh-TW" altLang="en-US" sz="2400" dirty="0"/>
              <a:t>。</a:t>
            </a:r>
          </a:p>
          <a:p>
            <a:pPr lvl="1"/>
            <a:r>
              <a:rPr lang="zh-TW" altLang="en-US" sz="2400" dirty="0"/>
              <a:t>相對的，快肌纖維含肌紅素少，故又稱為</a:t>
            </a:r>
            <a:r>
              <a:rPr lang="zh-TW" altLang="en-US" sz="2400" b="1" dirty="0">
                <a:solidFill>
                  <a:srgbClr val="FFC000"/>
                </a:solidFill>
              </a:rPr>
              <a:t>白肌纖維</a:t>
            </a:r>
            <a:r>
              <a:rPr lang="en-US" altLang="zh-TW" sz="2400" dirty="0">
                <a:solidFill>
                  <a:srgbClr val="FFC000"/>
                </a:solidFill>
              </a:rPr>
              <a:t>(white fibers)</a:t>
            </a:r>
            <a:r>
              <a:rPr lang="zh-TW" altLang="en-US" sz="2400" dirty="0"/>
              <a:t>。</a:t>
            </a:r>
          </a:p>
          <a:p>
            <a:pPr lvl="1"/>
            <a:r>
              <a:rPr lang="zh-TW" altLang="en-US" sz="2400" dirty="0"/>
              <a:t>此外，慢肌纖維還含有較多的粒線體，且粒線體的體積較大。</a:t>
            </a:r>
          </a:p>
          <a:p>
            <a:pPr lvl="1"/>
            <a:r>
              <a:rPr lang="zh-TW" altLang="en-US" sz="2400" dirty="0"/>
              <a:t>在神經支配上，</a:t>
            </a:r>
          </a:p>
          <a:p>
            <a:pPr lvl="2"/>
            <a:r>
              <a:rPr lang="zh-TW" altLang="en-US" sz="2400" dirty="0"/>
              <a:t>慢肌纖維由較小的運動神經元支配，運動神經纖維較細，傳導速度較慢；</a:t>
            </a:r>
          </a:p>
          <a:p>
            <a:pPr lvl="2"/>
            <a:r>
              <a:rPr lang="zh-TW" altLang="en-US" sz="2400" dirty="0"/>
              <a:t>快肌纖維由較大的運動神經元支配，神經纖維較粗，傳導速度較快。</a:t>
            </a:r>
          </a:p>
        </p:txBody>
      </p:sp>
    </p:spTree>
    <p:extLst>
      <p:ext uri="{BB962C8B-B14F-4D97-AF65-F5344CB8AC3E}">
        <p14:creationId xmlns:p14="http://schemas.microsoft.com/office/powerpoint/2010/main" val="1377923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2228" name="Picture 4" descr="T09-01"/>
          <p:cNvPicPr>
            <a:picLocks noChangeAspect="1" noChangeArrowheads="1"/>
          </p:cNvPicPr>
          <p:nvPr/>
        </p:nvPicPr>
        <p:blipFill rotWithShape="1">
          <a:blip r:embed="rId2">
            <a:extLst>
              <a:ext uri="{28A0092B-C50C-407E-A947-70E740481C1C}">
                <a14:useLocalDpi xmlns:a14="http://schemas.microsoft.com/office/drawing/2010/main" val="0"/>
              </a:ext>
            </a:extLst>
          </a:blip>
          <a:srcRect l="1651" t="10710" r="4453" b="2387"/>
          <a:stretch/>
        </p:blipFill>
        <p:spPr bwMode="auto">
          <a:xfrm>
            <a:off x="243047" y="1201784"/>
            <a:ext cx="11704320" cy="53470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09-01"/>
          <p:cNvPicPr>
            <a:picLocks noChangeAspect="1" noChangeArrowheads="1"/>
          </p:cNvPicPr>
          <p:nvPr/>
        </p:nvPicPr>
        <p:blipFill rotWithShape="1">
          <a:blip r:embed="rId2">
            <a:extLst>
              <a:ext uri="{28A0092B-C50C-407E-A947-70E740481C1C}">
                <a14:useLocalDpi xmlns:a14="http://schemas.microsoft.com/office/drawing/2010/main" val="0"/>
              </a:ext>
            </a:extLst>
          </a:blip>
          <a:srcRect l="11977" t="2419" r="59512" b="91750"/>
          <a:stretch/>
        </p:blipFill>
        <p:spPr bwMode="auto">
          <a:xfrm>
            <a:off x="3982982" y="444137"/>
            <a:ext cx="4224450" cy="452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9816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8499" name="Rectangle 3"/>
          <p:cNvSpPr>
            <a:spLocks noGrp="1" noChangeArrowheads="1"/>
          </p:cNvSpPr>
          <p:nvPr>
            <p:ph type="body" idx="1"/>
          </p:nvPr>
        </p:nvSpPr>
        <p:spPr>
          <a:xfrm>
            <a:off x="0" y="1173352"/>
            <a:ext cx="12192000" cy="4195481"/>
          </a:xfrm>
        </p:spPr>
        <p:txBody>
          <a:bodyPr>
            <a:normAutofit/>
          </a:bodyPr>
          <a:lstStyle/>
          <a:p>
            <a:pPr marL="57150" indent="0">
              <a:buNone/>
            </a:pPr>
            <a:r>
              <a:rPr lang="zh-TW" altLang="en-US" sz="2600" dirty="0">
                <a:solidFill>
                  <a:srgbClr val="FFC000"/>
                </a:solidFill>
              </a:rPr>
              <a:t>綜合前述，快肌纖維及慢肌纖維的生理學</a:t>
            </a:r>
            <a:r>
              <a:rPr lang="zh-TW" altLang="en-US" sz="2600" dirty="0" smtClean="0">
                <a:solidFill>
                  <a:srgbClr val="FFC000"/>
                </a:solidFill>
              </a:rPr>
              <a:t>特徵：</a:t>
            </a:r>
            <a:endParaRPr lang="zh-TW" altLang="en-US" sz="2600" dirty="0">
              <a:solidFill>
                <a:srgbClr val="FFC000"/>
              </a:solidFill>
            </a:endParaRPr>
          </a:p>
          <a:p>
            <a:pPr lvl="1"/>
            <a:r>
              <a:rPr lang="en-US" altLang="zh-TW" sz="2400" dirty="0">
                <a:solidFill>
                  <a:schemeClr val="accent4">
                    <a:lumMod val="40000"/>
                    <a:lumOff val="60000"/>
                  </a:schemeClr>
                </a:solidFill>
              </a:rPr>
              <a:t>1. </a:t>
            </a:r>
            <a:r>
              <a:rPr lang="zh-TW" altLang="en-US" sz="2400" dirty="0">
                <a:solidFill>
                  <a:schemeClr val="accent4">
                    <a:lumMod val="40000"/>
                    <a:lumOff val="60000"/>
                  </a:schemeClr>
                </a:solidFill>
              </a:rPr>
              <a:t>快肌纖維收縮速度快。</a:t>
            </a:r>
          </a:p>
          <a:p>
            <a:pPr lvl="2"/>
            <a:r>
              <a:rPr lang="zh-TW" altLang="en-US" sz="2400" dirty="0"/>
              <a:t>因每塊肌肉中的快慢肌比例不同，快肌比例高的肌肉收縮速度快。</a:t>
            </a:r>
          </a:p>
          <a:p>
            <a:pPr lvl="1"/>
            <a:r>
              <a:rPr lang="en-US" altLang="zh-TW" sz="2400" dirty="0">
                <a:solidFill>
                  <a:schemeClr val="accent4">
                    <a:lumMod val="40000"/>
                    <a:lumOff val="60000"/>
                  </a:schemeClr>
                </a:solidFill>
              </a:rPr>
              <a:t>2. </a:t>
            </a:r>
            <a:r>
              <a:rPr lang="zh-TW" altLang="en-US" sz="2400" dirty="0">
                <a:solidFill>
                  <a:schemeClr val="accent4">
                    <a:lumMod val="40000"/>
                    <a:lumOff val="60000"/>
                  </a:schemeClr>
                </a:solidFill>
              </a:rPr>
              <a:t>快肌運動單位的收縮力量明顯大於慢肌運動單位。</a:t>
            </a:r>
          </a:p>
          <a:p>
            <a:pPr lvl="2"/>
            <a:r>
              <a:rPr lang="zh-TW" altLang="en-US" sz="2400" dirty="0"/>
              <a:t>因快肌直徑大於慢肌，快肌的肌纖維數目多。</a:t>
            </a:r>
          </a:p>
          <a:p>
            <a:pPr lvl="2"/>
            <a:r>
              <a:rPr lang="zh-TW" altLang="en-US" sz="2400" dirty="0"/>
              <a:t>運動訓練可使肌肉的收縮速度加快，收縮力量加大。</a:t>
            </a:r>
          </a:p>
        </p:txBody>
      </p:sp>
    </p:spTree>
    <p:extLst>
      <p:ext uri="{BB962C8B-B14F-4D97-AF65-F5344CB8AC3E}">
        <p14:creationId xmlns:p14="http://schemas.microsoft.com/office/powerpoint/2010/main" val="10246728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23" name="Rectangle 3"/>
          <p:cNvSpPr>
            <a:spLocks noGrp="1" noChangeArrowheads="1"/>
          </p:cNvSpPr>
          <p:nvPr>
            <p:ph type="body" idx="1"/>
          </p:nvPr>
        </p:nvSpPr>
        <p:spPr>
          <a:xfrm>
            <a:off x="0" y="1054100"/>
            <a:ext cx="12191999" cy="5526088"/>
          </a:xfrm>
        </p:spPr>
        <p:txBody>
          <a:bodyPr>
            <a:normAutofit/>
          </a:bodyPr>
          <a:lstStyle/>
          <a:p>
            <a:pPr lvl="1"/>
            <a:r>
              <a:rPr lang="en-US" altLang="zh-TW" sz="2400" dirty="0">
                <a:solidFill>
                  <a:schemeClr val="accent4">
                    <a:lumMod val="40000"/>
                    <a:lumOff val="60000"/>
                  </a:schemeClr>
                </a:solidFill>
              </a:rPr>
              <a:t>3. </a:t>
            </a:r>
            <a:r>
              <a:rPr lang="zh-TW" altLang="en-US" sz="2400" dirty="0">
                <a:solidFill>
                  <a:schemeClr val="accent4">
                    <a:lumMod val="40000"/>
                    <a:lumOff val="60000"/>
                  </a:schemeClr>
                </a:solidFill>
              </a:rPr>
              <a:t>慢肌抗疲勞能力強於快肌。</a:t>
            </a:r>
          </a:p>
          <a:p>
            <a:pPr lvl="2"/>
            <a:r>
              <a:rPr lang="zh-TW" altLang="en-US" sz="2400" dirty="0"/>
              <a:t>慢肌因粒線體較多且較大，氧代謝酶活性高，肌紅素（儲氧）含量較豐富，微血管網較發達，因此可供給較多氧氣及能量。</a:t>
            </a:r>
          </a:p>
          <a:p>
            <a:pPr lvl="2"/>
            <a:r>
              <a:rPr lang="zh-TW" altLang="en-US" sz="2400" dirty="0"/>
              <a:t>而快肌纖維中，葡萄糖分解酶含量較高， 無氧代謝能力強，易導致乳酸累積，肌肉疲勞。</a:t>
            </a:r>
          </a:p>
          <a:p>
            <a:pPr lvl="1"/>
            <a:r>
              <a:rPr lang="zh-TW" altLang="en-US" sz="2400" dirty="0"/>
              <a:t>在人體的骨骼肌中，快肌纖維與慢肌纖維是相互混雜的，每塊肌肉中快肌與慢肌的分布比例不同，</a:t>
            </a:r>
          </a:p>
          <a:p>
            <a:pPr lvl="2"/>
            <a:r>
              <a:rPr lang="zh-TW" altLang="en-US" sz="2400" dirty="0"/>
              <a:t>例如比目魚肌以慢肌為主，而腓腸肌以快肌為主。</a:t>
            </a:r>
          </a:p>
        </p:txBody>
      </p:sp>
    </p:spTree>
    <p:extLst>
      <p:ext uri="{BB962C8B-B14F-4D97-AF65-F5344CB8AC3E}">
        <p14:creationId xmlns:p14="http://schemas.microsoft.com/office/powerpoint/2010/main" val="405916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0553" name="Rectangle 9"/>
          <p:cNvSpPr>
            <a:spLocks noGrp="1" noChangeArrowheads="1"/>
          </p:cNvSpPr>
          <p:nvPr>
            <p:ph type="body" idx="4294967295"/>
          </p:nvPr>
        </p:nvSpPr>
        <p:spPr>
          <a:xfrm>
            <a:off x="0" y="1155935"/>
            <a:ext cx="12192000" cy="4195481"/>
          </a:xfrm>
        </p:spPr>
        <p:txBody>
          <a:bodyPr>
            <a:normAutofit/>
          </a:bodyPr>
          <a:lstStyle/>
          <a:p>
            <a:pPr lvl="1">
              <a:lnSpc>
                <a:spcPct val="110000"/>
              </a:lnSpc>
            </a:pPr>
            <a:r>
              <a:rPr lang="zh-TW" altLang="en-US" sz="2400" dirty="0"/>
              <a:t>肌肉組織的</a:t>
            </a:r>
            <a:r>
              <a:rPr lang="zh-TW" altLang="en-US" sz="2400" dirty="0">
                <a:solidFill>
                  <a:srgbClr val="FFC000"/>
                </a:solidFill>
              </a:rPr>
              <a:t>再生能力</a:t>
            </a:r>
            <a:r>
              <a:rPr lang="zh-TW" altLang="en-US" sz="2400" dirty="0"/>
              <a:t>很有限。若肌肉損傷的範圍不大，且肌漿膜健全，通常可透過殘存部分的肌細胞核分裂，產生肌漿質，分化出肌原纖維而完全再生癒合。若肌纖維完全斷裂，雖有再生現象，但兩斷端最後不能直接連接，而以纖維組織癒合。</a:t>
            </a:r>
          </a:p>
          <a:p>
            <a:pPr lvl="1">
              <a:lnSpc>
                <a:spcPct val="110000"/>
              </a:lnSpc>
            </a:pPr>
            <a:r>
              <a:rPr lang="zh-TW" altLang="en-US" sz="2400" dirty="0"/>
              <a:t>此外，成人的骨骼肌中具有一種幹細胞，稱為</a:t>
            </a:r>
            <a:r>
              <a:rPr lang="zh-TW" altLang="en-US" sz="2400" dirty="0">
                <a:solidFill>
                  <a:schemeClr val="accent4">
                    <a:lumMod val="40000"/>
                    <a:lumOff val="60000"/>
                  </a:schemeClr>
                </a:solidFill>
              </a:rPr>
              <a:t>衛星細胞</a:t>
            </a:r>
            <a:r>
              <a:rPr lang="en-US" altLang="zh-TW" sz="2400" dirty="0">
                <a:solidFill>
                  <a:schemeClr val="accent4">
                    <a:lumMod val="40000"/>
                    <a:lumOff val="60000"/>
                  </a:schemeClr>
                </a:solidFill>
              </a:rPr>
              <a:t>(satellite cell)</a:t>
            </a:r>
            <a:r>
              <a:rPr lang="zh-TW" altLang="en-US" sz="2400" dirty="0"/>
              <a:t>，位於肌纖維的外側。當肌肉受損時，衛星細胞可經由細胞分裂而增生，並與肌纖維融合，使其得到某種程度的修補。衛星細胞在肌細胞的生長、損傷修復與運動訓練適應過程中具有重要功能。但衛星細胞修復骨骼肌細胞的能力並不完整，且會隨著年齡而減退，其原因尚不清楚。</a:t>
            </a:r>
          </a:p>
        </p:txBody>
      </p:sp>
    </p:spTree>
    <p:extLst>
      <p:ext uri="{BB962C8B-B14F-4D97-AF65-F5344CB8AC3E}">
        <p14:creationId xmlns:p14="http://schemas.microsoft.com/office/powerpoint/2010/main" val="27244971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2594" name="Rectangle 2"/>
          <p:cNvSpPr>
            <a:spLocks noGrp="1" noChangeArrowheads="1"/>
          </p:cNvSpPr>
          <p:nvPr>
            <p:ph type="title"/>
          </p:nvPr>
        </p:nvSpPr>
        <p:spPr>
          <a:xfrm>
            <a:off x="874220" y="78249"/>
            <a:ext cx="9404723" cy="792608"/>
          </a:xfrm>
          <a:solidFill>
            <a:schemeClr val="accent5">
              <a:lumMod val="60000"/>
              <a:lumOff val="40000"/>
            </a:schemeClr>
          </a:solidFill>
        </p:spPr>
        <p:txBody>
          <a:bodyPr/>
          <a:lstStyle/>
          <a:p>
            <a:pPr algn="ctr"/>
            <a:r>
              <a:rPr lang="en-US" altLang="zh-TW">
                <a:solidFill>
                  <a:srgbClr val="FF0000"/>
                </a:solidFill>
              </a:rPr>
              <a:t>◎</a:t>
            </a:r>
            <a:r>
              <a:rPr lang="zh-TW" altLang="en-US">
                <a:solidFill>
                  <a:srgbClr val="FF0000"/>
                </a:solidFill>
              </a:rPr>
              <a:t>骨骼肌的神經控制</a:t>
            </a:r>
          </a:p>
        </p:txBody>
      </p:sp>
      <p:sp>
        <p:nvSpPr>
          <p:cNvPr id="2542595" name="Rectangle 3"/>
          <p:cNvSpPr>
            <a:spLocks noGrp="1" noChangeArrowheads="1"/>
          </p:cNvSpPr>
          <p:nvPr>
            <p:ph type="body" idx="1"/>
          </p:nvPr>
        </p:nvSpPr>
        <p:spPr>
          <a:xfrm>
            <a:off x="0" y="1225604"/>
            <a:ext cx="12192000" cy="5410327"/>
          </a:xfrm>
        </p:spPr>
        <p:txBody>
          <a:bodyPr>
            <a:normAutofit/>
          </a:bodyPr>
          <a:lstStyle/>
          <a:p>
            <a:r>
              <a:rPr lang="zh-TW" altLang="en-US" sz="2800" b="1" dirty="0">
                <a:solidFill>
                  <a:srgbClr val="FFC000"/>
                </a:solidFill>
              </a:rPr>
              <a:t>一、錐體徑對骨骼肌的控制</a:t>
            </a:r>
          </a:p>
          <a:p>
            <a:pPr lvl="1"/>
            <a:r>
              <a:rPr lang="zh-TW" altLang="en-US" sz="2400" dirty="0"/>
              <a:t>骨骼肌主要由錐體徑支配。</a:t>
            </a:r>
          </a:p>
          <a:p>
            <a:pPr lvl="1"/>
            <a:r>
              <a:rPr lang="zh-TW" altLang="en-US" sz="2400" b="1" dirty="0">
                <a:solidFill>
                  <a:srgbClr val="FFC000"/>
                </a:solidFill>
              </a:rPr>
              <a:t>上運動神經元</a:t>
            </a:r>
            <a:r>
              <a:rPr lang="en-US" altLang="zh-TW" sz="2400" dirty="0">
                <a:solidFill>
                  <a:srgbClr val="FFC000"/>
                </a:solidFill>
              </a:rPr>
              <a:t>(upper motor neuron)</a:t>
            </a:r>
            <a:r>
              <a:rPr lang="en-US" altLang="zh-TW" sz="2400" dirty="0"/>
              <a:t> </a:t>
            </a:r>
            <a:r>
              <a:rPr lang="zh-TW" altLang="en-US" sz="2400" dirty="0"/>
              <a:t>的細胞體主要位於大腦皮質的中央前回（ 運動皮質），其發出的軸突聚集而成的下行徑稱為</a:t>
            </a:r>
            <a:r>
              <a:rPr lang="zh-TW" altLang="en-US" sz="2400" b="1" dirty="0">
                <a:solidFill>
                  <a:srgbClr val="FFC000"/>
                </a:solidFill>
              </a:rPr>
              <a:t>錐體徑</a:t>
            </a:r>
            <a:r>
              <a:rPr lang="en-US" altLang="zh-TW" sz="2400" dirty="0">
                <a:solidFill>
                  <a:srgbClr val="FFC000"/>
                </a:solidFill>
              </a:rPr>
              <a:t>(pyramidal tract)</a:t>
            </a:r>
            <a:r>
              <a:rPr lang="zh-TW" altLang="en-US" sz="2400" dirty="0"/>
              <a:t>，主要為</a:t>
            </a:r>
            <a:r>
              <a:rPr lang="zh-TW" altLang="en-US" sz="2400" b="1" dirty="0">
                <a:solidFill>
                  <a:srgbClr val="FFC000"/>
                </a:solidFill>
              </a:rPr>
              <a:t>皮質脊髓</a:t>
            </a:r>
            <a:r>
              <a:rPr lang="zh-TW" altLang="en-US" sz="2400" b="1" dirty="0" smtClean="0">
                <a:solidFill>
                  <a:srgbClr val="FFC000"/>
                </a:solidFill>
              </a:rPr>
              <a:t>徑</a:t>
            </a:r>
            <a:r>
              <a:rPr lang="zh-TW" altLang="en-US" sz="2400" dirty="0" smtClean="0"/>
              <a:t>，</a:t>
            </a:r>
            <a:r>
              <a:rPr lang="zh-TW" altLang="en-US" sz="2400" dirty="0"/>
              <a:t>其直接或間接終止於脊髓前角，並在此處與</a:t>
            </a:r>
            <a:r>
              <a:rPr lang="zh-TW" altLang="en-US" sz="2400" b="1" dirty="0">
                <a:solidFill>
                  <a:srgbClr val="FFC000"/>
                </a:solidFill>
              </a:rPr>
              <a:t>下運動神經元</a:t>
            </a:r>
            <a:r>
              <a:rPr lang="en-US" altLang="zh-TW" sz="2400" dirty="0">
                <a:solidFill>
                  <a:srgbClr val="FFC000"/>
                </a:solidFill>
              </a:rPr>
              <a:t>(lower motor neuron) </a:t>
            </a:r>
            <a:r>
              <a:rPr lang="zh-TW" altLang="en-US" sz="2400" dirty="0"/>
              <a:t>聯繫。</a:t>
            </a:r>
          </a:p>
          <a:p>
            <a:pPr lvl="1"/>
            <a:r>
              <a:rPr lang="zh-TW" altLang="en-US" sz="2400" dirty="0"/>
              <a:t>下運動神經元發出的軸突參與脊神經前根及脊神經體運動神經纖維的構成，支配軀幹四肢骨骼肌</a:t>
            </a:r>
            <a:r>
              <a:rPr lang="zh-TW" altLang="en-US" sz="2400" dirty="0" smtClean="0"/>
              <a:t>。</a:t>
            </a:r>
            <a:endParaRPr lang="en-US" altLang="zh-TW" sz="2400" dirty="0" smtClean="0"/>
          </a:p>
          <a:p>
            <a:pPr lvl="1"/>
            <a:r>
              <a:rPr lang="zh-TW" altLang="en-US" sz="2400" dirty="0" smtClean="0"/>
              <a:t>錐體</a:t>
            </a:r>
            <a:r>
              <a:rPr lang="zh-TW" altLang="en-US" sz="2400" dirty="0"/>
              <a:t>系統的任何部位損傷，都可引起其支配的骨骼肌的隨意運動障礙，使其出現</a:t>
            </a:r>
            <a:r>
              <a:rPr lang="zh-TW" altLang="en-US" sz="2400" b="1" dirty="0">
                <a:solidFill>
                  <a:srgbClr val="FFC000"/>
                </a:solidFill>
              </a:rPr>
              <a:t>麻痺</a:t>
            </a:r>
            <a:r>
              <a:rPr lang="en-US" altLang="zh-TW" sz="2400" dirty="0">
                <a:solidFill>
                  <a:srgbClr val="FFC000"/>
                </a:solidFill>
              </a:rPr>
              <a:t>(paralysis)</a:t>
            </a:r>
            <a:r>
              <a:rPr lang="zh-TW" altLang="en-US" sz="2400" dirty="0"/>
              <a:t>。</a:t>
            </a:r>
          </a:p>
          <a:p>
            <a:pPr lvl="1"/>
            <a:r>
              <a:rPr lang="zh-TW" altLang="en-US" sz="2400" dirty="0"/>
              <a:t>由於下運動神經元受上運動神經元的控制，下運動神經元對肌肉還有營養作用並組成反射弧，故上下兩級神經元受損時，所表現的麻痺並不相同。</a:t>
            </a:r>
          </a:p>
          <a:p>
            <a:pPr lvl="1"/>
            <a:endParaRPr lang="zh-TW" altLang="en-US" sz="2400" dirty="0"/>
          </a:p>
        </p:txBody>
      </p:sp>
    </p:spTree>
    <p:extLst>
      <p:ext uri="{BB962C8B-B14F-4D97-AF65-F5344CB8AC3E}">
        <p14:creationId xmlns:p14="http://schemas.microsoft.com/office/powerpoint/2010/main" val="34419416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4643" name="Rectangle 3"/>
          <p:cNvSpPr>
            <a:spLocks noGrp="1" noChangeArrowheads="1"/>
          </p:cNvSpPr>
          <p:nvPr>
            <p:ph type="body" idx="1"/>
          </p:nvPr>
        </p:nvSpPr>
        <p:spPr>
          <a:xfrm>
            <a:off x="0" y="1182061"/>
            <a:ext cx="12192000" cy="4195481"/>
          </a:xfrm>
        </p:spPr>
        <p:txBody>
          <a:bodyPr>
            <a:normAutofit/>
          </a:bodyPr>
          <a:lstStyle/>
          <a:p>
            <a:pPr lvl="1"/>
            <a:r>
              <a:rPr lang="zh-TW" altLang="en-US" sz="2400" dirty="0"/>
              <a:t>上運動神經元損傷時，引起的骨骼肌麻痺稱為</a:t>
            </a:r>
            <a:r>
              <a:rPr lang="zh-TW" altLang="en-US" sz="2400" b="1" dirty="0">
                <a:solidFill>
                  <a:srgbClr val="FFC000"/>
                </a:solidFill>
              </a:rPr>
              <a:t>中樞性麻痺</a:t>
            </a:r>
            <a:r>
              <a:rPr lang="zh-TW" altLang="en-US" sz="2400" dirty="0"/>
              <a:t>，</a:t>
            </a:r>
          </a:p>
          <a:p>
            <a:pPr lvl="1"/>
            <a:r>
              <a:rPr lang="zh-TW" altLang="en-US" sz="2400" dirty="0"/>
              <a:t>由於下運動神經元失去了上運動神經元的控制，下運動神經元興奮性增強，可出現腱反射亢進、肌張力增強，又稱為</a:t>
            </a:r>
            <a:r>
              <a:rPr lang="zh-TW" altLang="en-US" sz="2400" b="1" dirty="0">
                <a:solidFill>
                  <a:srgbClr val="FFC000"/>
                </a:solidFill>
              </a:rPr>
              <a:t>痙攣性麻痺</a:t>
            </a:r>
            <a:r>
              <a:rPr lang="en-US" altLang="zh-TW" sz="2400" dirty="0">
                <a:solidFill>
                  <a:srgbClr val="FFC000"/>
                </a:solidFill>
              </a:rPr>
              <a:t>(spastic paralysis)</a:t>
            </a:r>
            <a:r>
              <a:rPr lang="zh-TW" altLang="en-US" sz="2400" dirty="0"/>
              <a:t>，並出現病理反射如</a:t>
            </a:r>
            <a:r>
              <a:rPr lang="zh-TW" altLang="en-US" sz="2400" b="1" dirty="0">
                <a:solidFill>
                  <a:srgbClr val="CC00CC"/>
                </a:solidFill>
              </a:rPr>
              <a:t>巴賓斯基徵象</a:t>
            </a:r>
            <a:r>
              <a:rPr lang="en-US" altLang="zh-TW" sz="2400" dirty="0"/>
              <a:t>(Babinski sign)</a:t>
            </a:r>
            <a:r>
              <a:rPr lang="zh-TW" altLang="en-US" sz="2400" dirty="0"/>
              <a:t>。</a:t>
            </a:r>
          </a:p>
          <a:p>
            <a:pPr lvl="1"/>
            <a:r>
              <a:rPr lang="zh-TW" altLang="en-US" sz="2400" dirty="0"/>
              <a:t>巴賓斯基徵象是指用鈍針劃過足底外側緣皮膚時，腳拇趾會出現背屈和其他 </a:t>
            </a:r>
            <a:r>
              <a:rPr lang="en-US" altLang="zh-TW" sz="2400" dirty="0"/>
              <a:t>4 </a:t>
            </a:r>
            <a:r>
              <a:rPr lang="zh-TW" altLang="en-US" sz="2400" dirty="0"/>
              <a:t>趾呈扇形分開的反射動作。</a:t>
            </a:r>
          </a:p>
          <a:p>
            <a:pPr lvl="1"/>
            <a:r>
              <a:rPr lang="zh-TW" altLang="en-US" sz="2400" dirty="0"/>
              <a:t>在 </a:t>
            </a:r>
            <a:r>
              <a:rPr lang="en-US" altLang="zh-TW" sz="2400" dirty="0"/>
              <a:t>1 </a:t>
            </a:r>
            <a:r>
              <a:rPr lang="zh-TW" altLang="en-US" sz="2400" dirty="0"/>
              <a:t>歲半之前的正常兒童也會出現此反射，這是因為皮質脊髓徑尚未發育完全之故。</a:t>
            </a:r>
          </a:p>
        </p:txBody>
      </p:sp>
    </p:spTree>
    <p:extLst>
      <p:ext uri="{BB962C8B-B14F-4D97-AF65-F5344CB8AC3E}">
        <p14:creationId xmlns:p14="http://schemas.microsoft.com/office/powerpoint/2010/main" val="24447587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5667" name="Rectangle 3"/>
          <p:cNvSpPr>
            <a:spLocks noGrp="1" noChangeArrowheads="1"/>
          </p:cNvSpPr>
          <p:nvPr>
            <p:ph type="body" idx="1"/>
          </p:nvPr>
        </p:nvSpPr>
        <p:spPr>
          <a:xfrm>
            <a:off x="0" y="1112392"/>
            <a:ext cx="12192000" cy="4195481"/>
          </a:xfrm>
        </p:spPr>
        <p:txBody>
          <a:bodyPr>
            <a:normAutofit/>
          </a:bodyPr>
          <a:lstStyle/>
          <a:p>
            <a:pPr lvl="1"/>
            <a:r>
              <a:rPr lang="zh-TW" altLang="en-US" sz="2400" dirty="0"/>
              <a:t>下運動神經元受損時， 引起的骨骼肌麻痺稱為</a:t>
            </a:r>
            <a:r>
              <a:rPr lang="zh-TW" altLang="en-US" sz="2400" b="1" dirty="0">
                <a:solidFill>
                  <a:srgbClr val="FFC000"/>
                </a:solidFill>
              </a:rPr>
              <a:t>周邊性麻痺</a:t>
            </a:r>
            <a:r>
              <a:rPr lang="zh-TW" altLang="en-US" sz="2400" dirty="0"/>
              <a:t>，深、淺反射均消失，肌張力減弱或消失， 肌肉變軟。</a:t>
            </a:r>
          </a:p>
          <a:p>
            <a:pPr lvl="1"/>
            <a:r>
              <a:rPr lang="zh-TW" altLang="en-US" sz="2400" dirty="0"/>
              <a:t>又因肌肉失去了下運動神經元的營養作用， 肌萎縮明顯。此種麻痺也稱為</a:t>
            </a:r>
            <a:r>
              <a:rPr lang="zh-TW" altLang="en-US" sz="2400" b="1" dirty="0">
                <a:solidFill>
                  <a:srgbClr val="FFC000"/>
                </a:solidFill>
              </a:rPr>
              <a:t>弛緩性麻痺</a:t>
            </a:r>
            <a:r>
              <a:rPr lang="en-US" altLang="zh-TW" sz="2400" dirty="0">
                <a:solidFill>
                  <a:srgbClr val="FFC000"/>
                </a:solidFill>
              </a:rPr>
              <a:t>(flaccid paralysis)</a:t>
            </a:r>
            <a:r>
              <a:rPr lang="zh-TW" altLang="en-US" sz="2400" dirty="0"/>
              <a:t>。</a:t>
            </a:r>
          </a:p>
        </p:txBody>
      </p:sp>
    </p:spTree>
    <p:extLst>
      <p:ext uri="{BB962C8B-B14F-4D97-AF65-F5344CB8AC3E}">
        <p14:creationId xmlns:p14="http://schemas.microsoft.com/office/powerpoint/2010/main" val="23063061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6691" name="Rectangle 3"/>
          <p:cNvSpPr>
            <a:spLocks noGrp="1" noChangeArrowheads="1"/>
          </p:cNvSpPr>
          <p:nvPr>
            <p:ph type="body" idx="1"/>
          </p:nvPr>
        </p:nvSpPr>
        <p:spPr>
          <a:xfrm>
            <a:off x="0" y="1166948"/>
            <a:ext cx="12192000" cy="5691051"/>
          </a:xfrm>
        </p:spPr>
        <p:txBody>
          <a:bodyPr>
            <a:normAutofit/>
          </a:bodyPr>
          <a:lstStyle/>
          <a:p>
            <a:r>
              <a:rPr lang="zh-TW" altLang="en-US" sz="2800" dirty="0">
                <a:solidFill>
                  <a:srgbClr val="FFC000"/>
                </a:solidFill>
              </a:rPr>
              <a:t>二、錐體外徑對骨骼肌的控制</a:t>
            </a:r>
          </a:p>
          <a:p>
            <a:pPr lvl="1">
              <a:lnSpc>
                <a:spcPct val="105000"/>
              </a:lnSpc>
            </a:pPr>
            <a:r>
              <a:rPr lang="zh-TW" altLang="en-US" sz="2400" b="1" dirty="0">
                <a:solidFill>
                  <a:srgbClr val="FFC000"/>
                </a:solidFill>
              </a:rPr>
              <a:t>錐體外徑</a:t>
            </a:r>
            <a:r>
              <a:rPr lang="en-US" altLang="zh-TW" sz="2400" dirty="0">
                <a:solidFill>
                  <a:srgbClr val="FFC000"/>
                </a:solidFill>
              </a:rPr>
              <a:t>(extrapyramidal tracts)</a:t>
            </a:r>
            <a:r>
              <a:rPr lang="en-US" altLang="zh-TW" sz="2400" dirty="0"/>
              <a:t> </a:t>
            </a:r>
            <a:r>
              <a:rPr lang="zh-TW" altLang="en-US" sz="2400" dirty="0"/>
              <a:t>是指錐體徑以外的控制骨骼肌活動的傳導路徑，涉及腦內許多結構，</a:t>
            </a:r>
          </a:p>
          <a:p>
            <a:pPr lvl="1">
              <a:lnSpc>
                <a:spcPct val="105000"/>
              </a:lnSpc>
            </a:pPr>
            <a:r>
              <a:rPr lang="zh-TW" altLang="en-US" sz="2400" dirty="0"/>
              <a:t>主要包括大腦皮質、紋狀體、基底核、網狀結構以及小腦等。</a:t>
            </a:r>
          </a:p>
          <a:p>
            <a:pPr lvl="1">
              <a:lnSpc>
                <a:spcPct val="105000"/>
              </a:lnSpc>
            </a:pPr>
            <a:r>
              <a:rPr lang="zh-TW" altLang="en-US" sz="2400" dirty="0"/>
              <a:t>它們之間有複雜的纖維聯繫，最後主要透過</a:t>
            </a:r>
            <a:r>
              <a:rPr lang="zh-TW" altLang="en-US" sz="2400" b="1" dirty="0">
                <a:solidFill>
                  <a:srgbClr val="CC00CC"/>
                </a:solidFill>
              </a:rPr>
              <a:t>紅核脊髓徑</a:t>
            </a:r>
            <a:r>
              <a:rPr lang="zh-TW" altLang="en-US" sz="2400" dirty="0"/>
              <a:t>和</a:t>
            </a:r>
            <a:r>
              <a:rPr lang="zh-TW" altLang="en-US" sz="2400" b="1" dirty="0">
                <a:solidFill>
                  <a:srgbClr val="CC00CC"/>
                </a:solidFill>
              </a:rPr>
              <a:t>網狀脊髓徑</a:t>
            </a:r>
            <a:r>
              <a:rPr lang="zh-TW" altLang="en-US" sz="2400" dirty="0"/>
              <a:t>等影響脊髓前角細胞（詳見第</a:t>
            </a:r>
            <a:r>
              <a:rPr lang="en-US" altLang="zh-TW" sz="2400" dirty="0"/>
              <a:t>6 </a:t>
            </a:r>
            <a:r>
              <a:rPr lang="zh-TW" altLang="en-US" sz="2400" dirty="0"/>
              <a:t>章）。</a:t>
            </a:r>
          </a:p>
          <a:p>
            <a:pPr lvl="1">
              <a:lnSpc>
                <a:spcPct val="105000"/>
              </a:lnSpc>
            </a:pPr>
            <a:r>
              <a:rPr lang="zh-TW" altLang="en-US" sz="2400" dirty="0"/>
              <a:t>錐體外徑的主要生理功能包括：</a:t>
            </a:r>
          </a:p>
          <a:p>
            <a:pPr lvl="2">
              <a:lnSpc>
                <a:spcPct val="105000"/>
              </a:lnSpc>
            </a:pPr>
            <a:r>
              <a:rPr lang="zh-TW" altLang="en-US" sz="2400" dirty="0"/>
              <a:t>為錐體徑的隨意運動做準備、調節肌張力、維持軀體的運動姿勢，與隨意運動相伴隨的不自主運動有關；</a:t>
            </a:r>
          </a:p>
          <a:p>
            <a:pPr lvl="2">
              <a:lnSpc>
                <a:spcPct val="105000"/>
              </a:lnSpc>
            </a:pPr>
            <a:r>
              <a:rPr lang="zh-TW" altLang="en-US" sz="2400" dirty="0"/>
              <a:t>對下運動神經元的反射具有控制作用。</a:t>
            </a:r>
          </a:p>
        </p:txBody>
      </p:sp>
    </p:spTree>
    <p:extLst>
      <p:ext uri="{BB962C8B-B14F-4D97-AF65-F5344CB8AC3E}">
        <p14:creationId xmlns:p14="http://schemas.microsoft.com/office/powerpoint/2010/main" val="1079852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434" name="Rectangle 2"/>
          <p:cNvSpPr>
            <a:spLocks noGrp="1" noChangeArrowheads="1"/>
          </p:cNvSpPr>
          <p:nvPr>
            <p:ph type="title"/>
          </p:nvPr>
        </p:nvSpPr>
        <p:spPr>
          <a:xfrm>
            <a:off x="916076" y="95666"/>
            <a:ext cx="9404723" cy="749065"/>
          </a:xfrm>
          <a:solidFill>
            <a:schemeClr val="accent5">
              <a:lumMod val="60000"/>
              <a:lumOff val="40000"/>
            </a:schemeClr>
          </a:solidFill>
        </p:spPr>
        <p:txBody>
          <a:bodyPr/>
          <a:lstStyle/>
          <a:p>
            <a:pPr algn="ctr"/>
            <a:r>
              <a:rPr lang="zh-TW" altLang="en-US" dirty="0" smtClean="0">
                <a:solidFill>
                  <a:srgbClr val="FF0000"/>
                </a:solidFill>
              </a:rPr>
              <a:t>大綱</a:t>
            </a:r>
            <a:endParaRPr lang="zh-TW" altLang="en-US" dirty="0">
              <a:solidFill>
                <a:srgbClr val="FF0000"/>
              </a:solidFill>
            </a:endParaRPr>
          </a:p>
        </p:txBody>
      </p:sp>
      <p:sp>
        <p:nvSpPr>
          <p:cNvPr id="2450436" name="Rectangle 4"/>
          <p:cNvSpPr>
            <a:spLocks noGrp="1" noChangeArrowheads="1"/>
          </p:cNvSpPr>
          <p:nvPr>
            <p:ph type="body" sz="half" idx="1"/>
          </p:nvPr>
        </p:nvSpPr>
        <p:spPr>
          <a:xfrm>
            <a:off x="916076" y="859156"/>
            <a:ext cx="4240212" cy="5599113"/>
          </a:xfrm>
        </p:spPr>
        <p:txBody>
          <a:bodyPr>
            <a:normAutofit/>
          </a:bodyPr>
          <a:lstStyle/>
          <a:p>
            <a:pPr lvl="1"/>
            <a:r>
              <a:rPr lang="en-US" altLang="zh-TW" sz="2800" dirty="0" smtClean="0">
                <a:solidFill>
                  <a:srgbClr val="FFC000"/>
                </a:solidFill>
                <a:hlinkClick r:id="rId2" action="ppaction://hlinksldjump"/>
              </a:rPr>
              <a:t>1 </a:t>
            </a:r>
            <a:r>
              <a:rPr lang="zh-TW" altLang="en-US" sz="2800" b="1" dirty="0">
                <a:solidFill>
                  <a:srgbClr val="FFC000"/>
                </a:solidFill>
                <a:hlinkClick r:id="rId2" action="ppaction://hlinksldjump"/>
              </a:rPr>
              <a:t>骨骼肌</a:t>
            </a:r>
            <a:endParaRPr lang="zh-TW" altLang="en-US" sz="2800" b="1" dirty="0">
              <a:solidFill>
                <a:srgbClr val="FFC000"/>
              </a:solidFill>
            </a:endParaRPr>
          </a:p>
          <a:p>
            <a:pPr lvl="2"/>
            <a:r>
              <a:rPr lang="zh-TW" altLang="en-US" sz="2800" dirty="0">
                <a:solidFill>
                  <a:srgbClr val="FFC000"/>
                </a:solidFill>
                <a:hlinkClick r:id="rId3" action="ppaction://hlinksldjump"/>
              </a:rPr>
              <a:t>骨骼肌的構造</a:t>
            </a:r>
            <a:endParaRPr lang="zh-TW" altLang="en-US" sz="2800" dirty="0">
              <a:solidFill>
                <a:srgbClr val="FFC000"/>
              </a:solidFill>
            </a:endParaRPr>
          </a:p>
          <a:p>
            <a:pPr lvl="2"/>
            <a:r>
              <a:rPr lang="zh-TW" altLang="en-US" sz="2800" dirty="0">
                <a:solidFill>
                  <a:srgbClr val="FFC000"/>
                </a:solidFill>
                <a:hlinkClick r:id="rId4" action="ppaction://hlinksldjump"/>
              </a:rPr>
              <a:t>肌肉的收縮作用</a:t>
            </a:r>
            <a:endParaRPr lang="zh-TW" altLang="en-US" sz="2800" dirty="0">
              <a:solidFill>
                <a:srgbClr val="FFC000"/>
              </a:solidFill>
            </a:endParaRPr>
          </a:p>
          <a:p>
            <a:pPr lvl="2"/>
            <a:r>
              <a:rPr lang="zh-TW" altLang="en-US" sz="2800" dirty="0">
                <a:solidFill>
                  <a:srgbClr val="FFC000"/>
                </a:solidFill>
                <a:hlinkClick r:id="rId5" action="ppaction://hlinksldjump"/>
              </a:rPr>
              <a:t>骨骼肌的能量需求</a:t>
            </a:r>
            <a:endParaRPr lang="zh-TW" altLang="en-US" sz="2800" dirty="0">
              <a:solidFill>
                <a:srgbClr val="FFC000"/>
              </a:solidFill>
            </a:endParaRPr>
          </a:p>
          <a:p>
            <a:pPr lvl="2"/>
            <a:r>
              <a:rPr lang="zh-TW" altLang="en-US" sz="2800" dirty="0">
                <a:solidFill>
                  <a:srgbClr val="FFC000"/>
                </a:solidFill>
                <a:hlinkClick r:id="rId6" action="ppaction://hlinksldjump"/>
              </a:rPr>
              <a:t>骨骼肌的神經控制</a:t>
            </a:r>
            <a:endParaRPr lang="zh-TW" altLang="en-US" sz="2800" dirty="0">
              <a:solidFill>
                <a:srgbClr val="FFC000"/>
              </a:solidFill>
            </a:endParaRPr>
          </a:p>
          <a:p>
            <a:pPr lvl="1"/>
            <a:r>
              <a:rPr lang="en-US" altLang="zh-TW" sz="2800" dirty="0" smtClean="0">
                <a:solidFill>
                  <a:srgbClr val="FFC000"/>
                </a:solidFill>
                <a:hlinkClick r:id="rId7" action="ppaction://hlinksldjump"/>
              </a:rPr>
              <a:t>2</a:t>
            </a:r>
            <a:r>
              <a:rPr lang="en-US" altLang="zh-TW" sz="2800" b="1" dirty="0" smtClean="0">
                <a:solidFill>
                  <a:srgbClr val="FFC000"/>
                </a:solidFill>
                <a:hlinkClick r:id="rId7" action="ppaction://hlinksldjump"/>
              </a:rPr>
              <a:t> </a:t>
            </a:r>
            <a:r>
              <a:rPr lang="zh-TW" altLang="en-US" sz="2800" b="1" dirty="0">
                <a:solidFill>
                  <a:srgbClr val="FFC000"/>
                </a:solidFill>
                <a:hlinkClick r:id="rId7" action="ppaction://hlinksldjump"/>
              </a:rPr>
              <a:t>心肌</a:t>
            </a:r>
            <a:endParaRPr lang="zh-TW" altLang="en-US" sz="2800" b="1" dirty="0">
              <a:solidFill>
                <a:srgbClr val="FFC000"/>
              </a:solidFill>
            </a:endParaRPr>
          </a:p>
          <a:p>
            <a:pPr lvl="2"/>
            <a:r>
              <a:rPr lang="zh-TW" altLang="en-US" sz="2800" dirty="0">
                <a:solidFill>
                  <a:srgbClr val="FFC000"/>
                </a:solidFill>
                <a:hlinkClick r:id="rId8" action="ppaction://hlinksldjump"/>
              </a:rPr>
              <a:t>心肌的構造</a:t>
            </a:r>
            <a:endParaRPr lang="zh-TW" altLang="en-US" sz="2800" dirty="0">
              <a:solidFill>
                <a:srgbClr val="FFC000"/>
              </a:solidFill>
            </a:endParaRPr>
          </a:p>
          <a:p>
            <a:pPr lvl="2"/>
            <a:r>
              <a:rPr lang="zh-TW" altLang="en-US" sz="2800" dirty="0">
                <a:solidFill>
                  <a:srgbClr val="FFC000"/>
                </a:solidFill>
                <a:hlinkClick r:id="rId9" action="ppaction://hlinksldjump"/>
              </a:rPr>
              <a:t>心肌收縮的生理學</a:t>
            </a:r>
            <a:endParaRPr lang="zh-TW" altLang="en-US" sz="2800" dirty="0">
              <a:solidFill>
                <a:srgbClr val="FFC000"/>
              </a:solidFill>
            </a:endParaRPr>
          </a:p>
        </p:txBody>
      </p:sp>
      <p:sp>
        <p:nvSpPr>
          <p:cNvPr id="2450437" name="Rectangle 5"/>
          <p:cNvSpPr>
            <a:spLocks noGrp="1" noChangeArrowheads="1"/>
          </p:cNvSpPr>
          <p:nvPr>
            <p:ph type="body" sz="half" idx="2"/>
          </p:nvPr>
        </p:nvSpPr>
        <p:spPr>
          <a:xfrm>
            <a:off x="6009330" y="859156"/>
            <a:ext cx="4241800" cy="5599113"/>
          </a:xfrm>
        </p:spPr>
        <p:txBody>
          <a:bodyPr>
            <a:normAutofit/>
          </a:bodyPr>
          <a:lstStyle/>
          <a:p>
            <a:pPr lvl="1"/>
            <a:r>
              <a:rPr lang="en-US" altLang="zh-TW" sz="2800" dirty="0" smtClean="0">
                <a:hlinkClick r:id="rId10" action="ppaction://hlinksldjump"/>
              </a:rPr>
              <a:t>3</a:t>
            </a:r>
            <a:r>
              <a:rPr lang="en-US" altLang="zh-TW" sz="2800" b="1" dirty="0" smtClean="0">
                <a:hlinkClick r:id="rId10" action="ppaction://hlinksldjump"/>
              </a:rPr>
              <a:t> </a:t>
            </a:r>
            <a:r>
              <a:rPr lang="zh-TW" altLang="en-US" sz="2800" b="1" dirty="0">
                <a:hlinkClick r:id="rId10" action="ppaction://hlinksldjump"/>
              </a:rPr>
              <a:t>平滑肌</a:t>
            </a:r>
            <a:endParaRPr lang="zh-TW" altLang="en-US" sz="2800" b="1" dirty="0"/>
          </a:p>
          <a:p>
            <a:pPr lvl="2"/>
            <a:r>
              <a:rPr lang="zh-TW" altLang="en-US" sz="2800" dirty="0">
                <a:hlinkClick r:id="rId11" action="ppaction://hlinksldjump"/>
              </a:rPr>
              <a:t>平滑肌的構造</a:t>
            </a:r>
            <a:endParaRPr lang="zh-TW" altLang="en-US" sz="2800" dirty="0"/>
          </a:p>
          <a:p>
            <a:pPr lvl="2"/>
            <a:r>
              <a:rPr lang="zh-TW" altLang="en-US" sz="2800" dirty="0">
                <a:hlinkClick r:id="rId12" action="ppaction://hlinksldjump"/>
              </a:rPr>
              <a:t>平滑肌的生理學</a:t>
            </a:r>
            <a:endParaRPr lang="zh-TW" altLang="en-US" sz="2800" dirty="0"/>
          </a:p>
        </p:txBody>
      </p:sp>
    </p:spTree>
    <p:extLst>
      <p:ext uri="{BB962C8B-B14F-4D97-AF65-F5344CB8AC3E}">
        <p14:creationId xmlns:p14="http://schemas.microsoft.com/office/powerpoint/2010/main" val="21629504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7715" name="Rectangle 3"/>
          <p:cNvSpPr>
            <a:spLocks noGrp="1" noChangeArrowheads="1"/>
          </p:cNvSpPr>
          <p:nvPr>
            <p:ph type="body" idx="1"/>
          </p:nvPr>
        </p:nvSpPr>
        <p:spPr>
          <a:xfrm>
            <a:off x="0" y="1182061"/>
            <a:ext cx="12192000" cy="4195481"/>
          </a:xfrm>
        </p:spPr>
        <p:txBody>
          <a:bodyPr>
            <a:normAutofit/>
          </a:bodyPr>
          <a:lstStyle/>
          <a:p>
            <a:pPr lvl="1"/>
            <a:r>
              <a:rPr lang="zh-TW" altLang="en-US" sz="2400"/>
              <a:t>錐體外徑發生病變時，將直接間接影響到隨意運動，產生各種臨床症狀。</a:t>
            </a:r>
          </a:p>
          <a:p>
            <a:pPr lvl="1"/>
            <a:r>
              <a:rPr lang="zh-TW" altLang="en-US" sz="2400"/>
              <a:t>例如，基底核受損會造成肌肉僵硬、震顫、</a:t>
            </a:r>
            <a:r>
              <a:rPr lang="zh-TW" altLang="en-US" sz="2400" b="1">
                <a:solidFill>
                  <a:srgbClr val="CC00CC"/>
                </a:solidFill>
              </a:rPr>
              <a:t>舞蹈症</a:t>
            </a:r>
            <a:r>
              <a:rPr lang="en-US" altLang="zh-TW" sz="2400"/>
              <a:t>(chorea) </a:t>
            </a:r>
            <a:r>
              <a:rPr lang="zh-TW" altLang="en-US" sz="2400"/>
              <a:t>及</a:t>
            </a:r>
            <a:r>
              <a:rPr lang="zh-TW" altLang="en-US" sz="2400" b="1">
                <a:solidFill>
                  <a:srgbClr val="CC00CC"/>
                </a:solidFill>
              </a:rPr>
              <a:t>運動不能</a:t>
            </a:r>
            <a:r>
              <a:rPr lang="en-US" altLang="zh-TW" sz="2400"/>
              <a:t>(akinesia)</a:t>
            </a:r>
            <a:r>
              <a:rPr lang="zh-TW" altLang="en-US" sz="2400"/>
              <a:t>；</a:t>
            </a:r>
          </a:p>
          <a:p>
            <a:pPr lvl="1"/>
            <a:r>
              <a:rPr lang="zh-TW" altLang="en-US" sz="2400"/>
              <a:t>小腦損傷後的病人，隨意動作的力量、方向、速度和範圍均不能很好地控制，表現為無力、平衡及動作協調困難的症狀。</a:t>
            </a:r>
          </a:p>
        </p:txBody>
      </p:sp>
    </p:spTree>
    <p:extLst>
      <p:ext uri="{BB962C8B-B14F-4D97-AF65-F5344CB8AC3E}">
        <p14:creationId xmlns:p14="http://schemas.microsoft.com/office/powerpoint/2010/main" val="23003861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8745" name="Rectangle 9"/>
          <p:cNvSpPr>
            <a:spLocks noGrp="1" noChangeArrowheads="1"/>
          </p:cNvSpPr>
          <p:nvPr>
            <p:ph type="body" idx="1"/>
          </p:nvPr>
        </p:nvSpPr>
        <p:spPr>
          <a:xfrm>
            <a:off x="0" y="1216895"/>
            <a:ext cx="12192000" cy="4195481"/>
          </a:xfrm>
        </p:spPr>
        <p:txBody>
          <a:bodyPr>
            <a:normAutofit/>
          </a:bodyPr>
          <a:lstStyle/>
          <a:p>
            <a:pPr lvl="1"/>
            <a:r>
              <a:rPr lang="zh-TW" altLang="en-US" sz="2400" b="1" dirty="0">
                <a:solidFill>
                  <a:srgbClr val="FFC000"/>
                </a:solidFill>
              </a:rPr>
              <a:t>巴金森氏病</a:t>
            </a:r>
            <a:r>
              <a:rPr lang="en-US" altLang="zh-TW" sz="2400" dirty="0">
                <a:solidFill>
                  <a:srgbClr val="FFC000"/>
                </a:solidFill>
              </a:rPr>
              <a:t>(Parkinson‘s disease</a:t>
            </a:r>
            <a:r>
              <a:rPr lang="en-US" altLang="zh-TW" sz="2400" dirty="0"/>
              <a:t>) </a:t>
            </a:r>
            <a:r>
              <a:rPr lang="zh-TW" altLang="en-US" sz="2400" dirty="0"/>
              <a:t>又稱</a:t>
            </a:r>
            <a:r>
              <a:rPr lang="zh-TW" altLang="en-US" sz="2400" dirty="0">
                <a:solidFill>
                  <a:srgbClr val="FFC000"/>
                </a:solidFill>
              </a:rPr>
              <a:t>震顫麻痺</a:t>
            </a:r>
            <a:r>
              <a:rPr lang="en-US" altLang="zh-TW" sz="2400" dirty="0">
                <a:solidFill>
                  <a:srgbClr val="FFC000"/>
                </a:solidFill>
              </a:rPr>
              <a:t>(paralysis agitans)</a:t>
            </a:r>
            <a:r>
              <a:rPr lang="zh-TW" altLang="en-US" sz="2400" dirty="0"/>
              <a:t>，是中老年人最常見的中樞神經系統退化疾病，引起運動功能方面的障礙。</a:t>
            </a:r>
          </a:p>
          <a:p>
            <a:pPr lvl="1"/>
            <a:r>
              <a:rPr lang="zh-TW" altLang="en-US" sz="2400" dirty="0"/>
              <a:t>主要是因</a:t>
            </a:r>
            <a:r>
              <a:rPr lang="zh-TW" altLang="en-US" sz="2400" dirty="0">
                <a:solidFill>
                  <a:srgbClr val="FFC000"/>
                </a:solidFill>
              </a:rPr>
              <a:t>中腦</a:t>
            </a:r>
            <a:r>
              <a:rPr lang="zh-TW" altLang="en-US" sz="2400" b="1" dirty="0">
                <a:solidFill>
                  <a:srgbClr val="FFC000"/>
                </a:solidFill>
              </a:rPr>
              <a:t>黑質</a:t>
            </a:r>
            <a:r>
              <a:rPr lang="en-US" altLang="zh-TW" sz="2400" dirty="0">
                <a:solidFill>
                  <a:srgbClr val="FFC000"/>
                </a:solidFill>
              </a:rPr>
              <a:t>(substantia nigra) </a:t>
            </a:r>
            <a:r>
              <a:rPr lang="zh-TW" altLang="en-US" sz="2400" dirty="0"/>
              <a:t>的神經元發生病變，</a:t>
            </a:r>
            <a:r>
              <a:rPr lang="zh-TW" altLang="en-US" sz="2400" b="1" dirty="0">
                <a:solidFill>
                  <a:srgbClr val="FFC000"/>
                </a:solidFill>
              </a:rPr>
              <a:t>多巴</a:t>
            </a:r>
            <a:r>
              <a:rPr lang="zh-TW" altLang="en-US" sz="2400" b="1" dirty="0" smtClean="0">
                <a:solidFill>
                  <a:srgbClr val="FFC000"/>
                </a:solidFill>
              </a:rPr>
              <a:t>胺</a:t>
            </a:r>
            <a:r>
              <a:rPr lang="en-US" altLang="zh-TW" sz="2400" b="1" dirty="0" smtClean="0">
                <a:solidFill>
                  <a:srgbClr val="FFC000"/>
                </a:solidFill>
              </a:rPr>
              <a:t>(dopamine)</a:t>
            </a:r>
            <a:r>
              <a:rPr lang="zh-TW" altLang="en-US" sz="2400" dirty="0" smtClean="0"/>
              <a:t>的</a:t>
            </a:r>
            <a:r>
              <a:rPr lang="zh-TW" altLang="en-US" sz="2400" dirty="0"/>
              <a:t>合成減少，導致抑制乙醯膽鹼的功能降低，則乙醯膽鹼的興奮作用相對增強。</a:t>
            </a:r>
          </a:p>
          <a:p>
            <a:pPr lvl="1"/>
            <a:r>
              <a:rPr lang="zh-TW" altLang="en-US" sz="2400" dirty="0"/>
              <a:t>臨床症狀主要為靜止性震顫</a:t>
            </a:r>
            <a:r>
              <a:rPr lang="en-US" altLang="zh-TW" sz="2400" dirty="0"/>
              <a:t>(resting tremor)</a:t>
            </a:r>
            <a:r>
              <a:rPr lang="zh-TW" altLang="en-US" sz="2400" dirty="0"/>
              <a:t>、肌肉僵硬</a:t>
            </a:r>
            <a:r>
              <a:rPr lang="en-US" altLang="zh-TW" sz="2400" dirty="0"/>
              <a:t>(rigidity)</a:t>
            </a:r>
            <a:r>
              <a:rPr lang="zh-TW" altLang="en-US" sz="2400" dirty="0"/>
              <a:t>及動作遲緩</a:t>
            </a:r>
            <a:r>
              <a:rPr lang="en-US" altLang="zh-TW" sz="2400" dirty="0"/>
              <a:t>(bradykinesia)</a:t>
            </a:r>
            <a:r>
              <a:rPr lang="zh-TW" altLang="en-US" sz="2400" dirty="0"/>
              <a:t>。</a:t>
            </a:r>
          </a:p>
        </p:txBody>
      </p:sp>
    </p:spTree>
    <p:extLst>
      <p:ext uri="{BB962C8B-B14F-4D97-AF65-F5344CB8AC3E}">
        <p14:creationId xmlns:p14="http://schemas.microsoft.com/office/powerpoint/2010/main" val="28040059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0787" name="Rectangle 3"/>
          <p:cNvSpPr>
            <a:spLocks noGrp="1" noChangeArrowheads="1"/>
          </p:cNvSpPr>
          <p:nvPr>
            <p:ph type="body" idx="1"/>
          </p:nvPr>
        </p:nvSpPr>
        <p:spPr>
          <a:xfrm>
            <a:off x="0" y="790575"/>
            <a:ext cx="12192000" cy="6067425"/>
          </a:xfrm>
        </p:spPr>
        <p:txBody>
          <a:bodyPr>
            <a:normAutofit/>
          </a:bodyPr>
          <a:lstStyle/>
          <a:p>
            <a:r>
              <a:rPr lang="zh-TW" altLang="en-US" sz="2800" dirty="0">
                <a:solidFill>
                  <a:srgbClr val="FFC000"/>
                </a:solidFill>
              </a:rPr>
              <a:t>三、肌 梭</a:t>
            </a:r>
          </a:p>
          <a:p>
            <a:pPr lvl="1"/>
            <a:r>
              <a:rPr lang="zh-TW" altLang="en-US" sz="2400" b="1" dirty="0">
                <a:solidFill>
                  <a:srgbClr val="FFC000"/>
                </a:solidFill>
              </a:rPr>
              <a:t>肌梭</a:t>
            </a:r>
            <a:r>
              <a:rPr lang="en-US" altLang="zh-TW" sz="2400" dirty="0">
                <a:solidFill>
                  <a:srgbClr val="FFC000"/>
                </a:solidFill>
              </a:rPr>
              <a:t>(muscle spindle) </a:t>
            </a:r>
            <a:r>
              <a:rPr lang="zh-TW" altLang="en-US" sz="2400" dirty="0"/>
              <a:t>是一種感受肌肉長度變化或牽拉刺激的特殊的梭形感覺接受器，在調節骨骼肌的活動中具有重要作用。</a:t>
            </a:r>
          </a:p>
          <a:p>
            <a:pPr lvl="1"/>
            <a:r>
              <a:rPr lang="zh-TW" altLang="en-US" sz="2400" dirty="0"/>
              <a:t>肌梭長約 </a:t>
            </a:r>
            <a:r>
              <a:rPr lang="en-US" altLang="zh-TW" sz="2400" dirty="0"/>
              <a:t>1~7 mm</a:t>
            </a:r>
            <a:r>
              <a:rPr lang="zh-TW" altLang="en-US" sz="2400" dirty="0"/>
              <a:t>，外層為結締組織囊，囊內有 </a:t>
            </a:r>
            <a:r>
              <a:rPr lang="en-US" altLang="zh-TW" sz="2400" dirty="0"/>
              <a:t>6~12 </a:t>
            </a:r>
            <a:r>
              <a:rPr lang="zh-TW" altLang="en-US" sz="2400" dirty="0"/>
              <a:t>根肌纖維，稱為</a:t>
            </a:r>
            <a:r>
              <a:rPr lang="zh-TW" altLang="en-US" sz="2400" b="1" dirty="0">
                <a:solidFill>
                  <a:srgbClr val="FFC000"/>
                </a:solidFill>
              </a:rPr>
              <a:t>梭內肌纖維</a:t>
            </a:r>
            <a:r>
              <a:rPr lang="en-US" altLang="zh-TW" sz="2400" dirty="0">
                <a:solidFill>
                  <a:srgbClr val="FFC000"/>
                </a:solidFill>
              </a:rPr>
              <a:t>(intrafusal muscle fiber</a:t>
            </a:r>
            <a:r>
              <a:rPr lang="en-US" altLang="zh-TW" sz="2400" dirty="0" smtClean="0">
                <a:solidFill>
                  <a:srgbClr val="FFC000"/>
                </a:solidFill>
              </a:rPr>
              <a:t>)</a:t>
            </a:r>
            <a:r>
              <a:rPr lang="zh-TW" altLang="en-US" sz="2400" dirty="0" smtClean="0"/>
              <a:t>。</a:t>
            </a:r>
            <a:endParaRPr lang="zh-TW" altLang="en-US" sz="2400" dirty="0"/>
          </a:p>
          <a:p>
            <a:pPr lvl="1"/>
            <a:r>
              <a:rPr lang="zh-TW" altLang="en-US" sz="2400" dirty="0"/>
              <a:t>梭內肌纖維的中段肌漿質較多，肌原纖維較少；有些肌纖維的細胞核排列成串，有些肌纖維的細胞核聚集在中段而使中段膨大。</a:t>
            </a:r>
          </a:p>
          <a:p>
            <a:pPr lvl="1"/>
            <a:r>
              <a:rPr lang="zh-TW" altLang="en-US" sz="2400" dirty="0"/>
              <a:t>感覺神經纖維進入肌梭時，其軸突細支呈環狀包繞梭內肌纖維的兩端。</a:t>
            </a:r>
          </a:p>
        </p:txBody>
      </p:sp>
    </p:spTree>
    <p:extLst>
      <p:ext uri="{BB962C8B-B14F-4D97-AF65-F5344CB8AC3E}">
        <p14:creationId xmlns:p14="http://schemas.microsoft.com/office/powerpoint/2010/main" val="23237914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5908" name="Picture 4" descr="F09-17"/>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686" t="2330" r="4196" b="12617"/>
          <a:stretch/>
        </p:blipFill>
        <p:spPr>
          <a:xfrm>
            <a:off x="104503" y="95796"/>
            <a:ext cx="8595360" cy="6644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4" descr="F09-17"/>
          <p:cNvPicPr>
            <a:picLocks noChangeAspect="1" noChangeArrowheads="1"/>
          </p:cNvPicPr>
          <p:nvPr/>
        </p:nvPicPr>
        <p:blipFill rotWithShape="1">
          <a:blip r:embed="rId2">
            <a:extLst>
              <a:ext uri="{28A0092B-C50C-407E-A947-70E740481C1C}">
                <a14:useLocalDpi xmlns:a14="http://schemas.microsoft.com/office/drawing/2010/main" val="0"/>
              </a:ext>
            </a:extLst>
          </a:blip>
          <a:srcRect l="37085" t="89982" r="18827" b="4816"/>
          <a:stretch/>
        </p:blipFill>
        <p:spPr>
          <a:xfrm>
            <a:off x="9100457" y="95796"/>
            <a:ext cx="2952206" cy="32221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254508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1811" name="Rectangle 3"/>
          <p:cNvSpPr>
            <a:spLocks noGrp="1" noChangeArrowheads="1"/>
          </p:cNvSpPr>
          <p:nvPr>
            <p:ph type="body" idx="1"/>
          </p:nvPr>
        </p:nvSpPr>
        <p:spPr>
          <a:xfrm>
            <a:off x="0" y="1129809"/>
            <a:ext cx="12192000" cy="5479997"/>
          </a:xfrm>
        </p:spPr>
        <p:txBody>
          <a:bodyPr>
            <a:normAutofit/>
          </a:bodyPr>
          <a:lstStyle/>
          <a:p>
            <a:pPr lvl="1"/>
            <a:r>
              <a:rPr lang="zh-TW" altLang="en-US" sz="2400" dirty="0"/>
              <a:t>囊外的一般肌纖維稱為</a:t>
            </a:r>
            <a:r>
              <a:rPr lang="zh-TW" altLang="en-US" sz="2400" b="1" dirty="0">
                <a:solidFill>
                  <a:srgbClr val="FFC000"/>
                </a:solidFill>
              </a:rPr>
              <a:t>梭外肌纖維</a:t>
            </a:r>
            <a:r>
              <a:rPr lang="en-US" altLang="zh-TW" sz="2400" dirty="0">
                <a:solidFill>
                  <a:srgbClr val="FFC000"/>
                </a:solidFill>
              </a:rPr>
              <a:t>(extrafusal muscle fiber)</a:t>
            </a:r>
            <a:r>
              <a:rPr lang="zh-TW" altLang="en-US" sz="2400" dirty="0"/>
              <a:t>。</a:t>
            </a:r>
          </a:p>
          <a:p>
            <a:pPr lvl="1"/>
            <a:r>
              <a:rPr lang="zh-TW" altLang="en-US" sz="2400" dirty="0"/>
              <a:t>肌梭附著在梭外肌纖維上，與肌纖維平行排列。</a:t>
            </a:r>
          </a:p>
          <a:p>
            <a:pPr lvl="1"/>
            <a:r>
              <a:rPr lang="zh-TW" altLang="en-US" sz="2400" dirty="0" smtClean="0"/>
              <a:t>梭</a:t>
            </a:r>
            <a:r>
              <a:rPr lang="zh-TW" altLang="en-US" sz="2400" dirty="0"/>
              <a:t>內肌纖維接受</a:t>
            </a:r>
            <a:r>
              <a:rPr lang="en-US" altLang="zh-TW" sz="2400" b="1" dirty="0">
                <a:solidFill>
                  <a:srgbClr val="FFC000"/>
                </a:solidFill>
              </a:rPr>
              <a:t>γ</a:t>
            </a:r>
            <a:r>
              <a:rPr lang="zh-TW" altLang="en-US" sz="2400" b="1" dirty="0">
                <a:solidFill>
                  <a:srgbClr val="FFC000"/>
                </a:solidFill>
              </a:rPr>
              <a:t>運動神經元</a:t>
            </a:r>
            <a:r>
              <a:rPr lang="en-US" altLang="zh-TW" sz="2400" dirty="0">
                <a:solidFill>
                  <a:srgbClr val="FFC000"/>
                </a:solidFill>
              </a:rPr>
              <a:t>(gamma motoneuron) </a:t>
            </a:r>
            <a:r>
              <a:rPr lang="zh-TW" altLang="en-US" sz="2400" dirty="0"/>
              <a:t>支配。</a:t>
            </a:r>
          </a:p>
          <a:p>
            <a:pPr lvl="1"/>
            <a:r>
              <a:rPr lang="zh-TW" altLang="en-US" sz="2400" dirty="0"/>
              <a:t>梭外肌纖維受脊髓前角的</a:t>
            </a:r>
            <a:r>
              <a:rPr lang="en-US" altLang="zh-TW" sz="2400" b="1" dirty="0">
                <a:solidFill>
                  <a:srgbClr val="FFC000"/>
                </a:solidFill>
              </a:rPr>
              <a:t>α</a:t>
            </a:r>
            <a:r>
              <a:rPr lang="zh-TW" altLang="en-US" sz="2400" b="1" dirty="0">
                <a:solidFill>
                  <a:srgbClr val="FFC000"/>
                </a:solidFill>
              </a:rPr>
              <a:t>運動神經元</a:t>
            </a:r>
            <a:r>
              <a:rPr lang="en-US" altLang="zh-TW" sz="2400" dirty="0">
                <a:solidFill>
                  <a:srgbClr val="FFC000"/>
                </a:solidFill>
              </a:rPr>
              <a:t>(alpha motoneuron) </a:t>
            </a:r>
            <a:r>
              <a:rPr lang="zh-TW" altLang="en-US" sz="2400" dirty="0"/>
              <a:t>支配。</a:t>
            </a:r>
          </a:p>
          <a:p>
            <a:pPr lvl="1"/>
            <a:r>
              <a:rPr lang="en-US" altLang="zh-TW" sz="2400" dirty="0"/>
              <a:t>α</a:t>
            </a:r>
            <a:r>
              <a:rPr lang="zh-TW" altLang="en-US" sz="2400" dirty="0"/>
              <a:t>運動神經元興奮時，梭外肌纖維收縮縮短，使梭內肌纖維鬆弛</a:t>
            </a:r>
            <a:r>
              <a:rPr lang="zh-TW" altLang="en-US" sz="2400" dirty="0" smtClean="0"/>
              <a:t>。</a:t>
            </a:r>
            <a:endParaRPr lang="en-US" altLang="zh-TW" sz="2400" dirty="0" smtClean="0"/>
          </a:p>
          <a:p>
            <a:pPr lvl="1"/>
            <a:r>
              <a:rPr lang="zh-TW" altLang="en-US" sz="2400" dirty="0" smtClean="0"/>
              <a:t>當</a:t>
            </a:r>
            <a:r>
              <a:rPr lang="zh-TW" altLang="en-US" sz="2400" dirty="0"/>
              <a:t>梭外肌纖維受到</a:t>
            </a:r>
            <a:r>
              <a:rPr lang="zh-TW" altLang="en-US" sz="2400" dirty="0">
                <a:solidFill>
                  <a:srgbClr val="FFC000"/>
                </a:solidFill>
              </a:rPr>
              <a:t>牽張</a:t>
            </a:r>
            <a:r>
              <a:rPr lang="en-US" altLang="zh-TW" sz="2400" dirty="0">
                <a:solidFill>
                  <a:srgbClr val="FFC000"/>
                </a:solidFill>
              </a:rPr>
              <a:t>(stretch)</a:t>
            </a:r>
            <a:r>
              <a:rPr lang="en-US" altLang="zh-TW" sz="2400" dirty="0"/>
              <a:t> </a:t>
            </a:r>
            <a:r>
              <a:rPr lang="zh-TW" altLang="en-US" sz="2400" dirty="0"/>
              <a:t>時，梭內肌纖維同樣受到牽張，使感覺神經傳入的動作電位頻率增加，並經脊神經後根傳到脊髓，直接與支配該肌或協同肌的</a:t>
            </a:r>
            <a:r>
              <a:rPr lang="en-US" altLang="zh-TW" sz="2400" dirty="0"/>
              <a:t>α</a:t>
            </a:r>
            <a:r>
              <a:rPr lang="zh-TW" altLang="en-US" sz="2400" dirty="0"/>
              <a:t>運動神經元發生興奮性突觸聯繫，產生收縮效應，從而使肌梭回到先前狀態。</a:t>
            </a:r>
          </a:p>
          <a:p>
            <a:pPr lvl="1"/>
            <a:r>
              <a:rPr lang="zh-TW" altLang="en-US" sz="2400" dirty="0"/>
              <a:t>此外，由肌梭發出的感覺神經纖維分支還能透過中間神經元與支配拮抗肌運動神經元產生抑制性突觸聯繫。</a:t>
            </a:r>
          </a:p>
          <a:p>
            <a:pPr lvl="1"/>
            <a:endParaRPr lang="zh-TW" altLang="en-US" sz="2400" dirty="0"/>
          </a:p>
        </p:txBody>
      </p:sp>
    </p:spTree>
    <p:extLst>
      <p:ext uri="{BB962C8B-B14F-4D97-AF65-F5344CB8AC3E}">
        <p14:creationId xmlns:p14="http://schemas.microsoft.com/office/powerpoint/2010/main" val="38257254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3859" name="Rectangle 3"/>
          <p:cNvSpPr>
            <a:spLocks noGrp="1" noChangeArrowheads="1"/>
          </p:cNvSpPr>
          <p:nvPr>
            <p:ph type="body" idx="1"/>
          </p:nvPr>
        </p:nvSpPr>
        <p:spPr>
          <a:xfrm>
            <a:off x="0" y="1243376"/>
            <a:ext cx="12192000" cy="5780087"/>
          </a:xfrm>
        </p:spPr>
        <p:txBody>
          <a:bodyPr>
            <a:normAutofit/>
          </a:bodyPr>
          <a:lstStyle/>
          <a:p>
            <a:pPr lvl="1"/>
            <a:r>
              <a:rPr lang="zh-TW" altLang="en-US" sz="2400" dirty="0"/>
              <a:t>梭內肌纖維的張力受脊髓前角</a:t>
            </a:r>
            <a:r>
              <a:rPr lang="en-US" altLang="zh-TW" sz="2400" dirty="0"/>
              <a:t>α</a:t>
            </a:r>
            <a:r>
              <a:rPr lang="zh-TW" altLang="en-US" sz="2400" dirty="0"/>
              <a:t>運動神經元調節。</a:t>
            </a:r>
          </a:p>
          <a:p>
            <a:pPr lvl="1"/>
            <a:r>
              <a:rPr lang="en-US" altLang="zh-TW" sz="2400" dirty="0"/>
              <a:t>γ</a:t>
            </a:r>
            <a:r>
              <a:rPr lang="zh-TW" altLang="en-US" sz="2400" dirty="0"/>
              <a:t>運動神經元興奮時，使梭內肌纖維收縮，由肌梭傳入的感覺衝動增加，肌肉呈持續縮短。</a:t>
            </a:r>
          </a:p>
          <a:p>
            <a:pPr lvl="1"/>
            <a:r>
              <a:rPr lang="zh-TW" altLang="en-US" sz="2400" dirty="0"/>
              <a:t>如果沒有</a:t>
            </a:r>
            <a:r>
              <a:rPr lang="en-US" altLang="zh-TW" sz="2400" dirty="0"/>
              <a:t>γ</a:t>
            </a:r>
            <a:r>
              <a:rPr lang="zh-TW" altLang="en-US" sz="2400" dirty="0"/>
              <a:t>傳出纖維作用，當梭外肌纖維收縮時，梭內肌纖維被放鬆，感覺神經纖維的傳入衝動減少，使</a:t>
            </a:r>
            <a:r>
              <a:rPr lang="en-US" altLang="zh-TW" sz="2400" dirty="0"/>
              <a:t>α</a:t>
            </a:r>
            <a:r>
              <a:rPr lang="zh-TW" altLang="en-US" sz="2400" dirty="0"/>
              <a:t>運動神經元興奮減弱，傳出衝動減少，則肌肉放鬆；</a:t>
            </a:r>
          </a:p>
          <a:p>
            <a:pPr lvl="1"/>
            <a:r>
              <a:rPr lang="zh-TW" altLang="en-US" sz="2400" dirty="0"/>
              <a:t>如果</a:t>
            </a:r>
            <a:r>
              <a:rPr lang="en-US" altLang="zh-TW" sz="2400" dirty="0"/>
              <a:t>α</a:t>
            </a:r>
            <a:r>
              <a:rPr lang="zh-TW" altLang="en-US" sz="2400" dirty="0"/>
              <a:t>運動神經元興奮時，</a:t>
            </a:r>
            <a:r>
              <a:rPr lang="en-US" altLang="zh-TW" sz="2400" dirty="0"/>
              <a:t>γ</a:t>
            </a:r>
            <a:r>
              <a:rPr lang="zh-TW" altLang="en-US" sz="2400" dirty="0"/>
              <a:t>運動神經元也興奮，使梭內肌不能放鬆，感覺神經纖維傳入衝動維持在較高頻率，使</a:t>
            </a:r>
            <a:r>
              <a:rPr lang="en-US" altLang="zh-TW" sz="2400" dirty="0"/>
              <a:t>α</a:t>
            </a:r>
            <a:r>
              <a:rPr lang="zh-TW" altLang="en-US" sz="2400" dirty="0"/>
              <a:t>運動神經元的傳出衝動頻率也增高，肌肉即維持在收縮狀態。</a:t>
            </a:r>
          </a:p>
        </p:txBody>
      </p:sp>
    </p:spTree>
    <p:extLst>
      <p:ext uri="{BB962C8B-B14F-4D97-AF65-F5344CB8AC3E}">
        <p14:creationId xmlns:p14="http://schemas.microsoft.com/office/powerpoint/2010/main" val="345696369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4883" name="Rectangle 3"/>
          <p:cNvSpPr>
            <a:spLocks noGrp="1" noChangeArrowheads="1"/>
          </p:cNvSpPr>
          <p:nvPr>
            <p:ph type="body" idx="1"/>
          </p:nvPr>
        </p:nvSpPr>
        <p:spPr>
          <a:xfrm>
            <a:off x="0" y="1138518"/>
            <a:ext cx="12192000" cy="4195481"/>
          </a:xfrm>
        </p:spPr>
        <p:txBody>
          <a:bodyPr>
            <a:normAutofit/>
          </a:bodyPr>
          <a:lstStyle/>
          <a:p>
            <a:r>
              <a:rPr lang="zh-TW" altLang="en-US" sz="2800" dirty="0">
                <a:solidFill>
                  <a:srgbClr val="FFC000"/>
                </a:solidFill>
              </a:rPr>
              <a:t>四、高爾基肌腱器</a:t>
            </a:r>
          </a:p>
          <a:p>
            <a:pPr lvl="1"/>
            <a:r>
              <a:rPr lang="zh-TW" altLang="en-US" sz="2400" dirty="0">
                <a:solidFill>
                  <a:srgbClr val="FFC000"/>
                </a:solidFill>
              </a:rPr>
              <a:t>高爾基肌腱器</a:t>
            </a:r>
            <a:r>
              <a:rPr lang="en-US" altLang="zh-TW" sz="2400" dirty="0">
                <a:solidFill>
                  <a:srgbClr val="FFC000"/>
                </a:solidFill>
              </a:rPr>
              <a:t>(Golgi tendon organ) </a:t>
            </a:r>
            <a:r>
              <a:rPr lang="zh-TW" altLang="en-US" sz="2400" dirty="0"/>
              <a:t>分布於肌腱內，靠近肌腹與肌腱的連接處。</a:t>
            </a:r>
          </a:p>
          <a:p>
            <a:pPr lvl="1"/>
            <a:r>
              <a:rPr lang="zh-TW" altLang="en-US" sz="2400" dirty="0"/>
              <a:t>高爾基肌腱器是一種肌張力感受器，能感受肌張力的變化。</a:t>
            </a:r>
          </a:p>
          <a:p>
            <a:pPr lvl="1"/>
            <a:r>
              <a:rPr lang="zh-TW" altLang="en-US" sz="2400" dirty="0"/>
              <a:t>來自高爾基肌腱器的刺激，經感覺神經纖維傳入脊髓後，透過中間神經元抑制</a:t>
            </a:r>
            <a:r>
              <a:rPr lang="en-US" altLang="zh-TW" sz="2400" dirty="0"/>
              <a:t>α</a:t>
            </a:r>
            <a:r>
              <a:rPr lang="zh-TW" altLang="en-US" sz="2400" dirty="0"/>
              <a:t>運動神經元，防止肌肉超負荷牽拉，屬自主性抑制反應。</a:t>
            </a:r>
          </a:p>
        </p:txBody>
      </p:sp>
    </p:spTree>
    <p:extLst>
      <p:ext uri="{BB962C8B-B14F-4D97-AF65-F5344CB8AC3E}">
        <p14:creationId xmlns:p14="http://schemas.microsoft.com/office/powerpoint/2010/main" val="2063320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6323" name="Rectangle 3"/>
          <p:cNvSpPr>
            <a:spLocks noGrp="1" noChangeArrowheads="1"/>
          </p:cNvSpPr>
          <p:nvPr>
            <p:ph type="body" idx="1"/>
          </p:nvPr>
        </p:nvSpPr>
        <p:spPr>
          <a:xfrm>
            <a:off x="0" y="1227909"/>
            <a:ext cx="12192000" cy="4911634"/>
          </a:xfrm>
        </p:spPr>
        <p:txBody>
          <a:bodyPr>
            <a:normAutofit/>
          </a:bodyPr>
          <a:lstStyle/>
          <a:p>
            <a:r>
              <a:rPr lang="zh-TW" altLang="en-US" sz="2400" dirty="0">
                <a:solidFill>
                  <a:srgbClr val="FFC000"/>
                </a:solidFill>
              </a:rPr>
              <a:t>肌萎縮側索硬化症 </a:t>
            </a:r>
            <a:br>
              <a:rPr lang="zh-TW" altLang="en-US" sz="2400" dirty="0">
                <a:solidFill>
                  <a:srgbClr val="FFC000"/>
                </a:solidFill>
              </a:rPr>
            </a:br>
            <a:r>
              <a:rPr lang="en-US" altLang="zh-TW" sz="2400" dirty="0">
                <a:solidFill>
                  <a:srgbClr val="FFC000"/>
                </a:solidFill>
              </a:rPr>
              <a:t>(Amyotrophic Lateral Sclerosis, ALS)</a:t>
            </a:r>
          </a:p>
          <a:p>
            <a:pPr lvl="1"/>
            <a:r>
              <a:rPr lang="zh-TW" altLang="en-US" sz="2400" dirty="0"/>
              <a:t>又叫做</a:t>
            </a:r>
            <a:r>
              <a:rPr lang="zh-TW" altLang="en-US" sz="2400" dirty="0">
                <a:solidFill>
                  <a:srgbClr val="FFC000"/>
                </a:solidFill>
              </a:rPr>
              <a:t>魯蓋瑞氏症</a:t>
            </a:r>
            <a:r>
              <a:rPr lang="en-US" altLang="zh-TW" sz="2400" dirty="0">
                <a:solidFill>
                  <a:srgbClr val="FFC000"/>
                </a:solidFill>
              </a:rPr>
              <a:t>(LouGerhig‘s disease)</a:t>
            </a:r>
            <a:r>
              <a:rPr lang="zh-TW" altLang="en-US" sz="2400" dirty="0"/>
              <a:t>，俗稱漸凍人，是一種侵犯運動神經元的慢性進行性神經退化疾病，並使得運動神經元所支配的骨骼肌萎縮，但感覺、意識及智力多半不受影響。臨床上常表現為上、下運動神經元合併受損的混合性癱瘓。</a:t>
            </a:r>
          </a:p>
          <a:p>
            <a:pPr lvl="1"/>
            <a:r>
              <a:rPr lang="zh-TW" altLang="en-US" sz="2400" dirty="0"/>
              <a:t>肌萎縮側索硬化症通常以手腳肌肉無力、萎縮為首發症狀，一般從一側開始，然後再波及對側。隨病程進行，患者逐漸失去行動及言語能力，嚴重時吞嚥及呼吸亦有困難</a:t>
            </a:r>
            <a:r>
              <a:rPr lang="zh-TW" altLang="en-US" sz="2400" dirty="0" smtClean="0"/>
              <a:t>。</a:t>
            </a:r>
            <a:endParaRPr lang="en-US" altLang="zh-TW" sz="2400" dirty="0" smtClean="0"/>
          </a:p>
          <a:p>
            <a:pPr lvl="1"/>
            <a:r>
              <a:rPr lang="zh-TW" altLang="en-US" sz="2400" dirty="0" smtClean="0"/>
              <a:t>迄今</a:t>
            </a:r>
            <a:r>
              <a:rPr lang="zh-TW" altLang="en-US" sz="2400" dirty="0"/>
              <a:t>還不知道確切的肌萎縮側索硬化症致病原因。目前歸納可能有關的因素包括：遺傳因素、毒性物質、自體免疫、病毒的侵犯、神經營養或生長激素的缺乏等。</a:t>
            </a:r>
          </a:p>
          <a:p>
            <a:pPr lvl="1"/>
            <a:r>
              <a:rPr lang="zh-TW" altLang="en-US" sz="2400" dirty="0"/>
              <a:t>目前的治療仍只是以症狀處理為主，以減輕肌肉痙攣、增強或維持肌力。</a:t>
            </a:r>
          </a:p>
          <a:p>
            <a:pPr lvl="1"/>
            <a:endParaRPr lang="en-US" altLang="zh-TW" sz="2400" dirty="0"/>
          </a:p>
          <a:p>
            <a:pPr lvl="1"/>
            <a:endParaRPr lang="zh-TW" altLang="en-US" sz="2400" dirty="0"/>
          </a:p>
        </p:txBody>
      </p:sp>
    </p:spTree>
    <p:extLst>
      <p:ext uri="{BB962C8B-B14F-4D97-AF65-F5344CB8AC3E}">
        <p14:creationId xmlns:p14="http://schemas.microsoft.com/office/powerpoint/2010/main" val="8459910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7955" name="Rectangle 3"/>
          <p:cNvSpPr>
            <a:spLocks noGrp="1" noChangeArrowheads="1"/>
          </p:cNvSpPr>
          <p:nvPr>
            <p:ph type="body" idx="1"/>
          </p:nvPr>
        </p:nvSpPr>
        <p:spPr>
          <a:xfrm>
            <a:off x="0" y="1193073"/>
            <a:ext cx="12192000" cy="5590903"/>
          </a:xfrm>
        </p:spPr>
        <p:txBody>
          <a:bodyPr>
            <a:normAutofit/>
          </a:bodyPr>
          <a:lstStyle/>
          <a:p>
            <a:pPr marL="0" indent="0">
              <a:buNone/>
            </a:pPr>
            <a:r>
              <a:rPr lang="zh-TW" altLang="en-US" sz="2800" dirty="0">
                <a:solidFill>
                  <a:srgbClr val="FFC000"/>
                </a:solidFill>
              </a:rPr>
              <a:t>五、骨骼肌的反射作用</a:t>
            </a:r>
          </a:p>
          <a:p>
            <a:pPr lvl="1"/>
            <a:r>
              <a:rPr lang="zh-TW" altLang="en-US" sz="2400" dirty="0"/>
              <a:t>骨骼肌除了由意識操控外，還可以對特殊的刺激產生下意識的反射收縮。</a:t>
            </a:r>
          </a:p>
          <a:p>
            <a:pPr lvl="1"/>
            <a:r>
              <a:rPr lang="zh-TW" altLang="en-US" sz="2400" dirty="0"/>
              <a:t>由於感受器部位不同，又分為</a:t>
            </a:r>
          </a:p>
          <a:p>
            <a:pPr lvl="2"/>
            <a:r>
              <a:rPr lang="zh-TW" altLang="en-US" sz="2400" b="1" dirty="0">
                <a:solidFill>
                  <a:srgbClr val="FFC000"/>
                </a:solidFill>
              </a:rPr>
              <a:t>淺層反射</a:t>
            </a:r>
            <a:r>
              <a:rPr lang="en-US" altLang="zh-TW" sz="2400" dirty="0">
                <a:solidFill>
                  <a:srgbClr val="FFC000"/>
                </a:solidFill>
              </a:rPr>
              <a:t>(superficial reflex) </a:t>
            </a:r>
            <a:r>
              <a:rPr lang="zh-TW" altLang="en-US" sz="2400" dirty="0"/>
              <a:t>：</a:t>
            </a:r>
          </a:p>
          <a:p>
            <a:pPr lvl="3"/>
            <a:r>
              <a:rPr lang="zh-TW" altLang="en-US" sz="2400" dirty="0"/>
              <a:t>是刺激皮膚、黏膜的感受器，引起骨骼肌收縮的反射，</a:t>
            </a:r>
          </a:p>
          <a:p>
            <a:pPr lvl="3"/>
            <a:r>
              <a:rPr lang="zh-TW" altLang="en-US" sz="2400" dirty="0"/>
              <a:t>如腹壁反射</a:t>
            </a:r>
            <a:r>
              <a:rPr lang="en-US" altLang="zh-TW" sz="2400" dirty="0"/>
              <a:t>(abdominal reflex)</a:t>
            </a:r>
            <a:r>
              <a:rPr lang="zh-TW" altLang="en-US" sz="2400" dirty="0"/>
              <a:t>，即輕劃腹壁皮膚而引發局部腹肌收縮的反射。</a:t>
            </a:r>
          </a:p>
          <a:p>
            <a:pPr lvl="2"/>
            <a:r>
              <a:rPr lang="zh-TW" altLang="en-US" sz="2400" b="1" dirty="0">
                <a:solidFill>
                  <a:srgbClr val="FFC000"/>
                </a:solidFill>
              </a:rPr>
              <a:t>深層反射</a:t>
            </a:r>
            <a:r>
              <a:rPr lang="en-US" altLang="zh-TW" sz="2400" dirty="0">
                <a:solidFill>
                  <a:srgbClr val="FFC000"/>
                </a:solidFill>
              </a:rPr>
              <a:t>(deep reflex)</a:t>
            </a:r>
            <a:r>
              <a:rPr lang="zh-TW" altLang="en-US" sz="2400" dirty="0"/>
              <a:t>：</a:t>
            </a:r>
          </a:p>
          <a:p>
            <a:pPr lvl="3"/>
            <a:r>
              <a:rPr lang="zh-TW" altLang="en-US" sz="2400" dirty="0"/>
              <a:t>是刺激肌腱感受器，引起骨骼肌收縮的反射。</a:t>
            </a:r>
          </a:p>
        </p:txBody>
      </p:sp>
    </p:spTree>
    <p:extLst>
      <p:ext uri="{BB962C8B-B14F-4D97-AF65-F5344CB8AC3E}">
        <p14:creationId xmlns:p14="http://schemas.microsoft.com/office/powerpoint/2010/main" val="2613980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8979" name="Rectangle 3"/>
          <p:cNvSpPr>
            <a:spLocks noGrp="1" noChangeArrowheads="1"/>
          </p:cNvSpPr>
          <p:nvPr>
            <p:ph type="body" idx="1"/>
          </p:nvPr>
        </p:nvSpPr>
        <p:spPr>
          <a:xfrm>
            <a:off x="0" y="1158240"/>
            <a:ext cx="12192000" cy="4010297"/>
          </a:xfrm>
        </p:spPr>
        <p:txBody>
          <a:bodyPr>
            <a:normAutofit/>
          </a:bodyPr>
          <a:lstStyle/>
          <a:p>
            <a:pPr lvl="1"/>
            <a:r>
              <a:rPr lang="zh-TW" altLang="en-US" sz="2400" dirty="0"/>
              <a:t>因為這一刺激，使肌腱受到突然的牽拉而引起被牽拉肌的反射性收縮，所以又稱</a:t>
            </a:r>
            <a:r>
              <a:rPr lang="zh-TW" altLang="en-US" sz="2400" b="1" dirty="0">
                <a:solidFill>
                  <a:srgbClr val="FFC000"/>
                </a:solidFill>
              </a:rPr>
              <a:t>牽張反射</a:t>
            </a:r>
            <a:r>
              <a:rPr lang="en-US" altLang="zh-TW" sz="2400" dirty="0">
                <a:solidFill>
                  <a:srgbClr val="FFC000"/>
                </a:solidFill>
              </a:rPr>
              <a:t>(stretch reflex)</a:t>
            </a:r>
            <a:r>
              <a:rPr lang="zh-TW" altLang="en-US" sz="2400" dirty="0"/>
              <a:t>。</a:t>
            </a:r>
          </a:p>
          <a:p>
            <a:pPr lvl="1"/>
            <a:r>
              <a:rPr lang="zh-TW" altLang="en-US" sz="2400" dirty="0"/>
              <a:t>其</a:t>
            </a:r>
            <a:r>
              <a:rPr lang="zh-TW" altLang="en-US" sz="2400" dirty="0">
                <a:solidFill>
                  <a:srgbClr val="FFC000"/>
                </a:solidFill>
              </a:rPr>
              <a:t>反射弧</a:t>
            </a:r>
            <a:r>
              <a:rPr lang="en-US" altLang="zh-TW" sz="2400" dirty="0" smtClean="0">
                <a:solidFill>
                  <a:srgbClr val="FFC000"/>
                </a:solidFill>
              </a:rPr>
              <a:t>(reflex </a:t>
            </a:r>
            <a:r>
              <a:rPr lang="en-US" altLang="zh-TW" sz="2400" dirty="0">
                <a:solidFill>
                  <a:srgbClr val="FFC000"/>
                </a:solidFill>
              </a:rPr>
              <a:t>arc) </a:t>
            </a:r>
            <a:r>
              <a:rPr lang="zh-TW" altLang="en-US" sz="2400" dirty="0"/>
              <a:t>由感覺神經元直接連接到運動神經元上，而沒有聯絡神經元的參與，因此牽張反射屬於</a:t>
            </a:r>
            <a:r>
              <a:rPr lang="zh-TW" altLang="en-US" sz="2400" b="1" dirty="0">
                <a:solidFill>
                  <a:srgbClr val="FFC000"/>
                </a:solidFill>
              </a:rPr>
              <a:t>單突觸反射</a:t>
            </a:r>
            <a:r>
              <a:rPr lang="en-US" altLang="zh-TW" sz="2400" dirty="0">
                <a:solidFill>
                  <a:srgbClr val="FFC000"/>
                </a:solidFill>
              </a:rPr>
              <a:t>(monosynaptic reflex)</a:t>
            </a:r>
            <a:r>
              <a:rPr lang="zh-TW" altLang="en-US" sz="2400" dirty="0"/>
              <a:t>。</a:t>
            </a:r>
          </a:p>
          <a:p>
            <a:pPr lvl="1"/>
            <a:r>
              <a:rPr lang="zh-TW" altLang="en-US" sz="2400" b="1" dirty="0">
                <a:solidFill>
                  <a:srgbClr val="FFC000"/>
                </a:solidFill>
              </a:rPr>
              <a:t>膝跳反射</a:t>
            </a:r>
            <a:r>
              <a:rPr lang="en-US" altLang="zh-TW" sz="2400" dirty="0">
                <a:solidFill>
                  <a:srgbClr val="FFC000"/>
                </a:solidFill>
              </a:rPr>
              <a:t>(knee jerk reflex</a:t>
            </a:r>
            <a:r>
              <a:rPr lang="en-US" altLang="zh-TW" sz="2400" dirty="0"/>
              <a:t>) </a:t>
            </a:r>
            <a:r>
              <a:rPr lang="zh-TW" altLang="en-US" sz="2400" dirty="0"/>
              <a:t>是指在膝半屈和小腿自由下垂時，輕快地叩擊膝腱，引起股四頭肌收縮，使小腿作急速前踢的</a:t>
            </a:r>
            <a:r>
              <a:rPr lang="zh-TW" altLang="en-US" sz="2400" dirty="0" smtClean="0"/>
              <a:t>反應。</a:t>
            </a:r>
            <a:endParaRPr lang="zh-TW" altLang="en-US" sz="2400" dirty="0"/>
          </a:p>
          <a:p>
            <a:pPr lvl="1"/>
            <a:r>
              <a:rPr lang="zh-TW" altLang="en-US" sz="2400" dirty="0"/>
              <a:t>此反射屬於</a:t>
            </a:r>
            <a:r>
              <a:rPr lang="zh-TW" altLang="en-US" sz="2400" b="1" dirty="0">
                <a:solidFill>
                  <a:srgbClr val="FFC000"/>
                </a:solidFill>
              </a:rPr>
              <a:t>肌腱反射</a:t>
            </a:r>
            <a:r>
              <a:rPr lang="en-US" altLang="zh-TW" sz="2400" dirty="0">
                <a:solidFill>
                  <a:srgbClr val="FFC000"/>
                </a:solidFill>
              </a:rPr>
              <a:t>(tendon reflex)</a:t>
            </a:r>
            <a:r>
              <a:rPr lang="zh-TW" altLang="en-US" sz="2400" dirty="0"/>
              <a:t>，其感受器是能感受機械牽拉刺激的肌梭。</a:t>
            </a:r>
          </a:p>
        </p:txBody>
      </p:sp>
    </p:spTree>
    <p:extLst>
      <p:ext uri="{BB962C8B-B14F-4D97-AF65-F5344CB8AC3E}">
        <p14:creationId xmlns:p14="http://schemas.microsoft.com/office/powerpoint/2010/main" val="303481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2482" name="Rectangle 2"/>
          <p:cNvSpPr>
            <a:spLocks noGrp="1" noChangeArrowheads="1"/>
          </p:cNvSpPr>
          <p:nvPr>
            <p:ph type="title"/>
          </p:nvPr>
        </p:nvSpPr>
        <p:spPr>
          <a:xfrm>
            <a:off x="950911" y="69541"/>
            <a:ext cx="9404723" cy="757773"/>
          </a:xfrm>
          <a:solidFill>
            <a:schemeClr val="accent5">
              <a:lumMod val="60000"/>
              <a:lumOff val="40000"/>
            </a:schemeClr>
          </a:solidFill>
        </p:spPr>
        <p:txBody>
          <a:bodyPr/>
          <a:lstStyle/>
          <a:p>
            <a:pPr algn="ctr"/>
            <a:r>
              <a:rPr lang="zh-TW" altLang="en-US" dirty="0" smtClean="0">
                <a:solidFill>
                  <a:srgbClr val="FF0000"/>
                </a:solidFill>
              </a:rPr>
              <a:t>目標 </a:t>
            </a:r>
            <a:r>
              <a:rPr lang="en-US" altLang="zh-TW" sz="3200" dirty="0">
                <a:solidFill>
                  <a:srgbClr val="FF0000"/>
                </a:solidFill>
              </a:rPr>
              <a:t>Objectives</a:t>
            </a:r>
          </a:p>
        </p:txBody>
      </p:sp>
      <p:sp>
        <p:nvSpPr>
          <p:cNvPr id="2452483" name="Rectangle 3"/>
          <p:cNvSpPr>
            <a:spLocks noGrp="1" noChangeArrowheads="1"/>
          </p:cNvSpPr>
          <p:nvPr>
            <p:ph type="body" idx="1"/>
          </p:nvPr>
        </p:nvSpPr>
        <p:spPr>
          <a:xfrm>
            <a:off x="0" y="1164643"/>
            <a:ext cx="12192000" cy="4195481"/>
          </a:xfrm>
        </p:spPr>
        <p:txBody>
          <a:bodyPr>
            <a:normAutofit/>
          </a:bodyPr>
          <a:lstStyle/>
          <a:p>
            <a:pPr lvl="1"/>
            <a:r>
              <a:rPr lang="en-US" altLang="zh-TW" sz="2400"/>
              <a:t>1. </a:t>
            </a:r>
            <a:r>
              <a:rPr lang="zh-TW" altLang="en-US" sz="2400"/>
              <a:t>熟悉運動終板和運動單位的組成。</a:t>
            </a:r>
          </a:p>
          <a:p>
            <a:pPr lvl="1"/>
            <a:r>
              <a:rPr lang="en-US" altLang="zh-TW" sz="2400"/>
              <a:t>2. </a:t>
            </a:r>
            <a:r>
              <a:rPr lang="zh-TW" altLang="en-US" sz="2400"/>
              <a:t>熟悉興奮－收縮偶聯的過程。</a:t>
            </a:r>
          </a:p>
          <a:p>
            <a:pPr lvl="1"/>
            <a:r>
              <a:rPr lang="en-US" altLang="zh-TW" sz="2400"/>
              <a:t>3. </a:t>
            </a:r>
            <a:r>
              <a:rPr lang="zh-TW" altLang="en-US" sz="2400"/>
              <a:t>解釋何謂肌肉收縮的肌絲滑動學說。</a:t>
            </a:r>
          </a:p>
          <a:p>
            <a:pPr lvl="1"/>
            <a:r>
              <a:rPr lang="en-US" altLang="zh-TW" sz="2400"/>
              <a:t>4. </a:t>
            </a:r>
            <a:r>
              <a:rPr lang="zh-TW" altLang="en-US" sz="2400"/>
              <a:t>條列出橫橋循環的各個步驟，並解釋 </a:t>
            </a:r>
            <a:r>
              <a:rPr lang="en-US" altLang="zh-TW" sz="2400"/>
              <a:t>ATP </a:t>
            </a:r>
            <a:r>
              <a:rPr lang="zh-TW" altLang="en-US" sz="2400"/>
              <a:t>在肌肉收縮中所扮演的角色。</a:t>
            </a:r>
          </a:p>
          <a:p>
            <a:pPr lvl="1"/>
            <a:r>
              <a:rPr lang="en-US" altLang="zh-TW" sz="2400"/>
              <a:t>5. </a:t>
            </a:r>
            <a:r>
              <a:rPr lang="zh-TW" altLang="en-US" sz="2400"/>
              <a:t>熟悉肌肉長度和速度與張力的關係。</a:t>
            </a:r>
          </a:p>
          <a:p>
            <a:pPr lvl="1"/>
            <a:r>
              <a:rPr lang="en-US" altLang="zh-TW" sz="2400"/>
              <a:t>6. </a:t>
            </a:r>
            <a:r>
              <a:rPr lang="zh-TW" altLang="en-US" sz="2400"/>
              <a:t>描述肌肉的抽動收縮，並解釋肌肉為何會產生加成和強直作用。</a:t>
            </a:r>
          </a:p>
          <a:p>
            <a:pPr lvl="1"/>
            <a:r>
              <a:rPr lang="en-US" altLang="zh-TW" sz="2400"/>
              <a:t>7. </a:t>
            </a:r>
            <a:r>
              <a:rPr lang="zh-TW" altLang="en-US" sz="2400"/>
              <a:t>描述肌梭的結構和功能，並解釋牽張反射的機制。</a:t>
            </a:r>
          </a:p>
        </p:txBody>
      </p:sp>
    </p:spTree>
    <p:extLst>
      <p:ext uri="{BB962C8B-B14F-4D97-AF65-F5344CB8AC3E}">
        <p14:creationId xmlns:p14="http://schemas.microsoft.com/office/powerpoint/2010/main" val="39252645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03" name="Rectangle 3"/>
          <p:cNvSpPr>
            <a:spLocks noGrp="1" noChangeArrowheads="1"/>
          </p:cNvSpPr>
          <p:nvPr>
            <p:ph type="body" idx="1"/>
          </p:nvPr>
        </p:nvSpPr>
        <p:spPr>
          <a:xfrm>
            <a:off x="0" y="1147226"/>
            <a:ext cx="12192000" cy="4195481"/>
          </a:xfrm>
        </p:spPr>
        <p:txBody>
          <a:bodyPr>
            <a:normAutofit/>
          </a:bodyPr>
          <a:lstStyle/>
          <a:p>
            <a:pPr lvl="1"/>
            <a:r>
              <a:rPr lang="zh-TW" altLang="en-US" sz="2400" dirty="0"/>
              <a:t>當叩擊膝關節下肌腱時，由於快速牽拉肌肉，梭內肌纖維收縮時，使肌梭感受部分受到刺激而產生神經衝動，經由傳入神經纖維傳向脊髓。</a:t>
            </a:r>
          </a:p>
          <a:p>
            <a:pPr lvl="1"/>
            <a:r>
              <a:rPr lang="zh-TW" altLang="en-US" sz="2400" dirty="0"/>
              <a:t>肌腱反射是單突觸反射，傳入神經纖維直接與傳出神經元的細胞體形成突髑。</a:t>
            </a:r>
          </a:p>
          <a:p>
            <a:pPr lvl="1"/>
            <a:r>
              <a:rPr lang="zh-TW" altLang="en-US" sz="2400" dirty="0"/>
              <a:t>衝動經由傳出纖維傳遞至動作器－股四頭肌的運動終板，從而引起被牽拉的肌肉收縮，使小腿前伸。</a:t>
            </a:r>
          </a:p>
          <a:p>
            <a:pPr lvl="1"/>
            <a:r>
              <a:rPr lang="zh-TW" altLang="en-US" sz="2400" dirty="0"/>
              <a:t>此反射通常受中樞神經系統的高級控制中樞影響，其反應的強弱、遲速可反映中樞神經系統的功能狀態，臨床上用以檢查中樞神經系統的疾患。</a:t>
            </a:r>
          </a:p>
        </p:txBody>
      </p:sp>
    </p:spTree>
    <p:extLst>
      <p:ext uri="{BB962C8B-B14F-4D97-AF65-F5344CB8AC3E}">
        <p14:creationId xmlns:p14="http://schemas.microsoft.com/office/powerpoint/2010/main" val="19589759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027" name="Rectangle 3"/>
          <p:cNvSpPr>
            <a:spLocks noGrp="1" noChangeArrowheads="1"/>
          </p:cNvSpPr>
          <p:nvPr>
            <p:ph type="body" idx="1"/>
          </p:nvPr>
        </p:nvSpPr>
        <p:spPr>
          <a:xfrm>
            <a:off x="0" y="1164644"/>
            <a:ext cx="12192000" cy="4195481"/>
          </a:xfrm>
        </p:spPr>
        <p:txBody>
          <a:bodyPr>
            <a:normAutofit/>
          </a:bodyPr>
          <a:lstStyle/>
          <a:p>
            <a:pPr lvl="1"/>
            <a:r>
              <a:rPr lang="zh-TW" altLang="en-US" sz="2400" dirty="0"/>
              <a:t>人體在安靜狀態時，骨骼肌不是完全鬆弛，而是始終有肌纖維輕度收縮，使肌保持一定的緊張度，稱為</a:t>
            </a:r>
            <a:r>
              <a:rPr lang="zh-TW" altLang="en-US" sz="2400" b="1" dirty="0">
                <a:solidFill>
                  <a:srgbClr val="FFC000"/>
                </a:solidFill>
              </a:rPr>
              <a:t>肌張力</a:t>
            </a:r>
            <a:r>
              <a:rPr lang="en-US" altLang="zh-TW" sz="2400" dirty="0">
                <a:solidFill>
                  <a:srgbClr val="FFC000"/>
                </a:solidFill>
              </a:rPr>
              <a:t>(muscle tone)</a:t>
            </a:r>
            <a:r>
              <a:rPr lang="zh-TW" altLang="en-US" sz="2400" dirty="0"/>
              <a:t>。</a:t>
            </a:r>
          </a:p>
          <a:p>
            <a:pPr lvl="1"/>
            <a:r>
              <a:rPr lang="zh-TW" altLang="en-US" sz="2400" dirty="0"/>
              <a:t>肌張力可透過脊髓反射活動來維持，也屬牽張反射（深層反射）。</a:t>
            </a:r>
          </a:p>
          <a:p>
            <a:pPr lvl="1"/>
            <a:r>
              <a:rPr lang="zh-TW" altLang="en-US" sz="2400" dirty="0"/>
              <a:t>即肌肉的感受器（肌梭）經常由於重力牽拉受到刺激，透過脊髓節段反射弧使被牽拉肌的緊張性收縮，保持了肌張力。</a:t>
            </a:r>
          </a:p>
          <a:p>
            <a:pPr lvl="1"/>
            <a:endParaRPr lang="en-US" altLang="zh-TW" sz="2400" dirty="0"/>
          </a:p>
        </p:txBody>
      </p:sp>
    </p:spTree>
    <p:extLst>
      <p:ext uri="{BB962C8B-B14F-4D97-AF65-F5344CB8AC3E}">
        <p14:creationId xmlns:p14="http://schemas.microsoft.com/office/powerpoint/2010/main" val="10520553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2051" name="Rectangle 3"/>
          <p:cNvSpPr>
            <a:spLocks noGrp="1" noChangeArrowheads="1"/>
          </p:cNvSpPr>
          <p:nvPr>
            <p:ph type="body" idx="1"/>
          </p:nvPr>
        </p:nvSpPr>
        <p:spPr>
          <a:xfrm>
            <a:off x="0" y="1193074"/>
            <a:ext cx="12192000" cy="5599612"/>
          </a:xfrm>
        </p:spPr>
        <p:txBody>
          <a:bodyPr>
            <a:normAutofit/>
          </a:bodyPr>
          <a:lstStyle/>
          <a:p>
            <a:pPr lvl="1"/>
            <a:r>
              <a:rPr lang="zh-TW" altLang="en-US" sz="2400" dirty="0"/>
              <a:t>當肢體皮膚受到傷害性刺激時（ 如針刺、熱燙等），該肢體的屈肌強烈收縮，伸肌舒張，使該肢體出現屈曲反應，以使該肢體脫離傷害性刺激，此種反應稱為</a:t>
            </a:r>
            <a:r>
              <a:rPr lang="zh-TW" altLang="en-US" sz="2400" b="1" dirty="0">
                <a:solidFill>
                  <a:srgbClr val="FFC000"/>
                </a:solidFill>
              </a:rPr>
              <a:t>屈肌反射</a:t>
            </a:r>
            <a:r>
              <a:rPr lang="en-US" altLang="zh-TW" sz="2400" dirty="0">
                <a:solidFill>
                  <a:srgbClr val="FFC000"/>
                </a:solidFill>
              </a:rPr>
              <a:t>(flexor reflex)</a:t>
            </a:r>
            <a:r>
              <a:rPr lang="zh-TW" altLang="en-US" sz="2400" dirty="0"/>
              <a:t>，</a:t>
            </a:r>
          </a:p>
          <a:p>
            <a:pPr lvl="2"/>
            <a:r>
              <a:rPr lang="zh-TW" altLang="en-US" sz="2400" dirty="0"/>
              <a:t>例如</a:t>
            </a:r>
            <a:r>
              <a:rPr lang="zh-TW" altLang="en-US" sz="2400" b="1" dirty="0">
                <a:solidFill>
                  <a:srgbClr val="FFC000"/>
                </a:solidFill>
              </a:rPr>
              <a:t>縮回反射</a:t>
            </a:r>
            <a:r>
              <a:rPr lang="en-US" altLang="zh-TW" sz="2400" dirty="0">
                <a:solidFill>
                  <a:srgbClr val="FFC000"/>
                </a:solidFill>
              </a:rPr>
              <a:t>(withdrawal reflex) </a:t>
            </a:r>
            <a:r>
              <a:rPr lang="zh-TW" altLang="en-US" sz="2400" dirty="0"/>
              <a:t>即為一種屈肌反射。</a:t>
            </a:r>
          </a:p>
          <a:p>
            <a:pPr lvl="1"/>
            <a:r>
              <a:rPr lang="zh-TW" altLang="en-US" sz="2400" dirty="0"/>
              <a:t>而</a:t>
            </a:r>
            <a:r>
              <a:rPr lang="zh-TW" altLang="en-US" sz="2400" b="1" dirty="0">
                <a:solidFill>
                  <a:srgbClr val="FFC000"/>
                </a:solidFill>
              </a:rPr>
              <a:t>伸肌反射</a:t>
            </a:r>
            <a:r>
              <a:rPr lang="en-US" altLang="zh-TW" sz="2400" dirty="0">
                <a:solidFill>
                  <a:srgbClr val="FFC000"/>
                </a:solidFill>
              </a:rPr>
              <a:t>(extensor reflex) </a:t>
            </a:r>
            <a:r>
              <a:rPr lang="zh-TW" altLang="en-US" sz="2400" dirty="0"/>
              <a:t>出現時，與伸肌相拮抗的屈肌便發生舒張，使肢體伸直。</a:t>
            </a:r>
          </a:p>
          <a:p>
            <a:pPr lvl="1"/>
            <a:r>
              <a:rPr lang="zh-TW" altLang="en-US" sz="2400" dirty="0"/>
              <a:t>這種相對的固定關係為脊髓反射的特徵， 也是興奮和抑制交互影響脊髓不同運動神經元的結果，這種神經支配的關係稱為</a:t>
            </a:r>
            <a:r>
              <a:rPr lang="zh-TW" altLang="en-US" sz="2400" b="1" dirty="0">
                <a:solidFill>
                  <a:srgbClr val="FFC000"/>
                </a:solidFill>
              </a:rPr>
              <a:t>交互神經支配</a:t>
            </a:r>
            <a:r>
              <a:rPr lang="en-US" altLang="zh-TW" sz="2400" dirty="0">
                <a:solidFill>
                  <a:srgbClr val="FFC000"/>
                </a:solidFill>
              </a:rPr>
              <a:t>(reciprocal innervation)</a:t>
            </a:r>
            <a:r>
              <a:rPr lang="zh-TW" altLang="en-US" sz="2400" dirty="0"/>
              <a:t>。</a:t>
            </a:r>
          </a:p>
        </p:txBody>
      </p:sp>
    </p:spTree>
    <p:extLst>
      <p:ext uri="{BB962C8B-B14F-4D97-AF65-F5344CB8AC3E}">
        <p14:creationId xmlns:p14="http://schemas.microsoft.com/office/powerpoint/2010/main" val="13901645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3075" name="Rectangle 3"/>
          <p:cNvSpPr>
            <a:spLocks noGrp="1" noChangeArrowheads="1"/>
          </p:cNvSpPr>
          <p:nvPr>
            <p:ph type="body" idx="1"/>
          </p:nvPr>
        </p:nvSpPr>
        <p:spPr>
          <a:xfrm>
            <a:off x="0" y="1193074"/>
            <a:ext cx="12192000" cy="5664926"/>
          </a:xfrm>
        </p:spPr>
        <p:txBody>
          <a:bodyPr>
            <a:normAutofit/>
          </a:bodyPr>
          <a:lstStyle/>
          <a:p>
            <a:pPr lvl="1"/>
            <a:r>
              <a:rPr lang="zh-TW" altLang="en-US" sz="2400" dirty="0"/>
              <a:t>交互神經支配在中樞神經系統中具有重要的生理意義，它使一切反射活動成為協調的動作，從呼吸運動、眼球運動、複雜的隨意的肢體運動、直至最簡單的牽張反射，都有拮抗肌群的交互抑制。</a:t>
            </a:r>
          </a:p>
          <a:p>
            <a:pPr lvl="1"/>
            <a:r>
              <a:rPr lang="zh-TW" altLang="en-US" sz="2400" dirty="0"/>
              <a:t>屈肌反射的強度與刺激的強度有關，例如足部的較弱刺激僅引起踝關節屈曲，如刺激強度加強，則膝關節及髖關節也將發生屈曲。</a:t>
            </a:r>
          </a:p>
          <a:p>
            <a:pPr lvl="1"/>
            <a:r>
              <a:rPr lang="zh-TW" altLang="en-US" sz="2400" dirty="0"/>
              <a:t>如刺激更強，則可在同側肢體發生屈肌反射的同時，對側肢體出現伸直的反射活動， 稱為</a:t>
            </a:r>
            <a:r>
              <a:rPr lang="zh-TW" altLang="en-US" sz="2400" b="1" dirty="0">
                <a:solidFill>
                  <a:srgbClr val="FFC000"/>
                </a:solidFill>
              </a:rPr>
              <a:t>交叉伸肌反射</a:t>
            </a:r>
            <a:r>
              <a:rPr lang="en-US" altLang="zh-TW" sz="2400" dirty="0">
                <a:solidFill>
                  <a:srgbClr val="FFC000"/>
                </a:solidFill>
              </a:rPr>
              <a:t>(crossed extensor reflex)</a:t>
            </a:r>
            <a:r>
              <a:rPr lang="zh-TW" altLang="en-US" sz="2400" dirty="0"/>
              <a:t>。</a:t>
            </a:r>
          </a:p>
          <a:p>
            <a:pPr lvl="1"/>
            <a:r>
              <a:rPr lang="zh-TW" altLang="en-US" sz="2400" dirty="0"/>
              <a:t>對側伸肌反射屬於姿勢反射，具有保持身體平衡、維持姿勢的意義。</a:t>
            </a:r>
          </a:p>
        </p:txBody>
      </p:sp>
    </p:spTree>
    <p:extLst>
      <p:ext uri="{BB962C8B-B14F-4D97-AF65-F5344CB8AC3E}">
        <p14:creationId xmlns:p14="http://schemas.microsoft.com/office/powerpoint/2010/main" val="37206819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0964" name="Picture 4" descr="F09-18"/>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762" t="1074" r="1523" b="9699"/>
          <a:stretch/>
        </p:blipFill>
        <p:spPr>
          <a:xfrm>
            <a:off x="200296" y="923109"/>
            <a:ext cx="11895910" cy="579990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4" descr="F09-18"/>
          <p:cNvPicPr>
            <a:picLocks noChangeAspect="1" noChangeArrowheads="1"/>
          </p:cNvPicPr>
          <p:nvPr/>
        </p:nvPicPr>
        <p:blipFill rotWithShape="1">
          <a:blip r:embed="rId2">
            <a:extLst>
              <a:ext uri="{28A0092B-C50C-407E-A947-70E740481C1C}">
                <a14:useLocalDpi xmlns:a14="http://schemas.microsoft.com/office/drawing/2010/main" val="0"/>
              </a:ext>
            </a:extLst>
          </a:blip>
          <a:srcRect l="42238" t="90386" r="35857" b="3857"/>
          <a:stretch/>
        </p:blipFill>
        <p:spPr>
          <a:xfrm>
            <a:off x="4929051" y="278674"/>
            <a:ext cx="2438400" cy="40059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015060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2132122" y="-11932"/>
            <a:ext cx="7927759" cy="1311128"/>
          </a:xfrm>
        </p:spPr>
        <p:txBody>
          <a:bodyPr/>
          <a:lstStyle/>
          <a:p>
            <a:pPr eaLnBrk="1" fontAlgn="auto" hangingPunct="1">
              <a:spcAft>
                <a:spcPts val="0"/>
              </a:spcAft>
              <a:defRPr/>
            </a:pPr>
            <a:r>
              <a:rPr lang="zh-TW" altLang="en-US" dirty="0" smtClean="0"/>
              <a:t>　肌肉對運動訓練的適應</a:t>
            </a:r>
            <a:endParaRPr lang="zh-TW" altLang="en-US" dirty="0"/>
          </a:p>
        </p:txBody>
      </p:sp>
      <p:sp>
        <p:nvSpPr>
          <p:cNvPr id="3" name="內容版面配置區 2"/>
          <p:cNvSpPr>
            <a:spLocks noGrp="1"/>
          </p:cNvSpPr>
          <p:nvPr>
            <p:ph idx="1"/>
          </p:nvPr>
        </p:nvSpPr>
        <p:spPr>
          <a:xfrm>
            <a:off x="0" y="1180500"/>
            <a:ext cx="8420519" cy="4834974"/>
          </a:xfrm>
        </p:spPr>
        <p:txBody>
          <a:bodyPr/>
          <a:lstStyle/>
          <a:p>
            <a:pPr eaLnBrk="1" fontAlgn="auto" hangingPunct="1">
              <a:spcAft>
                <a:spcPts val="0"/>
              </a:spcAft>
              <a:defRPr/>
            </a:pPr>
            <a:r>
              <a:rPr lang="zh-TW" altLang="en-US" dirty="0" smtClean="0"/>
              <a:t>肌纖維類型與運動表現</a:t>
            </a:r>
            <a:endParaRPr lang="en-US" altLang="zh-TW" dirty="0" smtClean="0"/>
          </a:p>
          <a:p>
            <a:pPr eaLnBrk="1" fontAlgn="auto" hangingPunct="1">
              <a:spcAft>
                <a:spcPts val="0"/>
              </a:spcAft>
              <a:defRPr/>
            </a:pPr>
            <a:r>
              <a:rPr lang="zh-TW" altLang="en-US" dirty="0" smtClean="0"/>
              <a:t>肌力與肌耐力</a:t>
            </a:r>
            <a:endParaRPr lang="en-US" altLang="zh-TW" dirty="0" smtClean="0"/>
          </a:p>
          <a:p>
            <a:pPr eaLnBrk="1" fontAlgn="auto" hangingPunct="1">
              <a:spcAft>
                <a:spcPts val="0"/>
              </a:spcAft>
              <a:defRPr/>
            </a:pPr>
            <a:r>
              <a:rPr lang="zh-TW" altLang="en-US" dirty="0" smtClean="0"/>
              <a:t>肌纖維的運動適應</a:t>
            </a:r>
            <a:endParaRPr lang="en-US" altLang="zh-TW" dirty="0" smtClean="0"/>
          </a:p>
          <a:p>
            <a:pPr eaLnBrk="1" fontAlgn="auto" hangingPunct="1">
              <a:spcAft>
                <a:spcPts val="0"/>
              </a:spcAft>
              <a:defRPr/>
            </a:pPr>
            <a:endParaRPr lang="en-US" altLang="zh-TW" dirty="0" smtClean="0"/>
          </a:p>
          <a:p>
            <a:pPr eaLnBrk="1" fontAlgn="auto" hangingPunct="1">
              <a:spcAft>
                <a:spcPts val="0"/>
              </a:spcAft>
              <a:defRPr/>
            </a:pPr>
            <a:endParaRPr lang="en-US" altLang="zh-TW" dirty="0" smtClean="0"/>
          </a:p>
          <a:p>
            <a:pPr eaLnBrk="1" fontAlgn="auto" hangingPunct="1">
              <a:spcAft>
                <a:spcPts val="0"/>
              </a:spcAft>
              <a:defRPr/>
            </a:pPr>
            <a:endParaRPr lang="zh-TW" altLang="en-US" dirty="0"/>
          </a:p>
        </p:txBody>
      </p:sp>
    </p:spTree>
    <p:extLst>
      <p:ext uri="{BB962C8B-B14F-4D97-AF65-F5344CB8AC3E}">
        <p14:creationId xmlns:p14="http://schemas.microsoft.com/office/powerpoint/2010/main" val="28635588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0" y="483814"/>
            <a:ext cx="12191999" cy="4834974"/>
          </a:xfrm>
        </p:spPr>
        <p:txBody>
          <a:bodyPr/>
          <a:lstStyle/>
          <a:p>
            <a:pPr eaLnBrk="1" fontAlgn="auto" hangingPunct="1">
              <a:spcAft>
                <a:spcPts val="0"/>
              </a:spcAft>
              <a:defRPr/>
            </a:pPr>
            <a:r>
              <a:rPr lang="zh-TW" altLang="en-US" dirty="0" smtClean="0"/>
              <a:t>肌纖維類型與運動表現</a:t>
            </a:r>
            <a:endParaRPr lang="en-US" altLang="zh-TW" dirty="0" smtClean="0"/>
          </a:p>
          <a:p>
            <a:pPr lvl="1" eaLnBrk="1" fontAlgn="auto" hangingPunct="1">
              <a:spcAft>
                <a:spcPts val="0"/>
              </a:spcAft>
              <a:defRPr/>
            </a:pPr>
            <a:r>
              <a:rPr lang="zh-TW" altLang="en-US" dirty="0" smtClean="0">
                <a:solidFill>
                  <a:schemeClr val="accent2">
                    <a:lumMod val="75000"/>
                  </a:schemeClr>
                </a:solidFill>
              </a:rPr>
              <a:t>在成人的肌肉內，不同類型肌纖維的比例有很大的差異。例如，小腿的比目魚肌就比其他腿部的肌肉多</a:t>
            </a:r>
            <a:r>
              <a:rPr lang="en-US" altLang="zh-TW" dirty="0" smtClean="0">
                <a:solidFill>
                  <a:schemeClr val="accent2">
                    <a:lumMod val="75000"/>
                  </a:schemeClr>
                </a:solidFill>
              </a:rPr>
              <a:t>25~40%</a:t>
            </a:r>
            <a:r>
              <a:rPr lang="zh-TW" altLang="en-US" dirty="0" smtClean="0">
                <a:solidFill>
                  <a:schemeClr val="accent2">
                    <a:lumMod val="75000"/>
                  </a:schemeClr>
                </a:solidFill>
              </a:rPr>
              <a:t>的紅肌（</a:t>
            </a:r>
            <a:r>
              <a:rPr lang="en-US" altLang="zh-TW" dirty="0" smtClean="0">
                <a:solidFill>
                  <a:schemeClr val="accent2">
                    <a:lumMod val="75000"/>
                  </a:schemeClr>
                </a:solidFill>
              </a:rPr>
              <a:t>Type I</a:t>
            </a:r>
            <a:r>
              <a:rPr lang="zh-TW" altLang="en-US" dirty="0" smtClean="0">
                <a:solidFill>
                  <a:schemeClr val="accent2">
                    <a:lumMod val="75000"/>
                  </a:schemeClr>
                </a:solidFill>
              </a:rPr>
              <a:t>型肌纖維），而肱三頭肌則比其他手部肌肉多</a:t>
            </a:r>
            <a:r>
              <a:rPr lang="en-US" altLang="zh-TW" dirty="0" smtClean="0">
                <a:solidFill>
                  <a:schemeClr val="accent2">
                    <a:lumMod val="75000"/>
                  </a:schemeClr>
                </a:solidFill>
              </a:rPr>
              <a:t>10~30%</a:t>
            </a:r>
            <a:r>
              <a:rPr lang="zh-TW" altLang="en-US" dirty="0" smtClean="0">
                <a:solidFill>
                  <a:schemeClr val="accent2">
                    <a:lumMod val="75000"/>
                  </a:schemeClr>
                </a:solidFill>
              </a:rPr>
              <a:t>的白肌（</a:t>
            </a:r>
            <a:r>
              <a:rPr lang="en-US" altLang="zh-TW" dirty="0" smtClean="0">
                <a:solidFill>
                  <a:schemeClr val="accent2">
                    <a:lumMod val="75000"/>
                  </a:schemeClr>
                </a:solidFill>
              </a:rPr>
              <a:t>Type II</a:t>
            </a:r>
            <a:r>
              <a:rPr lang="zh-TW" altLang="en-US" dirty="0" smtClean="0">
                <a:solidFill>
                  <a:schemeClr val="accent2">
                    <a:lumMod val="75000"/>
                  </a:schemeClr>
                </a:solidFill>
              </a:rPr>
              <a:t>型肌纖維）。不過一般而言，大部分肌肉內都混有接近相等的「紅」和「白」肌纖維。</a:t>
            </a:r>
            <a:endParaRPr lang="zh-TW" altLang="en-US" dirty="0">
              <a:solidFill>
                <a:schemeClr val="accent2">
                  <a:lumMod val="75000"/>
                </a:schemeClr>
              </a:solidFill>
            </a:endParaRPr>
          </a:p>
        </p:txBody>
      </p:sp>
      <p:sp>
        <p:nvSpPr>
          <p:cNvPr id="5" name="內容版面配置區 2"/>
          <p:cNvSpPr txBox="1">
            <a:spLocks/>
          </p:cNvSpPr>
          <p:nvPr/>
        </p:nvSpPr>
        <p:spPr>
          <a:xfrm>
            <a:off x="0" y="3470854"/>
            <a:ext cx="12192000" cy="2268095"/>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288000" tIns="288000" rIns="288000" bIns="288000" rtlCol="0">
            <a:noAutofit/>
          </a:bodyPr>
          <a:lstStyle>
            <a:lvl1pPr marL="444500" indent="-444500" algn="l" rtl="0" eaLnBrk="0" fontAlgn="base" hangingPunct="0">
              <a:spcBef>
                <a:spcPts val="800"/>
              </a:spcBef>
              <a:spcAft>
                <a:spcPct val="0"/>
              </a:spcAft>
              <a:buSzPct val="85000"/>
              <a:buFont typeface="Arial" panose="020B0604020202020204" pitchFamily="34" charset="0"/>
              <a:buChar char="۞"/>
              <a:defRPr sz="3200" kern="1200">
                <a:solidFill>
                  <a:srgbClr val="0070C0"/>
                </a:solidFill>
                <a:latin typeface="+mn-lt"/>
                <a:ea typeface="+mn-ea"/>
                <a:cs typeface="+mn-cs"/>
              </a:defRPr>
            </a:lvl1pPr>
            <a:lvl2pPr marL="808038" indent="-266700" algn="l" rtl="0" eaLnBrk="0" fontAlgn="base" hangingPunct="0">
              <a:spcBef>
                <a:spcPts val="800"/>
              </a:spcBef>
              <a:spcAft>
                <a:spcPct val="0"/>
              </a:spcAft>
              <a:buFont typeface="Arial" panose="020B0604020202020204" pitchFamily="34" charset="0"/>
              <a:buChar char="۩"/>
              <a:defRPr sz="3000" kern="1200">
                <a:solidFill>
                  <a:srgbClr val="C55A11"/>
                </a:solidFill>
                <a:latin typeface="+mn-lt"/>
                <a:ea typeface="+mn-ea"/>
                <a:cs typeface="+mn-cs"/>
              </a:defRPr>
            </a:lvl2pPr>
            <a:lvl3pPr marL="1163638" indent="-266700" algn="l" rtl="0" eaLnBrk="0" fontAlgn="base" hangingPunct="0">
              <a:spcBef>
                <a:spcPts val="800"/>
              </a:spcBef>
              <a:spcAft>
                <a:spcPct val="0"/>
              </a:spcAft>
              <a:buFont typeface="Medicine" pitchFamily="34" charset="2"/>
              <a:buChar char=""/>
              <a:defRPr sz="2800" kern="1200">
                <a:solidFill>
                  <a:srgbClr val="C00000"/>
                </a:solidFill>
                <a:latin typeface="+mn-lt"/>
                <a:ea typeface="+mn-ea"/>
                <a:cs typeface="+mn-cs"/>
              </a:defRPr>
            </a:lvl3pPr>
            <a:lvl4pPr marL="1527175" indent="-274638" algn="l" rtl="0" eaLnBrk="0" fontAlgn="base" hangingPunct="0">
              <a:spcBef>
                <a:spcPts val="800"/>
              </a:spcBef>
              <a:spcAft>
                <a:spcPct val="0"/>
              </a:spcAft>
              <a:buFont typeface="Medicine" pitchFamily="34" charset="2"/>
              <a:buChar char=""/>
              <a:defRPr sz="2600" kern="1200">
                <a:solidFill>
                  <a:srgbClr val="548235"/>
                </a:solidFill>
                <a:latin typeface="+mn-lt"/>
                <a:ea typeface="+mn-ea"/>
                <a:cs typeface="+mn-cs"/>
              </a:defRPr>
            </a:lvl4pPr>
            <a:lvl5pPr marL="1882775" indent="-266700" algn="l" rtl="0" eaLnBrk="0" fontAlgn="base" hangingPunct="0">
              <a:spcBef>
                <a:spcPts val="800"/>
              </a:spcBef>
              <a:spcAft>
                <a:spcPct val="0"/>
              </a:spcAft>
              <a:buSzPct val="75000"/>
              <a:buFont typeface="Medicine" pitchFamily="34" charset="2"/>
              <a:buChar char=""/>
              <a:defRPr sz="2400" kern="1200">
                <a:solidFill>
                  <a:srgbClr val="40404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eaLnBrk="1" fontAlgn="auto" hangingPunct="1">
              <a:spcAft>
                <a:spcPts val="0"/>
              </a:spcAft>
              <a:defRPr/>
            </a:pPr>
            <a:r>
              <a:rPr lang="zh-TW" altLang="en-US" smtClean="0">
                <a:solidFill>
                  <a:srgbClr val="ED7D31">
                    <a:lumMod val="75000"/>
                  </a:srgbClr>
                </a:solidFill>
              </a:rPr>
              <a:t>整體而言：不論在同一塊肌肉的不同區域，或在同一個人的不同肌肉，或在不同人體內的同一塊肌肉，其肌纖維的分布都有分別。</a:t>
            </a:r>
          </a:p>
          <a:p>
            <a:pPr lvl="1" eaLnBrk="1" fontAlgn="auto" hangingPunct="1">
              <a:spcAft>
                <a:spcPts val="0"/>
              </a:spcAft>
              <a:defRPr/>
            </a:pPr>
            <a:r>
              <a:rPr lang="zh-TW" altLang="en-US" smtClean="0">
                <a:solidFill>
                  <a:srgbClr val="ED7D31">
                    <a:lumMod val="75000"/>
                  </a:srgbClr>
                </a:solidFill>
              </a:rPr>
              <a:t>許多研究顯示：肌纖維類型（紅、白肌）的比例是遺傳基因所決定，不受年齡與性別的影響。</a:t>
            </a:r>
            <a:endParaRPr lang="zh-TW" altLang="en-US" dirty="0">
              <a:solidFill>
                <a:srgbClr val="ED7D31">
                  <a:lumMod val="75000"/>
                </a:srgbClr>
              </a:solidFill>
            </a:endParaRPr>
          </a:p>
        </p:txBody>
      </p:sp>
    </p:spTree>
    <p:extLst>
      <p:ext uri="{BB962C8B-B14F-4D97-AF65-F5344CB8AC3E}">
        <p14:creationId xmlns:p14="http://schemas.microsoft.com/office/powerpoint/2010/main" val="25647210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0" y="1311129"/>
            <a:ext cx="12192000" cy="4834974"/>
          </a:xfrm>
        </p:spPr>
        <p:txBody>
          <a:bodyPr/>
          <a:lstStyle/>
          <a:p>
            <a:pPr eaLnBrk="1" fontAlgn="auto" hangingPunct="1">
              <a:spcAft>
                <a:spcPts val="0"/>
              </a:spcAft>
              <a:defRPr/>
            </a:pPr>
            <a:r>
              <a:rPr lang="zh-TW" altLang="en-US" sz="2800" dirty="0" smtClean="0">
                <a:solidFill>
                  <a:schemeClr val="accent2">
                    <a:lumMod val="75000"/>
                  </a:schemeClr>
                </a:solidFill>
              </a:rPr>
              <a:t>在優秀耐力運動選手身上所取得肌肉樣本，具有較高比例的 </a:t>
            </a:r>
            <a:r>
              <a:rPr lang="en-US" altLang="zh-TW" sz="2800" dirty="0" smtClean="0">
                <a:solidFill>
                  <a:schemeClr val="accent2">
                    <a:lumMod val="75000"/>
                  </a:schemeClr>
                </a:solidFill>
              </a:rPr>
              <a:t>Type I </a:t>
            </a:r>
            <a:r>
              <a:rPr lang="zh-TW" altLang="en-US" sz="2800" dirty="0" smtClean="0">
                <a:solidFill>
                  <a:schemeClr val="accent2">
                    <a:lumMod val="75000"/>
                  </a:schemeClr>
                </a:solidFill>
              </a:rPr>
              <a:t>型肌纖維，而短跑及爆發力型運動選手則有較高 </a:t>
            </a:r>
            <a:r>
              <a:rPr lang="en-US" altLang="zh-TW" sz="2800" dirty="0" smtClean="0">
                <a:solidFill>
                  <a:schemeClr val="accent2">
                    <a:lumMod val="75000"/>
                  </a:schemeClr>
                </a:solidFill>
              </a:rPr>
              <a:t>Type IIb </a:t>
            </a:r>
            <a:r>
              <a:rPr lang="zh-TW" altLang="en-US" sz="2800" dirty="0" smtClean="0">
                <a:solidFill>
                  <a:schemeClr val="accent2">
                    <a:lumMod val="75000"/>
                  </a:schemeClr>
                </a:solidFill>
              </a:rPr>
              <a:t>型肌纖維。</a:t>
            </a:r>
          </a:p>
        </p:txBody>
      </p:sp>
      <p:sp>
        <p:nvSpPr>
          <p:cNvPr id="4" name="內容版面配置區 2"/>
          <p:cNvSpPr txBox="1">
            <a:spLocks/>
          </p:cNvSpPr>
          <p:nvPr/>
        </p:nvSpPr>
        <p:spPr>
          <a:xfrm>
            <a:off x="1" y="2687082"/>
            <a:ext cx="12191999" cy="2703523"/>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288000" tIns="288000" rIns="288000" bIns="288000" rtlCol="0">
            <a:noAutofit/>
          </a:bodyPr>
          <a:lstStyle>
            <a:lvl1pPr marL="444500" indent="-444500" algn="l" rtl="0" eaLnBrk="0" fontAlgn="base" hangingPunct="0">
              <a:spcBef>
                <a:spcPts val="800"/>
              </a:spcBef>
              <a:spcAft>
                <a:spcPct val="0"/>
              </a:spcAft>
              <a:buSzPct val="85000"/>
              <a:buFont typeface="Arial" panose="020B0604020202020204" pitchFamily="34" charset="0"/>
              <a:buChar char="۞"/>
              <a:defRPr sz="3200" kern="1200">
                <a:solidFill>
                  <a:srgbClr val="0070C0"/>
                </a:solidFill>
                <a:latin typeface="+mn-lt"/>
                <a:ea typeface="+mn-ea"/>
                <a:cs typeface="+mn-cs"/>
              </a:defRPr>
            </a:lvl1pPr>
            <a:lvl2pPr marL="808038" indent="-266700" algn="l" rtl="0" eaLnBrk="0" fontAlgn="base" hangingPunct="0">
              <a:spcBef>
                <a:spcPts val="800"/>
              </a:spcBef>
              <a:spcAft>
                <a:spcPct val="0"/>
              </a:spcAft>
              <a:buFont typeface="Arial" panose="020B0604020202020204" pitchFamily="34" charset="0"/>
              <a:buChar char="۩"/>
              <a:defRPr sz="3000" kern="1200">
                <a:solidFill>
                  <a:srgbClr val="C55A11"/>
                </a:solidFill>
                <a:latin typeface="+mn-lt"/>
                <a:ea typeface="+mn-ea"/>
                <a:cs typeface="+mn-cs"/>
              </a:defRPr>
            </a:lvl2pPr>
            <a:lvl3pPr marL="1163638" indent="-266700" algn="l" rtl="0" eaLnBrk="0" fontAlgn="base" hangingPunct="0">
              <a:spcBef>
                <a:spcPts val="800"/>
              </a:spcBef>
              <a:spcAft>
                <a:spcPct val="0"/>
              </a:spcAft>
              <a:buFont typeface="Medicine" pitchFamily="34" charset="2"/>
              <a:buChar char=""/>
              <a:defRPr sz="2800" kern="1200">
                <a:solidFill>
                  <a:srgbClr val="C00000"/>
                </a:solidFill>
                <a:latin typeface="+mn-lt"/>
                <a:ea typeface="+mn-ea"/>
                <a:cs typeface="+mn-cs"/>
              </a:defRPr>
            </a:lvl3pPr>
            <a:lvl4pPr marL="1527175" indent="-274638" algn="l" rtl="0" eaLnBrk="0" fontAlgn="base" hangingPunct="0">
              <a:spcBef>
                <a:spcPts val="800"/>
              </a:spcBef>
              <a:spcAft>
                <a:spcPct val="0"/>
              </a:spcAft>
              <a:buFont typeface="Medicine" pitchFamily="34" charset="2"/>
              <a:buChar char=""/>
              <a:defRPr sz="2600" kern="1200">
                <a:solidFill>
                  <a:srgbClr val="548235"/>
                </a:solidFill>
                <a:latin typeface="+mn-lt"/>
                <a:ea typeface="+mn-ea"/>
                <a:cs typeface="+mn-cs"/>
              </a:defRPr>
            </a:lvl4pPr>
            <a:lvl5pPr marL="1882775" indent="-266700" algn="l" rtl="0" eaLnBrk="0" fontAlgn="base" hangingPunct="0">
              <a:spcBef>
                <a:spcPts val="800"/>
              </a:spcBef>
              <a:spcAft>
                <a:spcPct val="0"/>
              </a:spcAft>
              <a:buSzPct val="75000"/>
              <a:buFont typeface="Medicine" pitchFamily="34" charset="2"/>
              <a:buChar char=""/>
              <a:defRPr sz="2400" kern="1200">
                <a:solidFill>
                  <a:srgbClr val="40404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fontAlgn="auto" hangingPunct="1">
              <a:spcAft>
                <a:spcPts val="0"/>
              </a:spcAft>
              <a:defRPr/>
            </a:pPr>
            <a:r>
              <a:rPr lang="zh-TW" altLang="en-US" sz="2800" dirty="0" smtClean="0">
                <a:solidFill>
                  <a:srgbClr val="ED7D31">
                    <a:lumMod val="75000"/>
                  </a:srgbClr>
                </a:solidFill>
              </a:rPr>
              <a:t>透過運動訓練使得肌纖維無論在大小和功能上均有所增長，但卻無法使其彼此間互相轉換，至於肌纖維的分布則是受到遺傳因素很大的限制，但是在相同的</a:t>
            </a:r>
            <a:r>
              <a:rPr lang="en-US" altLang="zh-TW" sz="2800" dirty="0" smtClean="0">
                <a:solidFill>
                  <a:srgbClr val="ED7D31">
                    <a:lumMod val="75000"/>
                  </a:srgbClr>
                </a:solidFill>
              </a:rPr>
              <a:t>Type I</a:t>
            </a:r>
            <a:r>
              <a:rPr lang="zh-TW" altLang="en-US" sz="2800" dirty="0" smtClean="0">
                <a:solidFill>
                  <a:srgbClr val="ED7D31">
                    <a:lumMod val="75000"/>
                  </a:srgbClr>
                </a:solidFill>
              </a:rPr>
              <a:t>型纖維比例之下，運動員的最大攝氧量要比非運動員為高，這說明就算是先天受到</a:t>
            </a:r>
            <a:r>
              <a:rPr lang="en-US" altLang="zh-TW" sz="2800" dirty="0" smtClean="0">
                <a:solidFill>
                  <a:srgbClr val="ED7D31">
                    <a:lumMod val="75000"/>
                  </a:srgbClr>
                </a:solidFill>
              </a:rPr>
              <a:t>Type I</a:t>
            </a:r>
            <a:r>
              <a:rPr lang="zh-TW" altLang="en-US" sz="2800" dirty="0" smtClean="0">
                <a:solidFill>
                  <a:srgbClr val="ED7D31">
                    <a:lumMod val="75000"/>
                  </a:srgbClr>
                </a:solidFill>
              </a:rPr>
              <a:t>型纖維比例的限制，後天的訓練仍可顯著地提高最大攝氧量。</a:t>
            </a:r>
            <a:endParaRPr lang="zh-TW" altLang="en-US" sz="2800" dirty="0">
              <a:solidFill>
                <a:srgbClr val="ED7D31">
                  <a:lumMod val="75000"/>
                </a:srgbClr>
              </a:solidFill>
            </a:endParaRPr>
          </a:p>
        </p:txBody>
      </p:sp>
    </p:spTree>
    <p:extLst>
      <p:ext uri="{BB962C8B-B14F-4D97-AF65-F5344CB8AC3E}">
        <p14:creationId xmlns:p14="http://schemas.microsoft.com/office/powerpoint/2010/main" val="30029684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0898" name="圖片 1" descr="co300005-17.jpg"/>
          <p:cNvPicPr>
            <a:picLocks noChangeAspect="1"/>
          </p:cNvPicPr>
          <p:nvPr/>
        </p:nvPicPr>
        <p:blipFill rotWithShape="1">
          <a:blip r:embed="rId2">
            <a:extLst>
              <a:ext uri="{28A0092B-C50C-407E-A947-70E740481C1C}">
                <a14:useLocalDpi xmlns:a14="http://schemas.microsoft.com/office/drawing/2010/main" val="0"/>
              </a:ext>
            </a:extLst>
          </a:blip>
          <a:srcRect l="590" t="15670" r="3613" b="3121"/>
          <a:stretch/>
        </p:blipFill>
        <p:spPr bwMode="auto">
          <a:xfrm>
            <a:off x="1349826" y="1889761"/>
            <a:ext cx="9919063" cy="396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1" descr="co300005-17.jpg"/>
          <p:cNvPicPr>
            <a:picLocks noChangeAspect="1"/>
          </p:cNvPicPr>
          <p:nvPr/>
        </p:nvPicPr>
        <p:blipFill rotWithShape="1">
          <a:blip r:embed="rId2">
            <a:extLst>
              <a:ext uri="{28A0092B-C50C-407E-A947-70E740481C1C}">
                <a14:useLocalDpi xmlns:a14="http://schemas.microsoft.com/office/drawing/2010/main" val="0"/>
              </a:ext>
            </a:extLst>
          </a:blip>
          <a:srcRect l="29667" t="2809" r="20903" b="88269"/>
          <a:stretch/>
        </p:blipFill>
        <p:spPr bwMode="auto">
          <a:xfrm>
            <a:off x="2527662" y="1184365"/>
            <a:ext cx="7563393" cy="55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89886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34648" y="971494"/>
            <a:ext cx="12326648" cy="4834974"/>
          </a:xfrm>
        </p:spPr>
        <p:txBody>
          <a:bodyPr/>
          <a:lstStyle/>
          <a:p>
            <a:pPr eaLnBrk="1" fontAlgn="auto" hangingPunct="1">
              <a:spcAft>
                <a:spcPts val="0"/>
              </a:spcAft>
              <a:defRPr/>
            </a:pPr>
            <a:r>
              <a:rPr lang="zh-TW" altLang="en-US" dirty="0" smtClean="0"/>
              <a:t>肌力與肌耐力</a:t>
            </a:r>
            <a:endParaRPr lang="en-US" altLang="zh-TW" dirty="0" smtClean="0"/>
          </a:p>
          <a:p>
            <a:pPr lvl="1" eaLnBrk="1" fontAlgn="auto" hangingPunct="1">
              <a:spcAft>
                <a:spcPts val="0"/>
              </a:spcAft>
              <a:defRPr/>
            </a:pPr>
            <a:r>
              <a:rPr lang="zh-TW" altLang="en-US" dirty="0" smtClean="0">
                <a:solidFill>
                  <a:schemeClr val="accent2">
                    <a:lumMod val="75000"/>
                  </a:schemeClr>
                </a:solidFill>
              </a:rPr>
              <a:t>肌力定義為指肌肉所產生對抗某種阻力時所發出力量，一般所指的肌力是指肌肉在一次收縮時所能產生的最大力量，而在運動表現上，肌力則是指某作用肌群產生的最大力量。人體如能維持較佳的肌力，不僅在日常生活中可以較輕鬆地完成需要用力的各種動作，也比較不容易疲勞或受傷。</a:t>
            </a:r>
          </a:p>
          <a:p>
            <a:pPr lvl="1" eaLnBrk="1" fontAlgn="auto" hangingPunct="1">
              <a:spcAft>
                <a:spcPts val="0"/>
              </a:spcAft>
              <a:defRPr/>
            </a:pPr>
            <a:endParaRPr lang="zh-TW" altLang="en-US" dirty="0">
              <a:solidFill>
                <a:schemeClr val="accent2">
                  <a:lumMod val="75000"/>
                </a:schemeClr>
              </a:solidFill>
            </a:endParaRPr>
          </a:p>
        </p:txBody>
      </p:sp>
    </p:spTree>
    <p:extLst>
      <p:ext uri="{BB962C8B-B14F-4D97-AF65-F5344CB8AC3E}">
        <p14:creationId xmlns:p14="http://schemas.microsoft.com/office/powerpoint/2010/main" val="3441282499"/>
      </p:ext>
    </p:extLst>
  </p:cSld>
  <p:clrMapOvr>
    <a:masterClrMapping/>
  </p:clrMapOvr>
</p:sld>
</file>

<file path=ppt/theme/_rels/theme10.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離子">
  <a:themeElements>
    <a:clrScheme name="綠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離子">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離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11.xml><?xml version="1.0" encoding="utf-8"?>
<a:theme xmlns:a="http://schemas.openxmlformats.org/drawingml/2006/main" name="5_Office 佈景主題">
  <a:themeElements>
    <a:clrScheme name="自訂 97">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954F72"/>
      </a:hlink>
      <a:folHlink>
        <a:srgbClr val="BF9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4_Office 佈景主題">
  <a:themeElements>
    <a:clrScheme name="自訂 97">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954F72"/>
      </a:hlink>
      <a:folHlink>
        <a:srgbClr val="BF9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Default Design">
  <a:themeElements>
    <a:clrScheme name="">
      <a:dk1>
        <a:srgbClr val="000000"/>
      </a:dk1>
      <a:lt1>
        <a:srgbClr val="FFFFFF"/>
      </a:lt1>
      <a:dk2>
        <a:srgbClr val="003366"/>
      </a:dk2>
      <a:lt2>
        <a:srgbClr val="FFFF00"/>
      </a:lt2>
      <a:accent1>
        <a:srgbClr val="FF9900"/>
      </a:accent1>
      <a:accent2>
        <a:srgbClr val="00FFFF"/>
      </a:accent2>
      <a:accent3>
        <a:srgbClr val="AAADB8"/>
      </a:accent3>
      <a:accent4>
        <a:srgbClr val="DADADA"/>
      </a:accent4>
      <a:accent5>
        <a:srgbClr val="FFCAAA"/>
      </a:accent5>
      <a:accent6>
        <a:srgbClr val="00E7E7"/>
      </a:accent6>
      <a:hlink>
        <a:srgbClr val="FF0000"/>
      </a:hlink>
      <a:folHlink>
        <a:srgbClr val="969696"/>
      </a:folHlink>
    </a:clrScheme>
    <a:fontScheme name="Default Design">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66"/>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3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01">
  <a:themeElements>
    <a:clrScheme name="">
      <a:dk1>
        <a:srgbClr val="000000"/>
      </a:dk1>
      <a:lt1>
        <a:srgbClr val="FFFFFF"/>
      </a:lt1>
      <a:dk2>
        <a:srgbClr val="0000FF"/>
      </a:dk2>
      <a:lt2>
        <a:srgbClr val="FFFFFF"/>
      </a:lt2>
      <a:accent1>
        <a:srgbClr val="FFFFFF"/>
      </a:accent1>
      <a:accent2>
        <a:srgbClr val="00FFFF"/>
      </a:accent2>
      <a:accent3>
        <a:srgbClr val="AAAAFF"/>
      </a:accent3>
      <a:accent4>
        <a:srgbClr val="DADADA"/>
      </a:accent4>
      <a:accent5>
        <a:srgbClr val="FFFFFF"/>
      </a:accent5>
      <a:accent6>
        <a:srgbClr val="00E7E7"/>
      </a:accent6>
      <a:hlink>
        <a:srgbClr val="FF0000"/>
      </a:hlink>
      <a:folHlink>
        <a:srgbClr val="969696"/>
      </a:folHlink>
    </a:clrScheme>
    <a:fontScheme name="0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a:defRPr>
        </a:defPPr>
      </a:lstStyle>
    </a:lnDef>
  </a:objectDefaults>
  <a:extraClrSchemeLst>
    <a:extraClrScheme>
      <a:clrScheme name="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TW" sz="28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TW" sz="28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Fireball">
  <a:themeElements>
    <a:clrScheme name="Fireball 1">
      <a:dk1>
        <a:srgbClr val="5F5F5F"/>
      </a:dk1>
      <a:lt1>
        <a:srgbClr val="FFFFCC"/>
      </a:lt1>
      <a:dk2>
        <a:srgbClr val="000000"/>
      </a:dk2>
      <a:lt2>
        <a:srgbClr val="FFCC66"/>
      </a:lt2>
      <a:accent1>
        <a:srgbClr val="FF9933"/>
      </a:accent1>
      <a:accent2>
        <a:srgbClr val="CC0066"/>
      </a:accent2>
      <a:accent3>
        <a:srgbClr val="AAAAAA"/>
      </a:accent3>
      <a:accent4>
        <a:srgbClr val="DADAAE"/>
      </a:accent4>
      <a:accent5>
        <a:srgbClr val="FFCAAD"/>
      </a:accent5>
      <a:accent6>
        <a:srgbClr val="B9005C"/>
      </a:accent6>
      <a:hlink>
        <a:srgbClr val="CC00CC"/>
      </a:hlink>
      <a:folHlink>
        <a:srgbClr val="990099"/>
      </a:folHlink>
    </a:clrScheme>
    <a:fontScheme name="Firebal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20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20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Fireball 1">
        <a:dk1>
          <a:srgbClr val="5F5F5F"/>
        </a:dk1>
        <a:lt1>
          <a:srgbClr val="FFFFCC"/>
        </a:lt1>
        <a:dk2>
          <a:srgbClr val="000000"/>
        </a:dk2>
        <a:lt2>
          <a:srgbClr val="FFCC66"/>
        </a:lt2>
        <a:accent1>
          <a:srgbClr val="FF9933"/>
        </a:accent1>
        <a:accent2>
          <a:srgbClr val="CC0066"/>
        </a:accent2>
        <a:accent3>
          <a:srgbClr val="AAAAAA"/>
        </a:accent3>
        <a:accent4>
          <a:srgbClr val="DADAAE"/>
        </a:accent4>
        <a:accent5>
          <a:srgbClr val="FFCAAD"/>
        </a:accent5>
        <a:accent6>
          <a:srgbClr val="B9005C"/>
        </a:accent6>
        <a:hlink>
          <a:srgbClr val="CC00CC"/>
        </a:hlink>
        <a:folHlink>
          <a:srgbClr val="990099"/>
        </a:folHlink>
      </a:clrScheme>
      <a:clrMap bg1="dk2" tx1="lt1" bg2="dk1" tx2="lt2" accent1="accent1" accent2="accent2" accent3="accent3" accent4="accent4" accent5="accent5" accent6="accent6" hlink="hlink" folHlink="folHlink"/>
    </a:extraClrScheme>
    <a:extraClrScheme>
      <a:clrScheme name="Fireball 2">
        <a:dk1>
          <a:srgbClr val="000000"/>
        </a:dk1>
        <a:lt1>
          <a:srgbClr val="FFFFFF"/>
        </a:lt1>
        <a:dk2>
          <a:srgbClr val="FF9900"/>
        </a:dk2>
        <a:lt2>
          <a:srgbClr val="5F5F5F"/>
        </a:lt2>
        <a:accent1>
          <a:srgbClr val="FF9933"/>
        </a:accent1>
        <a:accent2>
          <a:srgbClr val="CC0066"/>
        </a:accent2>
        <a:accent3>
          <a:srgbClr val="FFFFFF"/>
        </a:accent3>
        <a:accent4>
          <a:srgbClr val="000000"/>
        </a:accent4>
        <a:accent5>
          <a:srgbClr val="FFCAAD"/>
        </a:accent5>
        <a:accent6>
          <a:srgbClr val="B9005C"/>
        </a:accent6>
        <a:hlink>
          <a:srgbClr val="CC00CC"/>
        </a:hlink>
        <a:folHlink>
          <a:srgbClr val="990099"/>
        </a:folHlink>
      </a:clrScheme>
      <a:clrMap bg1="lt1" tx1="dk1" bg2="lt2" tx2="dk2" accent1="accent1" accent2="accent2" accent3="accent3" accent4="accent4" accent5="accent5" accent6="accent6" hlink="hlink" folHlink="folHlink"/>
    </a:extraClrScheme>
    <a:extraClrScheme>
      <a:clrScheme name="Fireball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4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5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12262</Words>
  <Application>Microsoft Office PowerPoint</Application>
  <PresentationFormat>寬螢幕</PresentationFormat>
  <Paragraphs>563</Paragraphs>
  <Slides>139</Slides>
  <Notes>3</Notes>
  <HiddenSlides>0</HiddenSlides>
  <MMClips>0</MMClips>
  <ScaleCrop>false</ScaleCrop>
  <HeadingPairs>
    <vt:vector size="6" baseType="variant">
      <vt:variant>
        <vt:lpstr>使用字型</vt:lpstr>
      </vt:variant>
      <vt:variant>
        <vt:i4>18</vt:i4>
      </vt:variant>
      <vt:variant>
        <vt:lpstr>佈景主題</vt:lpstr>
      </vt:variant>
      <vt:variant>
        <vt:i4>13</vt:i4>
      </vt:variant>
      <vt:variant>
        <vt:lpstr>投影片標題</vt:lpstr>
      </vt:variant>
      <vt:variant>
        <vt:i4>139</vt:i4>
      </vt:variant>
    </vt:vector>
  </HeadingPairs>
  <TitlesOfParts>
    <vt:vector size="170" baseType="lpstr">
      <vt:lpstr>Arial Unicode MS</vt:lpstr>
      <vt:lpstr>Medicine</vt:lpstr>
      <vt:lpstr>ＭＳ Ｐゴシック</vt:lpstr>
      <vt:lpstr>SimSun</vt:lpstr>
      <vt:lpstr>ヒラギノ角ゴ Pro W3</vt:lpstr>
      <vt:lpstr>微軟正黑體</vt:lpstr>
      <vt:lpstr>新細明體</vt:lpstr>
      <vt:lpstr>標楷體</vt:lpstr>
      <vt:lpstr>Arial</vt:lpstr>
      <vt:lpstr>Calibri</vt:lpstr>
      <vt:lpstr>Calibri Light</vt:lpstr>
      <vt:lpstr>Century Gothic</vt:lpstr>
      <vt:lpstr>Microsoft Sans Serif</vt:lpstr>
      <vt:lpstr>Tahoma</vt:lpstr>
      <vt:lpstr>Times</vt:lpstr>
      <vt:lpstr>Times New Roman</vt:lpstr>
      <vt:lpstr>Wingdings</vt:lpstr>
      <vt:lpstr>Wingdings 3</vt:lpstr>
      <vt:lpstr>1_Blank Presentation</vt:lpstr>
      <vt:lpstr>7_Default Design</vt:lpstr>
      <vt:lpstr>3_Default Design</vt:lpstr>
      <vt:lpstr>13_Office 佈景主題</vt:lpstr>
      <vt:lpstr>01</vt:lpstr>
      <vt:lpstr>2_Default Design</vt:lpstr>
      <vt:lpstr>1_Fireball</vt:lpstr>
      <vt:lpstr>14_Office 佈景主題</vt:lpstr>
      <vt:lpstr>15_Office 佈景主題</vt:lpstr>
      <vt:lpstr>離子</vt:lpstr>
      <vt:lpstr>5_Office 佈景主題</vt:lpstr>
      <vt:lpstr>4_Office 佈景主題</vt:lpstr>
      <vt:lpstr>1_Office 佈景主題</vt:lpstr>
      <vt:lpstr>PowerPoint 簡報</vt:lpstr>
      <vt:lpstr>For You</vt:lpstr>
      <vt:lpstr>PowerPoint 簡報</vt:lpstr>
      <vt:lpstr>   Learning at the University Level</vt:lpstr>
      <vt:lpstr>PowerPoint 簡報</vt:lpstr>
      <vt:lpstr>PowerPoint 簡報</vt:lpstr>
      <vt:lpstr>肌 肉</vt:lpstr>
      <vt:lpstr>大綱</vt:lpstr>
      <vt:lpstr>目標 Objectives</vt:lpstr>
      <vt:lpstr>PowerPoint 簡報</vt:lpstr>
      <vt:lpstr>前 言 Introduction</vt:lpstr>
      <vt:lpstr>PowerPoint 簡報</vt:lpstr>
      <vt:lpstr>PowerPoint 簡報</vt:lpstr>
      <vt:lpstr>1 骨骼肌 (Skeletal Muscles)</vt:lpstr>
      <vt:lpstr>PowerPoint 簡報</vt:lpstr>
      <vt:lpstr>◎骨骼肌的構造</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肌肉的收縮作用</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骨骼肌的能量需求</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◎骨骼肌的神經控制</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　肌肉對運動訓練的適應</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　重量訓練對肌肉系統的影響</vt:lpstr>
      <vt:lpstr>PowerPoint 簡報</vt:lpstr>
      <vt:lpstr>PowerPoint 簡報</vt:lpstr>
      <vt:lpstr>PowerPoint 簡報</vt:lpstr>
      <vt:lpstr>PowerPoint 簡報</vt:lpstr>
      <vt:lpstr>PowerPoint 簡報</vt:lpstr>
      <vt:lpstr>2  心 肌 (Cardiac Muscle)</vt:lpstr>
      <vt:lpstr>◎心肌的構造</vt:lpstr>
      <vt:lpstr>PowerPoint 簡報</vt:lpstr>
      <vt:lpstr>PowerPoint 簡報</vt:lpstr>
      <vt:lpstr>心肌收縮的生理學</vt:lpstr>
      <vt:lpstr>PowerPoint 簡報</vt:lpstr>
      <vt:lpstr>PowerPoint 簡報</vt:lpstr>
      <vt:lpstr>PowerPoint 簡報</vt:lpstr>
      <vt:lpstr>PowerPoint 簡報</vt:lpstr>
      <vt:lpstr>PowerPoint 簡報</vt:lpstr>
      <vt:lpstr>PowerPoint 簡報</vt:lpstr>
      <vt:lpstr>PowerPoint 簡報</vt:lpstr>
      <vt:lpstr>PowerPoint 簡報</vt:lpstr>
      <vt:lpstr>3  平滑肌 (Smooth Muscle)</vt:lpstr>
      <vt:lpstr>◎平滑肌的構造</vt:lpstr>
      <vt:lpstr>PowerPoint 簡報</vt:lpstr>
      <vt:lpstr>PowerPoint 簡報</vt:lpstr>
      <vt:lpstr>PowerPoint 簡報</vt:lpstr>
      <vt:lpstr>平滑肌的生理學</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TC Fang</dc:creator>
  <cp:lastModifiedBy>TC Fang</cp:lastModifiedBy>
  <cp:revision>3</cp:revision>
  <dcterms:created xsi:type="dcterms:W3CDTF">2019-04-15T15:46:22Z</dcterms:created>
  <dcterms:modified xsi:type="dcterms:W3CDTF">2020-03-09T23:55:02Z</dcterms:modified>
</cp:coreProperties>
</file>